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32"/>
  </p:notesMasterIdLst>
  <p:sldIdLst>
    <p:sldId id="256" r:id="rId3"/>
    <p:sldId id="628" r:id="rId4"/>
    <p:sldId id="258" r:id="rId5"/>
    <p:sldId id="260" r:id="rId6"/>
    <p:sldId id="728" r:id="rId7"/>
    <p:sldId id="787" r:id="rId8"/>
    <p:sldId id="261" r:id="rId9"/>
    <p:sldId id="789" r:id="rId10"/>
    <p:sldId id="740" r:id="rId11"/>
    <p:sldId id="794" r:id="rId12"/>
    <p:sldId id="790" r:id="rId13"/>
    <p:sldId id="484" r:id="rId14"/>
    <p:sldId id="797" r:id="rId15"/>
    <p:sldId id="776" r:id="rId16"/>
    <p:sldId id="792" r:id="rId17"/>
    <p:sldId id="328" r:id="rId18"/>
    <p:sldId id="732" r:id="rId19"/>
    <p:sldId id="823" r:id="rId20"/>
    <p:sldId id="821" r:id="rId21"/>
    <p:sldId id="305" r:id="rId22"/>
    <p:sldId id="825" r:id="rId23"/>
    <p:sldId id="824" r:id="rId24"/>
    <p:sldId id="639" r:id="rId25"/>
    <p:sldId id="736" r:id="rId26"/>
    <p:sldId id="737" r:id="rId27"/>
    <p:sldId id="738" r:id="rId28"/>
    <p:sldId id="796" r:id="rId29"/>
    <p:sldId id="786" r:id="rId30"/>
    <p:sldId id="442" r:id="rId31"/>
  </p:sldIdLst>
  <p:sldSz cx="18288000" cy="10287000"/>
  <p:notesSz cx="18288000" cy="10287000"/>
  <p:embeddedFontLst>
    <p:embeddedFont>
      <p:font typeface="Montserrat" panose="00000500000000000000" pitchFamily="2" charset="-7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0" roundtripDataSignature="AMtx7mjgNf/oGjgnixvBJ8tJUcmBR68F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ili Toms" initials="" lastIdx="4" clrIdx="0"/>
  <p:cmAuthor id="2" name="Ailen Suurtee" initials="" lastIdx="2" clrIdx="1"/>
  <p:cmAuthor id="3" name="Anna Nõmmik" initials="" lastIdx="2" clrIdx="2"/>
  <p:cmAuthor id="4" name="Merle Purre"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CC5F18-9C53-4E2C-A72F-0AA1F52CA4CA}">
  <a:tblStyle styleId="{51CC5F18-9C53-4E2C-A72F-0AA1F52CA4CA}"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2"/>
    <p:restoredTop sz="94545"/>
  </p:normalViewPr>
  <p:slideViewPr>
    <p:cSldViewPr snapToGrid="0">
      <p:cViewPr varScale="1">
        <p:scale>
          <a:sx n="39" d="100"/>
          <a:sy n="39" d="100"/>
        </p:scale>
        <p:origin x="684"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6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61" Type="http://schemas.openxmlformats.org/officeDocument/2006/relationships/commentAuthors" Target="commentAuthors.xml"/><Relationship Id="rId16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60" Type="http://customschemas.google.com/relationships/presentationmetadata" Target="metadata"/><Relationship Id="rId16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8" Type="http://schemas.openxmlformats.org/officeDocument/2006/relationships/slide" Target="slides/slide6.xml"/><Relationship Id="rId16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y Sumre" userId="7ac918c8-4533-4581-99a3-6956610e6d25" providerId="ADAL" clId="{71F94D6D-F857-411C-98AE-F4EFACD66569}"/>
    <pc:docChg chg="modSld">
      <pc:chgData name="Anne-Ly Sumre" userId="7ac918c8-4533-4581-99a3-6956610e6d25" providerId="ADAL" clId="{71F94D6D-F857-411C-98AE-F4EFACD66569}" dt="2024-11-20T16:29:04.575" v="0" actId="1076"/>
      <pc:docMkLst>
        <pc:docMk/>
      </pc:docMkLst>
      <pc:sldChg chg="modSp mod">
        <pc:chgData name="Anne-Ly Sumre" userId="7ac918c8-4533-4581-99a3-6956610e6d25" providerId="ADAL" clId="{71F94D6D-F857-411C-98AE-F4EFACD66569}" dt="2024-11-20T16:29:04.575" v="0" actId="1076"/>
        <pc:sldMkLst>
          <pc:docMk/>
          <pc:sldMk cId="0" sldId="256"/>
        </pc:sldMkLst>
        <pc:spChg chg="mod">
          <ac:chgData name="Anne-Ly Sumre" userId="7ac918c8-4533-4581-99a3-6956610e6d25" providerId="ADAL" clId="{71F94D6D-F857-411C-98AE-F4EFACD66569}" dt="2024-11-20T16:29:04.575" v="0" actId="1076"/>
          <ac:spMkLst>
            <pc:docMk/>
            <pc:sldMk cId="0" sldId="256"/>
            <ac:spMk id="1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rviseinfo.ee/et/valdkonnad/vaimne-tervi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elsevier.es/en-revista-international-journal-clinical-health-psychology-355-articulo-positive-negative-mental-health-across-S169726001730038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rviseinfo.ee/et/valdkonnad/vaimne-tervi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elsevier.es/en-revista-international-journal-clinical-health-psychology-355-articulo-positive-negative-mental-health-across-S1697260017300388"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rviseinfo.ee/et/valdkonnad/vaimne-tervi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lsevier.es/en-revista-international-journal-clinical-health-psychology-355-articulo-positive-negative-mental-health-across-S169726001730038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793706796e_0_385: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300"/>
              <a:buFont typeface="Arial"/>
              <a:buNone/>
            </a:pPr>
            <a:r>
              <a:rPr lang="en-GB"/>
              <a:t>Oranži ja punasesse tsooni sattumist vältida, eriti pikaajaliselt.</a:t>
            </a:r>
            <a:endParaRPr/>
          </a:p>
          <a:p>
            <a:pPr marL="0" lvl="0" indent="0" algn="l" rtl="0">
              <a:lnSpc>
                <a:spcPct val="100000"/>
              </a:lnSpc>
              <a:spcBef>
                <a:spcPts val="0"/>
              </a:spcBef>
              <a:spcAft>
                <a:spcPts val="0"/>
              </a:spcAft>
              <a:buClr>
                <a:schemeClr val="dk1"/>
              </a:buClr>
              <a:buSzPts val="1300"/>
              <a:buFont typeface="Arial"/>
              <a:buNone/>
            </a:pPr>
            <a:r>
              <a:rPr lang="en-GB"/>
              <a:t>Roheline tsoon on jõudluse kohe pealt muidugi hea, aga kaua ei jaksa seal olla.</a:t>
            </a:r>
            <a:endParaRPr/>
          </a:p>
          <a:p>
            <a:pPr marL="0" lvl="0" indent="0" algn="l" rtl="0">
              <a:lnSpc>
                <a:spcPct val="100000"/>
              </a:lnSpc>
              <a:spcBef>
                <a:spcPts val="0"/>
              </a:spcBef>
              <a:spcAft>
                <a:spcPts val="0"/>
              </a:spcAft>
              <a:buClr>
                <a:schemeClr val="dk1"/>
              </a:buClr>
              <a:buSzPts val="1300"/>
              <a:buFont typeface="Arial"/>
              <a:buNone/>
            </a:pPr>
            <a:endParaRPr/>
          </a:p>
          <a:p>
            <a:pPr marL="0" lvl="0" indent="0" algn="l" rtl="0">
              <a:lnSpc>
                <a:spcPct val="100000"/>
              </a:lnSpc>
              <a:spcBef>
                <a:spcPts val="0"/>
              </a:spcBef>
              <a:spcAft>
                <a:spcPts val="0"/>
              </a:spcAft>
              <a:buClr>
                <a:schemeClr val="dk1"/>
              </a:buClr>
              <a:buSzPts val="600"/>
              <a:buFont typeface="Arial"/>
              <a:buNone/>
            </a:pPr>
            <a:r>
              <a:rPr lang="en-GB"/>
              <a:t>Kui kaua saab kütet täistuuridel panna?</a:t>
            </a:r>
            <a:endParaRPr/>
          </a:p>
          <a:p>
            <a:pPr marL="0" lvl="0" indent="0" algn="l" rtl="0">
              <a:lnSpc>
                <a:spcPct val="100000"/>
              </a:lnSpc>
              <a:spcBef>
                <a:spcPts val="0"/>
              </a:spcBef>
              <a:spcAft>
                <a:spcPts val="0"/>
              </a:spcAft>
              <a:buClr>
                <a:schemeClr val="dk1"/>
              </a:buClr>
              <a:buSzPts val="600"/>
              <a:buFont typeface="Arial"/>
              <a:buNone/>
            </a:pPr>
            <a:r>
              <a:rPr lang="en-GB"/>
              <a:t>Ühest vastust pole: baasvajaduste eest hoolitsemine, geneetilised soodumused, olulised elusündmused jne. </a:t>
            </a:r>
            <a:endParaRPr/>
          </a:p>
          <a:p>
            <a:pPr marL="0" lvl="0" indent="0" algn="l" rtl="0">
              <a:lnSpc>
                <a:spcPct val="100000"/>
              </a:lnSpc>
              <a:spcBef>
                <a:spcPts val="0"/>
              </a:spcBef>
              <a:spcAft>
                <a:spcPts val="0"/>
              </a:spcAft>
              <a:buClr>
                <a:schemeClr val="dk1"/>
              </a:buClr>
              <a:buSzPts val="600"/>
              <a:buFont typeface="Arial"/>
              <a:buNone/>
            </a:pPr>
            <a:r>
              <a:rPr lang="en-GB"/>
              <a:t>Kuhjuv stress vs igapäevane stress, mis saab päeva lõpus leevendust.</a:t>
            </a:r>
            <a:endParaRPr/>
          </a:p>
          <a:p>
            <a:pPr marL="0" lvl="0" indent="0" algn="l" rtl="0">
              <a:lnSpc>
                <a:spcPct val="100000"/>
              </a:lnSpc>
              <a:spcBef>
                <a:spcPts val="0"/>
              </a:spcBef>
              <a:spcAft>
                <a:spcPts val="0"/>
              </a:spcAft>
              <a:buClr>
                <a:schemeClr val="dk1"/>
              </a:buClr>
              <a:buSzPts val="600"/>
              <a:buFont typeface="Arial"/>
              <a:buNone/>
            </a:pPr>
            <a:endParaRPr/>
          </a:p>
          <a:p>
            <a:pPr marL="0" lvl="0" indent="0" algn="l" rtl="0">
              <a:lnSpc>
                <a:spcPct val="100000"/>
              </a:lnSpc>
              <a:spcBef>
                <a:spcPts val="0"/>
              </a:spcBef>
              <a:spcAft>
                <a:spcPts val="0"/>
              </a:spcAft>
              <a:buClr>
                <a:schemeClr val="dk1"/>
              </a:buClr>
              <a:buSzPts val="600"/>
              <a:buFont typeface="Arial"/>
              <a:buNone/>
            </a:pPr>
            <a:r>
              <a:rPr lang="en-GB"/>
              <a:t>Kui stress kuhjub ega saa leevendust:</a:t>
            </a:r>
            <a:br>
              <a:rPr lang="en-GB"/>
            </a:br>
            <a:r>
              <a:rPr lang="en-GB"/>
              <a:t>Vaimse tervise haavatavus</a:t>
            </a:r>
            <a:endParaRPr/>
          </a:p>
          <a:p>
            <a:pPr marL="0" lvl="0" indent="0" algn="l" rtl="0">
              <a:lnSpc>
                <a:spcPct val="100000"/>
              </a:lnSpc>
              <a:spcBef>
                <a:spcPts val="0"/>
              </a:spcBef>
              <a:spcAft>
                <a:spcPts val="0"/>
              </a:spcAft>
              <a:buClr>
                <a:schemeClr val="dk1"/>
              </a:buClr>
              <a:buSzPts val="600"/>
              <a:buFont typeface="Arial"/>
              <a:buNone/>
            </a:pPr>
            <a:r>
              <a:rPr lang="en-GB"/>
              <a:t>Füüsilise tervise haavatavus</a:t>
            </a:r>
            <a:endParaRPr/>
          </a:p>
          <a:p>
            <a:pPr marL="0" lvl="0" indent="0" algn="l" rtl="0">
              <a:lnSpc>
                <a:spcPct val="100000"/>
              </a:lnSpc>
              <a:spcBef>
                <a:spcPts val="0"/>
              </a:spcBef>
              <a:spcAft>
                <a:spcPts val="0"/>
              </a:spcAft>
              <a:buClr>
                <a:schemeClr val="dk1"/>
              </a:buClr>
              <a:buSzPts val="600"/>
              <a:buFont typeface="Arial"/>
              <a:buNone/>
            </a:pPr>
            <a:r>
              <a:rPr lang="en-GB"/>
              <a:t>Efektiivsus ja ressursside kasutamise oskus halveneb</a:t>
            </a:r>
            <a:endParaRPr/>
          </a:p>
          <a:p>
            <a:pPr marL="0" lvl="0" indent="0" algn="l" rtl="0">
              <a:lnSpc>
                <a:spcPct val="100000"/>
              </a:lnSpc>
              <a:spcBef>
                <a:spcPts val="0"/>
              </a:spcBef>
              <a:spcAft>
                <a:spcPts val="0"/>
              </a:spcAft>
              <a:buClr>
                <a:schemeClr val="dk1"/>
              </a:buClr>
              <a:buSzPts val="600"/>
              <a:buFont typeface="Arial"/>
              <a:buNone/>
            </a:pPr>
            <a:r>
              <a:rPr lang="en-GB"/>
              <a:t>Eneseusk väheneb</a:t>
            </a:r>
            <a:endParaRPr/>
          </a:p>
          <a:p>
            <a:pPr marL="0" lvl="0" indent="0" algn="l" rtl="0">
              <a:lnSpc>
                <a:spcPct val="100000"/>
              </a:lnSpc>
              <a:spcBef>
                <a:spcPts val="0"/>
              </a:spcBef>
              <a:spcAft>
                <a:spcPts val="0"/>
              </a:spcAft>
              <a:buClr>
                <a:schemeClr val="dk1"/>
              </a:buClr>
              <a:buSzPts val="600"/>
              <a:buFont typeface="Arial"/>
              <a:buNone/>
            </a:pPr>
            <a:r>
              <a:rPr lang="en-GB"/>
              <a:t>Läbipõlemise oht</a:t>
            </a:r>
            <a:endParaRPr/>
          </a:p>
        </p:txBody>
      </p:sp>
      <p:sp>
        <p:nvSpPr>
          <p:cNvPr id="291" name="Google Shape;291;g2793706796e_0_38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53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Viide märkamisele…</a:t>
            </a:r>
            <a:endParaRPr/>
          </a:p>
        </p:txBody>
      </p:sp>
      <p:sp>
        <p:nvSpPr>
          <p:cNvPr id="325" name="Google Shape;325;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12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793706796e_0_572:notes"/>
          <p:cNvSpPr txBox="1">
            <a:spLocks noGrp="1"/>
          </p:cNvSpPr>
          <p:nvPr>
            <p:ph type="body" idx="1"/>
          </p:nvPr>
        </p:nvSpPr>
        <p:spPr>
          <a:xfrm>
            <a:off x="685800" y="4343400"/>
            <a:ext cx="5486400" cy="4114800"/>
          </a:xfrm>
          <a:prstGeom prst="rect">
            <a:avLst/>
          </a:prstGeom>
          <a:noFill/>
          <a:ln>
            <a:noFill/>
          </a:ln>
        </p:spPr>
        <p:txBody>
          <a:bodyPr spcFirstLastPara="1" wrap="square" lIns="49950" tIns="49950" rIns="49950" bIns="49950" anchor="t" anchorCtr="0">
            <a:noAutofit/>
          </a:bodyPr>
          <a:lstStyle/>
          <a:p>
            <a:pPr marL="0" lvl="0" indent="0" algn="l" rtl="0">
              <a:lnSpc>
                <a:spcPct val="100000"/>
              </a:lnSpc>
              <a:spcBef>
                <a:spcPts val="0"/>
              </a:spcBef>
              <a:spcAft>
                <a:spcPts val="0"/>
              </a:spcAft>
              <a:buSzPts val="600"/>
              <a:buNone/>
            </a:pPr>
            <a:r>
              <a:rPr lang="en-GB" dirty="0" err="1"/>
              <a:t>Frustratsioon</a:t>
            </a:r>
            <a:r>
              <a:rPr lang="en-GB" dirty="0"/>
              <a:t> </a:t>
            </a:r>
            <a:r>
              <a:rPr lang="en-GB" dirty="0" err="1"/>
              <a:t>karjäärist</a:t>
            </a:r>
            <a:r>
              <a:rPr lang="en-GB" dirty="0"/>
              <a:t> </a:t>
            </a:r>
            <a:r>
              <a:rPr lang="en-GB" dirty="0" err="1"/>
              <a:t>ja</a:t>
            </a:r>
            <a:r>
              <a:rPr lang="en-GB" dirty="0"/>
              <a:t> </a:t>
            </a:r>
            <a:r>
              <a:rPr lang="en-GB" dirty="0" err="1"/>
              <a:t>läbipõlemine</a:t>
            </a:r>
            <a:r>
              <a:rPr lang="en-GB" dirty="0"/>
              <a:t> </a:t>
            </a:r>
            <a:r>
              <a:rPr lang="en-GB" dirty="0" err="1"/>
              <a:t>tüüpiline</a:t>
            </a:r>
            <a:r>
              <a:rPr lang="en-GB" dirty="0"/>
              <a:t> </a:t>
            </a:r>
            <a:r>
              <a:rPr lang="en-GB" dirty="0" err="1"/>
              <a:t>keset</a:t>
            </a:r>
            <a:r>
              <a:rPr lang="en-GB" dirty="0"/>
              <a:t> </a:t>
            </a:r>
            <a:r>
              <a:rPr lang="en-GB" dirty="0" err="1"/>
              <a:t>karjääri</a:t>
            </a:r>
            <a:r>
              <a:rPr lang="en-GB" dirty="0"/>
              <a:t>. (Herman et al, 2020)</a:t>
            </a:r>
            <a:endParaRPr dirty="0"/>
          </a:p>
          <a:p>
            <a:pPr marL="0" lvl="0" indent="0" algn="l" rtl="0">
              <a:lnSpc>
                <a:spcPct val="100000"/>
              </a:lnSpc>
              <a:spcBef>
                <a:spcPts val="0"/>
              </a:spcBef>
              <a:spcAft>
                <a:spcPts val="0"/>
              </a:spcAft>
              <a:buSzPts val="600"/>
              <a:buNone/>
            </a:pPr>
            <a:endParaRPr dirty="0"/>
          </a:p>
          <a:p>
            <a:pPr marL="0" lvl="0" indent="0" algn="l" rtl="0">
              <a:lnSpc>
                <a:spcPct val="100000"/>
              </a:lnSpc>
              <a:spcBef>
                <a:spcPts val="0"/>
              </a:spcBef>
              <a:spcAft>
                <a:spcPts val="0"/>
              </a:spcAft>
              <a:buSzPts val="600"/>
              <a:buNone/>
            </a:pPr>
            <a:r>
              <a:rPr lang="en-GB" dirty="0" err="1"/>
              <a:t>Teatud</a:t>
            </a:r>
            <a:r>
              <a:rPr lang="en-GB" dirty="0"/>
              <a:t> </a:t>
            </a:r>
            <a:r>
              <a:rPr lang="en-GB" dirty="0" err="1"/>
              <a:t>piirini</a:t>
            </a:r>
            <a:r>
              <a:rPr lang="en-GB" dirty="0"/>
              <a:t> </a:t>
            </a:r>
            <a:r>
              <a:rPr lang="en-GB" dirty="0" err="1"/>
              <a:t>võib</a:t>
            </a:r>
            <a:r>
              <a:rPr lang="en-GB" dirty="0"/>
              <a:t> </a:t>
            </a:r>
            <a:r>
              <a:rPr lang="en-GB" dirty="0" err="1"/>
              <a:t>tööalane</a:t>
            </a:r>
            <a:r>
              <a:rPr lang="en-GB" dirty="0"/>
              <a:t> </a:t>
            </a:r>
            <a:r>
              <a:rPr lang="en-GB" dirty="0" err="1"/>
              <a:t>pinge</a:t>
            </a:r>
            <a:r>
              <a:rPr lang="en-GB" dirty="0"/>
              <a:t> olla </a:t>
            </a:r>
            <a:r>
              <a:rPr lang="en-GB" dirty="0" err="1"/>
              <a:t>motiveeriv</a:t>
            </a:r>
            <a:r>
              <a:rPr lang="en-GB" dirty="0"/>
              <a:t>, </a:t>
            </a:r>
            <a:r>
              <a:rPr lang="en-GB" dirty="0" err="1"/>
              <a:t>kuid</a:t>
            </a:r>
            <a:r>
              <a:rPr lang="en-GB" dirty="0"/>
              <a:t> </a:t>
            </a:r>
            <a:r>
              <a:rPr lang="en-GB" dirty="0" err="1"/>
              <a:t>olukord</a:t>
            </a:r>
            <a:r>
              <a:rPr lang="en-GB" dirty="0"/>
              <a:t> </a:t>
            </a:r>
            <a:r>
              <a:rPr lang="en-GB" dirty="0" err="1"/>
              <a:t>läheb</a:t>
            </a:r>
            <a:r>
              <a:rPr lang="en-GB" dirty="0"/>
              <a:t> </a:t>
            </a:r>
            <a:r>
              <a:rPr lang="en-GB" dirty="0" err="1"/>
              <a:t>ohtlikumaks</a:t>
            </a:r>
            <a:r>
              <a:rPr lang="en-GB" dirty="0"/>
              <a:t>, </a:t>
            </a:r>
            <a:r>
              <a:rPr lang="en-GB" dirty="0" err="1"/>
              <a:t>kui</a:t>
            </a:r>
            <a:r>
              <a:rPr lang="en-GB" dirty="0"/>
              <a:t> </a:t>
            </a:r>
            <a:r>
              <a:rPr lang="en-GB" dirty="0" err="1"/>
              <a:t>pinge</a:t>
            </a:r>
            <a:r>
              <a:rPr lang="en-GB" dirty="0"/>
              <a:t> on </a:t>
            </a:r>
            <a:r>
              <a:rPr lang="en-GB" dirty="0" err="1"/>
              <a:t>tajutavalt</a:t>
            </a:r>
            <a:r>
              <a:rPr lang="en-GB" dirty="0"/>
              <a:t> </a:t>
            </a:r>
            <a:r>
              <a:rPr lang="en-GB" dirty="0" err="1"/>
              <a:t>väga</a:t>
            </a:r>
            <a:r>
              <a:rPr lang="en-GB" dirty="0"/>
              <a:t> </a:t>
            </a:r>
            <a:r>
              <a:rPr lang="en-GB" dirty="0" err="1"/>
              <a:t>tugev</a:t>
            </a:r>
            <a:r>
              <a:rPr lang="en-GB" dirty="0"/>
              <a:t>, </a:t>
            </a:r>
            <a:r>
              <a:rPr lang="en-GB" dirty="0" err="1"/>
              <a:t>pikaajaline</a:t>
            </a:r>
            <a:r>
              <a:rPr lang="en-GB" dirty="0"/>
              <a:t> </a:t>
            </a:r>
            <a:r>
              <a:rPr lang="en-GB" dirty="0" err="1"/>
              <a:t>ning</a:t>
            </a:r>
            <a:r>
              <a:rPr lang="en-GB" dirty="0"/>
              <a:t> </a:t>
            </a:r>
            <a:r>
              <a:rPr lang="en-GB" dirty="0" err="1"/>
              <a:t>ressursse</a:t>
            </a:r>
            <a:r>
              <a:rPr lang="en-GB" dirty="0"/>
              <a:t> </a:t>
            </a:r>
            <a:r>
              <a:rPr lang="en-GB" dirty="0" err="1"/>
              <a:t>toimetulekuks</a:t>
            </a:r>
            <a:r>
              <a:rPr lang="en-GB" dirty="0"/>
              <a:t> </a:t>
            </a:r>
            <a:r>
              <a:rPr lang="en-GB" dirty="0" err="1"/>
              <a:t>vähe</a:t>
            </a:r>
            <a:r>
              <a:rPr lang="en-GB" dirty="0"/>
              <a:t>. </a:t>
            </a:r>
            <a:endParaRPr dirty="0"/>
          </a:p>
          <a:p>
            <a:pPr marL="0" lvl="0" indent="0" algn="l" rtl="0">
              <a:lnSpc>
                <a:spcPct val="100000"/>
              </a:lnSpc>
              <a:spcBef>
                <a:spcPts val="0"/>
              </a:spcBef>
              <a:spcAft>
                <a:spcPts val="0"/>
              </a:spcAft>
              <a:buSzPts val="600"/>
              <a:buNone/>
            </a:pPr>
            <a:endParaRPr dirty="0"/>
          </a:p>
        </p:txBody>
      </p:sp>
      <p:sp>
        <p:nvSpPr>
          <p:cNvPr id="342" name="Google Shape;342;g2793706796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513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fe1c5f230d_0_68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2fe1c5f230d_0_684:notes"/>
          <p:cNvSpPr txBox="1">
            <a:spLocks noGrp="1"/>
          </p:cNvSpPr>
          <p:nvPr>
            <p:ph type="body" idx="1"/>
          </p:nvPr>
        </p:nvSpPr>
        <p:spPr>
          <a:xfrm>
            <a:off x="1828800" y="4950619"/>
            <a:ext cx="14630400" cy="4050600"/>
          </a:xfrm>
          <a:prstGeom prst="rect">
            <a:avLst/>
          </a:prstGeom>
          <a:noFill/>
          <a:ln>
            <a:noFill/>
          </a:ln>
        </p:spPr>
        <p:txBody>
          <a:bodyPr spcFirstLastPara="1" wrap="square" lIns="196825" tIns="98375" rIns="196825" bIns="98375" anchor="t" anchorCtr="0">
            <a:noAutofit/>
          </a:bodyPr>
          <a:lstStyle/>
          <a:p>
            <a:pPr marL="0" lvl="0" indent="0" algn="l" rtl="0">
              <a:lnSpc>
                <a:spcPct val="100000"/>
              </a:lnSpc>
              <a:spcBef>
                <a:spcPts val="0"/>
              </a:spcBef>
              <a:spcAft>
                <a:spcPts val="0"/>
              </a:spcAft>
              <a:buSzPts val="3000"/>
              <a:buNone/>
            </a:pPr>
            <a:r>
              <a:rPr lang="et-EE" dirty="0"/>
              <a:t>See on personalijuhi roll viia töötajatelt sisendit juhile!</a:t>
            </a:r>
            <a:endParaRPr dirty="0"/>
          </a:p>
        </p:txBody>
      </p:sp>
      <p:sp>
        <p:nvSpPr>
          <p:cNvPr id="321" name="Google Shape;321;g2fe1c5f230d_0_684:notes"/>
          <p:cNvSpPr txBox="1">
            <a:spLocks noGrp="1"/>
          </p:cNvSpPr>
          <p:nvPr>
            <p:ph type="sldNum" idx="12"/>
          </p:nvPr>
        </p:nvSpPr>
        <p:spPr>
          <a:xfrm>
            <a:off x="10358968" y="9770865"/>
            <a:ext cx="7924800" cy="516000"/>
          </a:xfrm>
          <a:prstGeom prst="rect">
            <a:avLst/>
          </a:prstGeom>
          <a:noFill/>
          <a:ln>
            <a:noFill/>
          </a:ln>
        </p:spPr>
        <p:txBody>
          <a:bodyPr spcFirstLastPara="1" wrap="square" lIns="196825" tIns="98375" rIns="196825" bIns="98375" anchor="b" anchorCtr="0">
            <a:noAutofit/>
          </a:bodyPr>
          <a:lstStyle/>
          <a:p>
            <a:pPr marL="0" lvl="0" indent="0" algn="r" rtl="0">
              <a:lnSpc>
                <a:spcPct val="100000"/>
              </a:lnSpc>
              <a:spcBef>
                <a:spcPts val="0"/>
              </a:spcBef>
              <a:spcAft>
                <a:spcPts val="0"/>
              </a:spcAft>
              <a:buSzPts val="3000"/>
              <a:buNone/>
            </a:pPr>
            <a:fld id="{00000000-1234-1234-1234-123412341234}" type="slidenum">
              <a:rPr lang="en-GB" sz="3000"/>
              <a:t>15</a:t>
            </a:fld>
            <a:endParaRPr sz="3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0" y="771525"/>
            <a:ext cx="6859588" cy="3857625"/>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B6AF44F4-0A03-495A-80DB-1B2840A1EF76}" type="slidenum">
              <a:rPr lang="en-GB" smtClean="0"/>
              <a:t>17</a:t>
            </a:fld>
            <a:endParaRPr lang="en-GB"/>
          </a:p>
        </p:txBody>
      </p:sp>
    </p:spTree>
    <p:extLst>
      <p:ext uri="{BB962C8B-B14F-4D97-AF65-F5344CB8AC3E}">
        <p14:creationId xmlns:p14="http://schemas.microsoft.com/office/powerpoint/2010/main" val="219788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0" y="771525"/>
            <a:ext cx="6859588" cy="3857625"/>
          </a:xfrm>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B6AF44F4-0A03-495A-80DB-1B2840A1EF76}" type="slidenum">
              <a:rPr lang="en-GB" smtClean="0"/>
              <a:t>18</a:t>
            </a:fld>
            <a:endParaRPr lang="en-GB"/>
          </a:p>
        </p:txBody>
      </p:sp>
    </p:spTree>
    <p:extLst>
      <p:ext uri="{BB962C8B-B14F-4D97-AF65-F5344CB8AC3E}">
        <p14:creationId xmlns:p14="http://schemas.microsoft.com/office/powerpoint/2010/main" val="409330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Vestlused hõõguva töökaaslasega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Märkamise ja hoolimise märkamine -&gt; toetav vestlus / enda piire kehtestav vestlus</a:t>
            </a:r>
            <a:endParaRPr/>
          </a:p>
          <a:p>
            <a:pPr marL="0" lvl="0" indent="0" algn="l" rtl="0">
              <a:lnSpc>
                <a:spcPct val="100000"/>
              </a:lnSpc>
              <a:spcBef>
                <a:spcPts val="0"/>
              </a:spcBef>
              <a:spcAft>
                <a:spcPts val="0"/>
              </a:spcAft>
              <a:buSzPts val="1400"/>
              <a:buNone/>
            </a:pPr>
            <a:r>
              <a:rPr lang="en-GB"/>
              <a:t>Murest märku andmine juhile, et saaks pakkuda tuge nii läbipõlevale kolleegile kui sellele, kelle töökeskkond on sellest mõjutatud</a:t>
            </a:r>
            <a:br>
              <a:rPr lang="en-GB"/>
            </a:br>
            <a:br>
              <a:rPr lang="en-GB"/>
            </a:br>
            <a:r>
              <a:rPr lang="en-GB"/>
              <a:t>Ja alati võimalus ka lihtsalt kolleegide puhul saata lihtsalt häid sõnu – selliseid, millele pole külge poogitud ühtki palvet :D Leida viise, mille eest neid tunnustada, ja vahel kasvõi välja öelda, et sa ei pea sellele sõnumile midagi vastama, tahtsin lihtsalt su suunas hoolimist saata ☺ Või jagada õunakooki või lihtsalt inimlikku või praktilist tuge. </a:t>
            </a:r>
            <a:endParaRPr/>
          </a:p>
          <a:p>
            <a:pPr marL="0" lvl="0" indent="0" algn="l" rtl="0">
              <a:lnSpc>
                <a:spcPct val="100000"/>
              </a:lnSpc>
              <a:spcBef>
                <a:spcPts val="0"/>
              </a:spcBef>
              <a:spcAft>
                <a:spcPts val="0"/>
              </a:spcAft>
              <a:buSzPts val="1400"/>
              <a:buNone/>
            </a:pPr>
            <a:endParaRPr/>
          </a:p>
        </p:txBody>
      </p:sp>
      <p:sp>
        <p:nvSpPr>
          <p:cNvPr id="705" name="Google Shape;7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extLst>
      <p:ext uri="{BB962C8B-B14F-4D97-AF65-F5344CB8AC3E}">
        <p14:creationId xmlns:p14="http://schemas.microsoft.com/office/powerpoint/2010/main" val="245359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Vestlused hõõguva töökaaslasega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Märkamise ja hoolimise märkamine -&gt; toetav vestlus / enda piire kehtestav vestlus</a:t>
            </a:r>
            <a:endParaRPr/>
          </a:p>
          <a:p>
            <a:pPr marL="0" lvl="0" indent="0" algn="l" rtl="0">
              <a:lnSpc>
                <a:spcPct val="100000"/>
              </a:lnSpc>
              <a:spcBef>
                <a:spcPts val="0"/>
              </a:spcBef>
              <a:spcAft>
                <a:spcPts val="0"/>
              </a:spcAft>
              <a:buSzPts val="1400"/>
              <a:buNone/>
            </a:pPr>
            <a:r>
              <a:rPr lang="en-GB"/>
              <a:t>Murest märku andmine juhile, et saaks pakkuda tuge nii läbipõlevale kolleegile kui sellele, kelle töökeskkond on sellest mõjutatud</a:t>
            </a:r>
            <a:br>
              <a:rPr lang="en-GB"/>
            </a:br>
            <a:br>
              <a:rPr lang="en-GB"/>
            </a:br>
            <a:r>
              <a:rPr lang="en-GB"/>
              <a:t>Ja alati võimalus ka lihtsalt kolleegide puhul saata lihtsalt häid sõnu – selliseid, millele pole külge poogitud ühtki palvet :D Leida viise, mille eest neid tunnustada, ja vahel kasvõi välja öelda, et sa ei pea sellele sõnumile midagi vastama, tahtsin lihtsalt su suunas hoolimist saata ☺ Või jagada õunakooki või lihtsalt inimlikku või praktilist tuge. </a:t>
            </a:r>
            <a:endParaRPr/>
          </a:p>
          <a:p>
            <a:pPr marL="0" lvl="0" indent="0" algn="l" rtl="0">
              <a:lnSpc>
                <a:spcPct val="100000"/>
              </a:lnSpc>
              <a:spcBef>
                <a:spcPts val="0"/>
              </a:spcBef>
              <a:spcAft>
                <a:spcPts val="0"/>
              </a:spcAft>
              <a:buSzPts val="1400"/>
              <a:buNone/>
            </a:pPr>
            <a:endParaRPr/>
          </a:p>
        </p:txBody>
      </p:sp>
      <p:sp>
        <p:nvSpPr>
          <p:cNvPr id="705" name="Google Shape;7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Vestlused hõõguva töökaaslasega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Märkamise ja hoolimise märkamine -&gt; toetav vestlus / enda piire kehtestav vestlus</a:t>
            </a:r>
            <a:endParaRPr/>
          </a:p>
          <a:p>
            <a:pPr marL="0" lvl="0" indent="0" algn="l" rtl="0">
              <a:lnSpc>
                <a:spcPct val="100000"/>
              </a:lnSpc>
              <a:spcBef>
                <a:spcPts val="0"/>
              </a:spcBef>
              <a:spcAft>
                <a:spcPts val="0"/>
              </a:spcAft>
              <a:buSzPts val="1400"/>
              <a:buNone/>
            </a:pPr>
            <a:r>
              <a:rPr lang="en-GB"/>
              <a:t>Murest märku andmine juhile, et saaks pakkuda tuge nii läbipõlevale kolleegile kui sellele, kelle töökeskkond on sellest mõjutatud</a:t>
            </a:r>
            <a:br>
              <a:rPr lang="en-GB"/>
            </a:br>
            <a:br>
              <a:rPr lang="en-GB"/>
            </a:br>
            <a:r>
              <a:rPr lang="en-GB"/>
              <a:t>Ja alati võimalus ka lihtsalt kolleegide puhul saata lihtsalt häid sõnu – selliseid, millele pole külge poogitud ühtki palvet :D Leida viise, mille eest neid tunnustada, ja vahel kasvõi välja öelda, et sa ei pea sellele sõnumile midagi vastama, tahtsin lihtsalt su suunas hoolimist saata ☺ Või jagada õunakooki või lihtsalt inimlikku või praktilist tuge. </a:t>
            </a:r>
            <a:endParaRPr/>
          </a:p>
          <a:p>
            <a:pPr marL="0" lvl="0" indent="0" algn="l" rtl="0">
              <a:lnSpc>
                <a:spcPct val="100000"/>
              </a:lnSpc>
              <a:spcBef>
                <a:spcPts val="0"/>
              </a:spcBef>
              <a:spcAft>
                <a:spcPts val="0"/>
              </a:spcAft>
              <a:buSzPts val="1400"/>
              <a:buNone/>
            </a:pPr>
            <a:endParaRPr/>
          </a:p>
        </p:txBody>
      </p:sp>
      <p:sp>
        <p:nvSpPr>
          <p:cNvPr id="705" name="Google Shape;7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extLst>
      <p:ext uri="{BB962C8B-B14F-4D97-AF65-F5344CB8AC3E}">
        <p14:creationId xmlns:p14="http://schemas.microsoft.com/office/powerpoint/2010/main" val="140550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Vestlused hõõguva töökaaslasega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Märkamise ja hoolimise märkamine -&gt; toetav vestlus / enda piire kehtestav vestlus</a:t>
            </a:r>
            <a:endParaRPr/>
          </a:p>
          <a:p>
            <a:pPr marL="0" lvl="0" indent="0" algn="l" rtl="0">
              <a:lnSpc>
                <a:spcPct val="100000"/>
              </a:lnSpc>
              <a:spcBef>
                <a:spcPts val="0"/>
              </a:spcBef>
              <a:spcAft>
                <a:spcPts val="0"/>
              </a:spcAft>
              <a:buSzPts val="1400"/>
              <a:buNone/>
            </a:pPr>
            <a:r>
              <a:rPr lang="en-GB"/>
              <a:t>Murest märku andmine juhile, et saaks pakkuda tuge nii läbipõlevale kolleegile kui sellele, kelle töökeskkond on sellest mõjutatud</a:t>
            </a:r>
            <a:br>
              <a:rPr lang="en-GB"/>
            </a:br>
            <a:br>
              <a:rPr lang="en-GB"/>
            </a:br>
            <a:r>
              <a:rPr lang="en-GB"/>
              <a:t>Ja alati võimalus ka lihtsalt kolleegide puhul saata lihtsalt häid sõnu – selliseid, millele pole külge poogitud ühtki palvet :D Leida viise, mille eest neid tunnustada, ja vahel kasvõi välja öelda, et sa ei pea sellele sõnumile midagi vastama, tahtsin lihtsalt su suunas hoolimist saata ☺ Või jagada õunakooki või lihtsalt inimlikku või praktilist tuge. </a:t>
            </a:r>
            <a:endParaRPr/>
          </a:p>
          <a:p>
            <a:pPr marL="0" lvl="0" indent="0" algn="l" rtl="0">
              <a:lnSpc>
                <a:spcPct val="100000"/>
              </a:lnSpc>
              <a:spcBef>
                <a:spcPts val="0"/>
              </a:spcBef>
              <a:spcAft>
                <a:spcPts val="0"/>
              </a:spcAft>
              <a:buSzPts val="1400"/>
              <a:buNone/>
            </a:pPr>
            <a:endParaRPr/>
          </a:p>
        </p:txBody>
      </p:sp>
      <p:sp>
        <p:nvSpPr>
          <p:cNvPr id="705" name="Google Shape;70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extLst>
      <p:ext uri="{BB962C8B-B14F-4D97-AF65-F5344CB8AC3E}">
        <p14:creationId xmlns:p14="http://schemas.microsoft.com/office/powerpoint/2010/main" val="337110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56: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 name="Google Shape;51;p5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6795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5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63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4a85e13644_0_117: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0" name="Google Shape;1360;g24a85e13644_0_1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fe1c5f230d_0_602: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err="1"/>
              <a:t>VTst</a:t>
            </a:r>
            <a:r>
              <a:rPr lang="en-GB" dirty="0"/>
              <a:t> </a:t>
            </a:r>
            <a:r>
              <a:rPr lang="en-GB" dirty="0" err="1"/>
              <a:t>rääkimine</a:t>
            </a:r>
            <a:r>
              <a:rPr lang="en-GB" dirty="0"/>
              <a:t> </a:t>
            </a:r>
            <a:r>
              <a:rPr lang="en-GB" dirty="0" err="1"/>
              <a:t>ennetab</a:t>
            </a:r>
            <a:r>
              <a:rPr lang="en-GB" dirty="0"/>
              <a:t> </a:t>
            </a:r>
            <a:r>
              <a:rPr lang="en-GB" dirty="0" err="1"/>
              <a:t>nt</a:t>
            </a:r>
            <a:r>
              <a:rPr lang="en-GB" dirty="0"/>
              <a:t> </a:t>
            </a:r>
            <a:r>
              <a:rPr lang="en-GB" dirty="0" err="1"/>
              <a:t>kaadri</a:t>
            </a:r>
            <a:r>
              <a:rPr lang="en-GB" dirty="0"/>
              <a:t> </a:t>
            </a:r>
            <a:r>
              <a:rPr lang="en-GB" dirty="0" err="1"/>
              <a:t>voolavust</a:t>
            </a:r>
            <a:r>
              <a:rPr lang="en-GB" dirty="0"/>
              <a:t>, </a:t>
            </a:r>
            <a:r>
              <a:rPr lang="en-GB" dirty="0" err="1"/>
              <a:t>tööõnnetusi</a:t>
            </a:r>
            <a:r>
              <a:rPr lang="en-GB" dirty="0"/>
              <a:t>, </a:t>
            </a:r>
            <a:r>
              <a:rPr lang="en-GB" dirty="0" err="1"/>
              <a:t>haiguslehetdel</a:t>
            </a:r>
            <a:r>
              <a:rPr lang="en-GB" dirty="0"/>
              <a:t> </a:t>
            </a:r>
            <a:r>
              <a:rPr lang="en-GB" dirty="0" err="1"/>
              <a:t>viibimise</a:t>
            </a:r>
            <a:r>
              <a:rPr lang="en-GB" dirty="0"/>
              <a:t> </a:t>
            </a:r>
            <a:r>
              <a:rPr lang="en-GB" dirty="0" err="1"/>
              <a:t>aega</a:t>
            </a:r>
            <a:r>
              <a:rPr lang="en-GB" dirty="0"/>
              <a:t>, </a:t>
            </a:r>
            <a:r>
              <a:rPr lang="en-GB" dirty="0" err="1"/>
              <a:t>kliendikogemust</a:t>
            </a:r>
            <a:r>
              <a:rPr lang="en-GB" dirty="0"/>
              <a:t>, </a:t>
            </a:r>
            <a:r>
              <a:rPr lang="en-GB" dirty="0" err="1"/>
              <a:t>kaasatus</a:t>
            </a:r>
            <a:r>
              <a:rPr lang="en-GB" dirty="0"/>
              <a:t> </a:t>
            </a:r>
            <a:r>
              <a:rPr lang="en-GB" dirty="0" err="1"/>
              <a:t>ja</a:t>
            </a:r>
            <a:r>
              <a:rPr lang="en-GB" dirty="0"/>
              <a:t> </a:t>
            </a:r>
            <a:r>
              <a:rPr lang="en-GB" dirty="0" err="1"/>
              <a:t>moraal</a:t>
            </a:r>
            <a:endParaRPr dirty="0"/>
          </a:p>
        </p:txBody>
      </p:sp>
      <p:sp>
        <p:nvSpPr>
          <p:cNvPr id="176" name="Google Shape;176;g2fe1c5f230d_0_60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271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fe1c5f230d_0_2:notes"/>
          <p:cNvSpPr>
            <a:spLocks noGrp="1" noRot="1" noChangeAspect="1"/>
          </p:cNvSpPr>
          <p:nvPr>
            <p:ph type="sldImg" idx="2"/>
          </p:nvPr>
        </p:nvSpPr>
        <p:spPr>
          <a:xfrm>
            <a:off x="20529550" y="868363"/>
            <a:ext cx="7712075" cy="4338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fe1c5f230d_0_2:notes"/>
          <p:cNvSpPr txBox="1">
            <a:spLocks noGrp="1"/>
          </p:cNvSpPr>
          <p:nvPr>
            <p:ph type="body" idx="1"/>
          </p:nvPr>
        </p:nvSpPr>
        <p:spPr>
          <a:xfrm>
            <a:off x="1828800" y="4950619"/>
            <a:ext cx="14630400" cy="4050600"/>
          </a:xfrm>
          <a:prstGeom prst="rect">
            <a:avLst/>
          </a:prstGeom>
          <a:noFill/>
          <a:ln>
            <a:noFill/>
          </a:ln>
        </p:spPr>
        <p:txBody>
          <a:bodyPr spcFirstLastPara="1" wrap="square" lIns="196825" tIns="98375" rIns="196825" bIns="98375" anchor="t" anchorCtr="0">
            <a:noAutofit/>
          </a:bodyPr>
          <a:lstStyle/>
          <a:p>
            <a:pPr marL="0" lvl="0" indent="0" algn="l" rtl="0">
              <a:lnSpc>
                <a:spcPct val="100000"/>
              </a:lnSpc>
              <a:spcBef>
                <a:spcPts val="0"/>
              </a:spcBef>
              <a:spcAft>
                <a:spcPts val="0"/>
              </a:spcAft>
              <a:buSzPts val="3000"/>
              <a:buNone/>
            </a:pPr>
            <a:r>
              <a:rPr lang="en-GB" b="1"/>
              <a:t>Selleks, et töökeskkonnas vaimset tervist toetada, tuleb muuhulgas sellest töökohas ka rääkida.</a:t>
            </a:r>
            <a:r>
              <a:rPr lang="en-GB"/>
              <a:t> </a:t>
            </a:r>
            <a:r>
              <a:rPr lang="en-GB" sz="2600">
                <a:latin typeface="Calibri"/>
                <a:ea typeface="Calibri"/>
                <a:cs typeface="Calibri"/>
                <a:sym typeface="Calibri"/>
              </a:rPr>
              <a:t>Selleks on hea, et see rääkimine ei teeks liiga. Sageli toob aga </a:t>
            </a:r>
            <a:r>
              <a:rPr lang="en-GB"/>
              <a:t>rääkimine esile selle, kuidas meie ühiskonnas nende teemadega kipuvad hoiakud olema</a:t>
            </a:r>
            <a:endParaRPr/>
          </a:p>
        </p:txBody>
      </p:sp>
      <p:sp>
        <p:nvSpPr>
          <p:cNvPr id="187" name="Google Shape;187;g2fe1c5f230d_0_2:notes"/>
          <p:cNvSpPr txBox="1">
            <a:spLocks noGrp="1"/>
          </p:cNvSpPr>
          <p:nvPr>
            <p:ph type="sldNum" idx="12"/>
          </p:nvPr>
        </p:nvSpPr>
        <p:spPr>
          <a:xfrm>
            <a:off x="10358968" y="9770865"/>
            <a:ext cx="7924800" cy="516000"/>
          </a:xfrm>
          <a:prstGeom prst="rect">
            <a:avLst/>
          </a:prstGeom>
          <a:noFill/>
          <a:ln>
            <a:noFill/>
          </a:ln>
        </p:spPr>
        <p:txBody>
          <a:bodyPr spcFirstLastPara="1" wrap="square" lIns="196825" tIns="98375" rIns="196825" bIns="98375" anchor="b" anchorCtr="0">
            <a:noAutofit/>
          </a:bodyPr>
          <a:lstStyle/>
          <a:p>
            <a:pPr marL="0" lvl="0" indent="0" algn="r" rtl="0">
              <a:lnSpc>
                <a:spcPct val="100000"/>
              </a:lnSpc>
              <a:spcBef>
                <a:spcPts val="0"/>
              </a:spcBef>
              <a:spcAft>
                <a:spcPts val="0"/>
              </a:spcAft>
              <a:buSzPts val="3000"/>
              <a:buNone/>
            </a:pPr>
            <a:fld id="{00000000-1234-1234-1234-123412341234}" type="slidenum">
              <a:rPr lang="en-GB" sz="3000"/>
              <a:t>7</a:t>
            </a:fld>
            <a:endParaRPr sz="3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fe1c5f230d_0_2:notes"/>
          <p:cNvSpPr>
            <a:spLocks noGrp="1" noRot="1" noChangeAspect="1"/>
          </p:cNvSpPr>
          <p:nvPr>
            <p:ph type="sldImg" idx="2"/>
          </p:nvPr>
        </p:nvSpPr>
        <p:spPr>
          <a:xfrm>
            <a:off x="20529550" y="868363"/>
            <a:ext cx="7712075" cy="4338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fe1c5f230d_0_2:notes"/>
          <p:cNvSpPr txBox="1">
            <a:spLocks noGrp="1"/>
          </p:cNvSpPr>
          <p:nvPr>
            <p:ph type="body" idx="1"/>
          </p:nvPr>
        </p:nvSpPr>
        <p:spPr>
          <a:xfrm>
            <a:off x="1828800" y="4950619"/>
            <a:ext cx="14630400" cy="4050600"/>
          </a:xfrm>
          <a:prstGeom prst="rect">
            <a:avLst/>
          </a:prstGeom>
          <a:noFill/>
          <a:ln>
            <a:noFill/>
          </a:ln>
        </p:spPr>
        <p:txBody>
          <a:bodyPr spcFirstLastPara="1" wrap="square" lIns="196825" tIns="98375" rIns="196825" bIns="98375" anchor="t" anchorCtr="0">
            <a:noAutofit/>
          </a:bodyPr>
          <a:lstStyle/>
          <a:p>
            <a:pPr marL="0" lvl="0" indent="0" algn="l" rtl="0">
              <a:lnSpc>
                <a:spcPct val="100000"/>
              </a:lnSpc>
              <a:spcBef>
                <a:spcPts val="0"/>
              </a:spcBef>
              <a:spcAft>
                <a:spcPts val="0"/>
              </a:spcAft>
              <a:buSzPts val="3000"/>
              <a:buNone/>
            </a:pPr>
            <a:r>
              <a:rPr lang="en-GB" b="1"/>
              <a:t>Selleks, et töökeskkonnas vaimset tervist toetada, tuleb muuhulgas sellest töökohas ka rääkida.</a:t>
            </a:r>
            <a:r>
              <a:rPr lang="en-GB"/>
              <a:t> </a:t>
            </a:r>
            <a:r>
              <a:rPr lang="en-GB" sz="2600">
                <a:latin typeface="Calibri"/>
                <a:ea typeface="Calibri"/>
                <a:cs typeface="Calibri"/>
                <a:sym typeface="Calibri"/>
              </a:rPr>
              <a:t>Selleks on hea, et see rääkimine ei teeks liiga. Sageli toob aga </a:t>
            </a:r>
            <a:r>
              <a:rPr lang="en-GB"/>
              <a:t>rääkimine esile selle, kuidas meie ühiskonnas nende teemadega kipuvad hoiakud olema</a:t>
            </a:r>
            <a:endParaRPr/>
          </a:p>
        </p:txBody>
      </p:sp>
      <p:sp>
        <p:nvSpPr>
          <p:cNvPr id="187" name="Google Shape;187;g2fe1c5f230d_0_2:notes"/>
          <p:cNvSpPr txBox="1">
            <a:spLocks noGrp="1"/>
          </p:cNvSpPr>
          <p:nvPr>
            <p:ph type="sldNum" idx="12"/>
          </p:nvPr>
        </p:nvSpPr>
        <p:spPr>
          <a:xfrm>
            <a:off x="10358968" y="9770865"/>
            <a:ext cx="7924800" cy="516000"/>
          </a:xfrm>
          <a:prstGeom prst="rect">
            <a:avLst/>
          </a:prstGeom>
          <a:noFill/>
          <a:ln>
            <a:noFill/>
          </a:ln>
        </p:spPr>
        <p:txBody>
          <a:bodyPr spcFirstLastPara="1" wrap="square" lIns="196825" tIns="98375" rIns="196825" bIns="98375" anchor="b" anchorCtr="0">
            <a:noAutofit/>
          </a:bodyPr>
          <a:lstStyle/>
          <a:p>
            <a:pPr marL="0" lvl="0" indent="0" algn="r" rtl="0">
              <a:lnSpc>
                <a:spcPct val="100000"/>
              </a:lnSpc>
              <a:spcBef>
                <a:spcPts val="0"/>
              </a:spcBef>
              <a:spcAft>
                <a:spcPts val="0"/>
              </a:spcAft>
              <a:buSzPts val="3000"/>
              <a:buNone/>
            </a:pPr>
            <a:fld id="{00000000-1234-1234-1234-123412341234}" type="slidenum">
              <a:rPr lang="en-GB" sz="3000"/>
              <a:t>8</a:t>
            </a:fld>
            <a:endParaRPr sz="3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5d651452b_0_2: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Positiivne ja negatiivne vaimne tervis: </a:t>
            </a:r>
            <a:r>
              <a:rPr lang="en-GB" u="sng">
                <a:solidFill>
                  <a:schemeClr val="hlink"/>
                </a:solidFill>
                <a:hlinkClick r:id="rId3"/>
              </a:rPr>
              <a:t>https://www.terviseinfo.ee/et/valdkonnad/vaimne-tervis</a:t>
            </a:r>
            <a:r>
              <a:rPr lang="en-GB"/>
              <a:t> </a:t>
            </a:r>
            <a:endParaRPr/>
          </a:p>
          <a:p>
            <a:pPr marL="457200" lvl="0" indent="-298450" algn="l" rtl="0">
              <a:lnSpc>
                <a:spcPct val="100000"/>
              </a:lnSpc>
              <a:spcBef>
                <a:spcPts val="0"/>
              </a:spcBef>
              <a:spcAft>
                <a:spcPts val="0"/>
              </a:spcAft>
              <a:buSzPts val="1100"/>
              <a:buChar char="-"/>
            </a:pPr>
            <a:r>
              <a:rPr lang="en-GB"/>
              <a:t>Negatiivne vaimne tervis kätkeb endas psüühikahäireid, vaimse tervise probleeme ja nende sümptomeid. Psüühikahäireid on võimalik diagnoosida, kuid vaimse tervise probleemid võivad esineda ka siis, kui tõsisema psüühikahäire diagnoosimiseks ei ole alust. Tavaliselt on sel puhul tegu negatiivse stressi tagajärgedega, mis võivad aja jooksul kuhjuda ja süveneda, olles nii riskiteguriks psüühikahäire kujunemisele.</a:t>
            </a:r>
            <a:endParaRPr/>
          </a:p>
          <a:p>
            <a:pPr marL="457200" lvl="0" indent="-298450" algn="l" rtl="0">
              <a:spcBef>
                <a:spcPts val="0"/>
              </a:spcBef>
              <a:spcAft>
                <a:spcPts val="0"/>
              </a:spcAft>
              <a:buSzPts val="1100"/>
              <a:buChar char="-"/>
            </a:pPr>
            <a:r>
              <a:rPr lang="en-GB">
                <a:solidFill>
                  <a:schemeClr val="dk1"/>
                </a:solidFill>
              </a:rPr>
              <a:t>Positiivne vaimne tervis ehk vaimne heaolu on vahend, mis on vajalik üldise heaolu saavutamiseks, kuna aitab suhestuda ja kohaneda ümbritseva keskkonnaga, seda tajuda, mõista ja tõlgendada ning vajadusel muuta. See võimaldab kogeda elu tähenduslikuna ja olla loominguline ning produktiivne ühiskonnaliige.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Positive and negative mental health across the lifespan: A cross-cultural comparison</a:t>
            </a:r>
            <a:endParaRPr/>
          </a:p>
          <a:p>
            <a:pPr marL="0" lvl="0" indent="0" algn="l" rtl="0">
              <a:lnSpc>
                <a:spcPct val="100000"/>
              </a:lnSpc>
              <a:spcBef>
                <a:spcPts val="0"/>
              </a:spcBef>
              <a:spcAft>
                <a:spcPts val="0"/>
              </a:spcAft>
              <a:buSzPts val="1100"/>
              <a:buNone/>
            </a:pPr>
            <a:r>
              <a:rPr lang="en-GB" u="sng">
                <a:solidFill>
                  <a:schemeClr val="hlink"/>
                </a:solidFill>
                <a:hlinkClick r:id="rId4"/>
              </a:rPr>
              <a:t>https://www.elsevier.es/en-revista-international-journal-clinical-health-psychology-355-articulo-positive-negative-mental-health-across-S1697260017300388</a:t>
            </a:r>
            <a:r>
              <a:rPr lang="en-GB"/>
              <a:t> </a:t>
            </a:r>
            <a:endParaRPr/>
          </a:p>
        </p:txBody>
      </p:sp>
      <p:sp>
        <p:nvSpPr>
          <p:cNvPr id="296" name="Google Shape;296;g245d651452b_0_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63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5d651452b_0_2: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Positiivne ja negatiivne vaimne tervis: </a:t>
            </a:r>
            <a:r>
              <a:rPr lang="en-GB" u="sng">
                <a:solidFill>
                  <a:schemeClr val="hlink"/>
                </a:solidFill>
                <a:hlinkClick r:id="rId3"/>
              </a:rPr>
              <a:t>https://www.terviseinfo.ee/et/valdkonnad/vaimne-tervis</a:t>
            </a:r>
            <a:r>
              <a:rPr lang="en-GB"/>
              <a:t> </a:t>
            </a:r>
            <a:endParaRPr/>
          </a:p>
          <a:p>
            <a:pPr marL="457200" lvl="0" indent="-298450" algn="l" rtl="0">
              <a:lnSpc>
                <a:spcPct val="100000"/>
              </a:lnSpc>
              <a:spcBef>
                <a:spcPts val="0"/>
              </a:spcBef>
              <a:spcAft>
                <a:spcPts val="0"/>
              </a:spcAft>
              <a:buSzPts val="1100"/>
              <a:buChar char="-"/>
            </a:pPr>
            <a:r>
              <a:rPr lang="en-GB"/>
              <a:t>Negatiivne vaimne tervis kätkeb endas psüühikahäireid, vaimse tervise probleeme ja nende sümptomeid. Psüühikahäireid on võimalik diagnoosida, kuid vaimse tervise probleemid võivad esineda ka siis, kui tõsisema psüühikahäire diagnoosimiseks ei ole alust. Tavaliselt on sel puhul tegu negatiivse stressi tagajärgedega, mis võivad aja jooksul kuhjuda ja süveneda, olles nii riskiteguriks psüühikahäire kujunemisele.</a:t>
            </a:r>
            <a:endParaRPr/>
          </a:p>
          <a:p>
            <a:pPr marL="457200" lvl="0" indent="-298450" algn="l" rtl="0">
              <a:spcBef>
                <a:spcPts val="0"/>
              </a:spcBef>
              <a:spcAft>
                <a:spcPts val="0"/>
              </a:spcAft>
              <a:buSzPts val="1100"/>
              <a:buChar char="-"/>
            </a:pPr>
            <a:r>
              <a:rPr lang="en-GB">
                <a:solidFill>
                  <a:schemeClr val="dk1"/>
                </a:solidFill>
              </a:rPr>
              <a:t>Positiivne vaimne tervis ehk vaimne heaolu on vahend, mis on vajalik üldise heaolu saavutamiseks, kuna aitab suhestuda ja kohaneda ümbritseva keskkonnaga, seda tajuda, mõista ja tõlgendada ning vajadusel muuta. See võimaldab kogeda elu tähenduslikuna ja olla loominguline ning produktiivne ühiskonnaliige.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Positive and negative mental health across the lifespan: A cross-cultural comparison</a:t>
            </a:r>
            <a:endParaRPr/>
          </a:p>
          <a:p>
            <a:pPr marL="0" lvl="0" indent="0" algn="l" rtl="0">
              <a:lnSpc>
                <a:spcPct val="100000"/>
              </a:lnSpc>
              <a:spcBef>
                <a:spcPts val="0"/>
              </a:spcBef>
              <a:spcAft>
                <a:spcPts val="0"/>
              </a:spcAft>
              <a:buSzPts val="1100"/>
              <a:buNone/>
            </a:pPr>
            <a:r>
              <a:rPr lang="en-GB" u="sng">
                <a:solidFill>
                  <a:schemeClr val="hlink"/>
                </a:solidFill>
                <a:hlinkClick r:id="rId4"/>
              </a:rPr>
              <a:t>https://www.elsevier.es/en-revista-international-journal-clinical-health-psychology-355-articulo-positive-negative-mental-health-across-S1697260017300388</a:t>
            </a:r>
            <a:r>
              <a:rPr lang="en-GB"/>
              <a:t> </a:t>
            </a:r>
            <a:endParaRPr/>
          </a:p>
        </p:txBody>
      </p:sp>
      <p:sp>
        <p:nvSpPr>
          <p:cNvPr id="296" name="Google Shape;296;g245d651452b_0_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576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45d651452b_0_2:notes"/>
          <p:cNvSpPr txBox="1">
            <a:spLocks noGrp="1"/>
          </p:cNvSpPr>
          <p:nvPr>
            <p:ph type="body" idx="1"/>
          </p:nvPr>
        </p:nvSpPr>
        <p:spPr>
          <a:xfrm>
            <a:off x="1828800" y="4886325"/>
            <a:ext cx="14630400" cy="462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Positiivne ja negatiivne vaimne tervis: </a:t>
            </a:r>
            <a:r>
              <a:rPr lang="en-GB" u="sng">
                <a:solidFill>
                  <a:schemeClr val="hlink"/>
                </a:solidFill>
                <a:hlinkClick r:id="rId3"/>
              </a:rPr>
              <a:t>https://www.terviseinfo.ee/et/valdkonnad/vaimne-tervis</a:t>
            </a:r>
            <a:r>
              <a:rPr lang="en-GB"/>
              <a:t> </a:t>
            </a:r>
            <a:endParaRPr/>
          </a:p>
          <a:p>
            <a:pPr marL="457200" lvl="0" indent="-298450" algn="l" rtl="0">
              <a:lnSpc>
                <a:spcPct val="100000"/>
              </a:lnSpc>
              <a:spcBef>
                <a:spcPts val="0"/>
              </a:spcBef>
              <a:spcAft>
                <a:spcPts val="0"/>
              </a:spcAft>
              <a:buSzPts val="1100"/>
              <a:buChar char="-"/>
            </a:pPr>
            <a:r>
              <a:rPr lang="en-GB"/>
              <a:t>Negatiivne vaimne tervis kätkeb endas psüühikahäireid, vaimse tervise probleeme ja nende sümptomeid. Psüühikahäireid on võimalik diagnoosida, kuid vaimse tervise probleemid võivad esineda ka siis, kui tõsisema psüühikahäire diagnoosimiseks ei ole alust. Tavaliselt on sel puhul tegu negatiivse stressi tagajärgedega, mis võivad aja jooksul kuhjuda ja süveneda, olles nii riskiteguriks psüühikahäire kujunemisele.</a:t>
            </a:r>
            <a:endParaRPr/>
          </a:p>
          <a:p>
            <a:pPr marL="457200" lvl="0" indent="-298450" algn="l" rtl="0">
              <a:spcBef>
                <a:spcPts val="0"/>
              </a:spcBef>
              <a:spcAft>
                <a:spcPts val="0"/>
              </a:spcAft>
              <a:buSzPts val="1100"/>
              <a:buChar char="-"/>
            </a:pPr>
            <a:r>
              <a:rPr lang="en-GB">
                <a:solidFill>
                  <a:schemeClr val="dk1"/>
                </a:solidFill>
              </a:rPr>
              <a:t>Positiivne vaimne tervis ehk vaimne heaolu on vahend, mis on vajalik üldise heaolu saavutamiseks, kuna aitab suhestuda ja kohaneda ümbritseva keskkonnaga, seda tajuda, mõista ja tõlgendada ning vajadusel muuta. See võimaldab kogeda elu tähenduslikuna ja olla loominguline ning produktiivne ühiskonnaliige.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Positive and negative mental health across the lifespan: A cross-cultural comparison</a:t>
            </a:r>
            <a:endParaRPr/>
          </a:p>
          <a:p>
            <a:pPr marL="0" lvl="0" indent="0" algn="l" rtl="0">
              <a:lnSpc>
                <a:spcPct val="100000"/>
              </a:lnSpc>
              <a:spcBef>
                <a:spcPts val="0"/>
              </a:spcBef>
              <a:spcAft>
                <a:spcPts val="0"/>
              </a:spcAft>
              <a:buSzPts val="1100"/>
              <a:buNone/>
            </a:pPr>
            <a:r>
              <a:rPr lang="en-GB" u="sng">
                <a:solidFill>
                  <a:schemeClr val="hlink"/>
                </a:solidFill>
                <a:hlinkClick r:id="rId4"/>
              </a:rPr>
              <a:t>https://www.elsevier.es/en-revista-international-journal-clinical-health-psychology-355-articulo-positive-negative-mental-health-across-S1697260017300388</a:t>
            </a:r>
            <a:r>
              <a:rPr lang="en-GB"/>
              <a:t> </a:t>
            </a:r>
            <a:endParaRPr/>
          </a:p>
        </p:txBody>
      </p:sp>
      <p:sp>
        <p:nvSpPr>
          <p:cNvPr id="296" name="Google Shape;296;g245d651452b_0_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546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5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3"/>
        <p:cNvGrpSpPr/>
        <p:nvPr/>
      </p:nvGrpSpPr>
      <p:grpSpPr>
        <a:xfrm>
          <a:off x="0" y="0"/>
          <a:ext cx="0" cy="0"/>
          <a:chOff x="0" y="0"/>
          <a:chExt cx="0" cy="0"/>
        </a:xfrm>
      </p:grpSpPr>
      <p:sp>
        <p:nvSpPr>
          <p:cNvPr id="114" name="Google Shape;114;gc21f9b3230_0_216"/>
          <p:cNvSpPr txBox="1">
            <a:spLocks noGrp="1"/>
          </p:cNvSpPr>
          <p:nvPr>
            <p:ph type="title"/>
          </p:nvPr>
        </p:nvSpPr>
        <p:spPr>
          <a:xfrm>
            <a:off x="914400" y="411480"/>
            <a:ext cx="16459200" cy="164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c21f9b3230_0_216"/>
          <p:cNvSpPr txBox="1">
            <a:spLocks noGrp="1"/>
          </p:cNvSpPr>
          <p:nvPr>
            <p:ph type="body" idx="1"/>
          </p:nvPr>
        </p:nvSpPr>
        <p:spPr>
          <a:xfrm>
            <a:off x="914400" y="2366010"/>
            <a:ext cx="16459200" cy="678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gc21f9b3230_0_216"/>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c21f9b3230_0_216"/>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gc21f9b3230_0_216"/>
          <p:cNvSpPr txBox="1">
            <a:spLocks noGrp="1"/>
          </p:cNvSpPr>
          <p:nvPr>
            <p:ph type="sldNum" idx="12"/>
          </p:nvPr>
        </p:nvSpPr>
        <p:spPr>
          <a:xfrm>
            <a:off x="13167361" y="9566910"/>
            <a:ext cx="4206300" cy="5145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9"/>
        <p:cNvGrpSpPr/>
        <p:nvPr/>
      </p:nvGrpSpPr>
      <p:grpSpPr>
        <a:xfrm>
          <a:off x="0" y="0"/>
          <a:ext cx="0" cy="0"/>
          <a:chOff x="0" y="0"/>
          <a:chExt cx="0" cy="0"/>
        </a:xfrm>
      </p:grpSpPr>
      <p:sp>
        <p:nvSpPr>
          <p:cNvPr id="120" name="Google Shape;120;gc21f9b3230_0_222"/>
          <p:cNvSpPr txBox="1">
            <a:spLocks noGrp="1"/>
          </p:cNvSpPr>
          <p:nvPr>
            <p:ph type="title"/>
          </p:nvPr>
        </p:nvSpPr>
        <p:spPr>
          <a:xfrm>
            <a:off x="914400" y="411480"/>
            <a:ext cx="16459200" cy="164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gc21f9b3230_0_222"/>
          <p:cNvSpPr txBox="1">
            <a:spLocks noGrp="1"/>
          </p:cNvSpPr>
          <p:nvPr>
            <p:ph type="body" idx="1"/>
          </p:nvPr>
        </p:nvSpPr>
        <p:spPr>
          <a:xfrm>
            <a:off x="914400" y="2366010"/>
            <a:ext cx="7955400" cy="678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gc21f9b3230_0_222"/>
          <p:cNvSpPr txBox="1">
            <a:spLocks noGrp="1"/>
          </p:cNvSpPr>
          <p:nvPr>
            <p:ph type="body" idx="2"/>
          </p:nvPr>
        </p:nvSpPr>
        <p:spPr>
          <a:xfrm>
            <a:off x="9418320" y="2366010"/>
            <a:ext cx="7955400" cy="6789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gc21f9b3230_0_222"/>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c21f9b3230_0_222"/>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c21f9b3230_0_222"/>
          <p:cNvSpPr txBox="1">
            <a:spLocks noGrp="1"/>
          </p:cNvSpPr>
          <p:nvPr>
            <p:ph type="sldNum" idx="12"/>
          </p:nvPr>
        </p:nvSpPr>
        <p:spPr>
          <a:xfrm>
            <a:off x="13167361" y="9566910"/>
            <a:ext cx="4206300" cy="5145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6"/>
        <p:cNvGrpSpPr/>
        <p:nvPr/>
      </p:nvGrpSpPr>
      <p:grpSpPr>
        <a:xfrm>
          <a:off x="0" y="0"/>
          <a:ext cx="0" cy="0"/>
          <a:chOff x="0" y="0"/>
          <a:chExt cx="0" cy="0"/>
        </a:xfrm>
      </p:grpSpPr>
      <p:sp>
        <p:nvSpPr>
          <p:cNvPr id="127" name="Google Shape;127;gc21f9b3230_0_229"/>
          <p:cNvSpPr txBox="1">
            <a:spLocks noGrp="1"/>
          </p:cNvSpPr>
          <p:nvPr>
            <p:ph type="title"/>
          </p:nvPr>
        </p:nvSpPr>
        <p:spPr>
          <a:xfrm>
            <a:off x="914400" y="411480"/>
            <a:ext cx="16459200" cy="1645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gc21f9b3230_0_229"/>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c21f9b3230_0_229"/>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c21f9b3230_0_229"/>
          <p:cNvSpPr txBox="1">
            <a:spLocks noGrp="1"/>
          </p:cNvSpPr>
          <p:nvPr>
            <p:ph type="sldNum" idx="12"/>
          </p:nvPr>
        </p:nvSpPr>
        <p:spPr>
          <a:xfrm>
            <a:off x="13167361" y="9566910"/>
            <a:ext cx="4206300" cy="5145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31"/>
        <p:cNvGrpSpPr/>
        <p:nvPr/>
      </p:nvGrpSpPr>
      <p:grpSpPr>
        <a:xfrm>
          <a:off x="0" y="0"/>
          <a:ext cx="0" cy="0"/>
          <a:chOff x="0" y="0"/>
          <a:chExt cx="0" cy="0"/>
        </a:xfrm>
      </p:grpSpPr>
      <p:sp>
        <p:nvSpPr>
          <p:cNvPr id="132" name="Google Shape;132;gc21f9b3230_0_475"/>
          <p:cNvSpPr txBox="1">
            <a:spLocks noGrp="1"/>
          </p:cNvSpPr>
          <p:nvPr>
            <p:ph type="title"/>
          </p:nvPr>
        </p:nvSpPr>
        <p:spPr>
          <a:xfrm>
            <a:off x="623400" y="890050"/>
            <a:ext cx="12875999" cy="1145400"/>
          </a:xfrm>
          <a:prstGeom prst="rect">
            <a:avLst/>
          </a:prstGeom>
          <a:noFill/>
          <a:ln>
            <a:noFill/>
          </a:ln>
        </p:spPr>
        <p:txBody>
          <a:bodyPr spcFirstLastPara="1" wrap="square" lIns="182850" tIns="182850" rIns="182850" bIns="182850" anchor="t" anchorCtr="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133" name="Google Shape;133;gc21f9b3230_0_475"/>
          <p:cNvSpPr txBox="1">
            <a:spLocks noGrp="1"/>
          </p:cNvSpPr>
          <p:nvPr>
            <p:ph type="body" idx="1"/>
          </p:nvPr>
        </p:nvSpPr>
        <p:spPr>
          <a:xfrm>
            <a:off x="623400" y="2304950"/>
            <a:ext cx="17041200" cy="7807800"/>
          </a:xfrm>
          <a:prstGeom prst="rect">
            <a:avLst/>
          </a:prstGeom>
          <a:noFill/>
          <a:ln>
            <a:noFill/>
          </a:ln>
        </p:spPr>
        <p:txBody>
          <a:bodyPr spcFirstLastPara="1" wrap="square" lIns="182850" tIns="182850" rIns="182850" bIns="182850" anchor="t" anchorCtr="0">
            <a:noAutofit/>
          </a:bodyPr>
          <a:lstStyle>
            <a:lvl1pPr marL="457200" lvl="0" indent="-228600" algn="l">
              <a:lnSpc>
                <a:spcPct val="115000"/>
              </a:lnSpc>
              <a:spcBef>
                <a:spcPts val="0"/>
              </a:spcBef>
              <a:spcAft>
                <a:spcPts val="0"/>
              </a:spcAft>
              <a:buSzPts val="4800"/>
              <a:buNone/>
              <a:defRPr/>
            </a:lvl1pPr>
            <a:lvl2pPr marL="914400" lvl="1" indent="-228600" algn="l">
              <a:lnSpc>
                <a:spcPct val="115000"/>
              </a:lnSpc>
              <a:spcBef>
                <a:spcPts val="3200"/>
              </a:spcBef>
              <a:spcAft>
                <a:spcPts val="0"/>
              </a:spcAft>
              <a:buSzPts val="3600"/>
              <a:buNone/>
              <a:defRPr/>
            </a:lvl2pPr>
            <a:lvl3pPr marL="1371600" lvl="2" indent="-228600" algn="l">
              <a:lnSpc>
                <a:spcPct val="115000"/>
              </a:lnSpc>
              <a:spcBef>
                <a:spcPts val="3200"/>
              </a:spcBef>
              <a:spcAft>
                <a:spcPts val="0"/>
              </a:spcAft>
              <a:buSzPts val="3600"/>
              <a:buNone/>
              <a:defRPr/>
            </a:lvl3pPr>
            <a:lvl4pPr marL="1828800" lvl="3" indent="-228600" algn="l">
              <a:lnSpc>
                <a:spcPct val="115000"/>
              </a:lnSpc>
              <a:spcBef>
                <a:spcPts val="3200"/>
              </a:spcBef>
              <a:spcAft>
                <a:spcPts val="0"/>
              </a:spcAft>
              <a:buSzPts val="3600"/>
              <a:buNone/>
              <a:defRPr/>
            </a:lvl4pPr>
            <a:lvl5pPr marL="2286000" lvl="4" indent="-228600" algn="l">
              <a:lnSpc>
                <a:spcPct val="115000"/>
              </a:lnSpc>
              <a:spcBef>
                <a:spcPts val="3200"/>
              </a:spcBef>
              <a:spcAft>
                <a:spcPts val="0"/>
              </a:spcAft>
              <a:buSzPts val="3600"/>
              <a:buNone/>
              <a:defRPr/>
            </a:lvl5pPr>
            <a:lvl6pPr marL="2743200" lvl="5" indent="-228600" algn="l">
              <a:lnSpc>
                <a:spcPct val="115000"/>
              </a:lnSpc>
              <a:spcBef>
                <a:spcPts val="3200"/>
              </a:spcBef>
              <a:spcAft>
                <a:spcPts val="0"/>
              </a:spcAft>
              <a:buSzPts val="3600"/>
              <a:buNone/>
              <a:defRPr/>
            </a:lvl6pPr>
            <a:lvl7pPr marL="3200400" lvl="6" indent="-228600" algn="l">
              <a:lnSpc>
                <a:spcPct val="115000"/>
              </a:lnSpc>
              <a:spcBef>
                <a:spcPts val="3200"/>
              </a:spcBef>
              <a:spcAft>
                <a:spcPts val="0"/>
              </a:spcAft>
              <a:buSzPts val="3600"/>
              <a:buNone/>
              <a:defRPr/>
            </a:lvl7pPr>
            <a:lvl8pPr marL="3657600" lvl="7" indent="-228600" algn="l">
              <a:lnSpc>
                <a:spcPct val="115000"/>
              </a:lnSpc>
              <a:spcBef>
                <a:spcPts val="3200"/>
              </a:spcBef>
              <a:spcAft>
                <a:spcPts val="0"/>
              </a:spcAft>
              <a:buSzPts val="3600"/>
              <a:buNone/>
              <a:defRPr/>
            </a:lvl8pPr>
            <a:lvl9pPr marL="4114800" lvl="8" indent="-228600" algn="l">
              <a:lnSpc>
                <a:spcPct val="115000"/>
              </a:lnSpc>
              <a:spcBef>
                <a:spcPts val="3200"/>
              </a:spcBef>
              <a:spcAft>
                <a:spcPts val="3200"/>
              </a:spcAft>
              <a:buSzPts val="3600"/>
              <a:buNone/>
              <a:defRPr/>
            </a:lvl9pPr>
          </a:lstStyle>
          <a:p>
            <a:endParaRPr/>
          </a:p>
        </p:txBody>
      </p:sp>
      <p:sp>
        <p:nvSpPr>
          <p:cNvPr id="134" name="Google Shape;134;gc21f9b3230_0_475"/>
          <p:cNvSpPr txBox="1">
            <a:spLocks noGrp="1"/>
          </p:cNvSpPr>
          <p:nvPr>
            <p:ph type="dt" idx="10"/>
          </p:nvPr>
        </p:nvSpPr>
        <p:spPr>
          <a:xfrm>
            <a:off x="0" y="0"/>
            <a:ext cx="6000000" cy="6000000"/>
          </a:xfrm>
          <a:prstGeom prst="rect">
            <a:avLst/>
          </a:prstGeom>
          <a:noFill/>
          <a:ln>
            <a:noFill/>
          </a:ln>
        </p:spPr>
        <p:txBody>
          <a:bodyPr spcFirstLastPara="1" wrap="square" lIns="182850" tIns="91400" rIns="182850" bIns="91400" anchor="t" anchorCtr="0">
            <a:noAutofit/>
          </a:bodyPr>
          <a:lstStyle>
            <a:lvl1pPr marR="0" lvl="0"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135" name="Google Shape;135;gc21f9b3230_0_475"/>
          <p:cNvSpPr txBox="1">
            <a:spLocks noGrp="1"/>
          </p:cNvSpPr>
          <p:nvPr>
            <p:ph type="sldNum" idx="12"/>
          </p:nvPr>
        </p:nvSpPr>
        <p:spPr>
          <a:xfrm>
            <a:off x="0" y="0"/>
            <a:ext cx="6000000" cy="6000000"/>
          </a:xfrm>
          <a:prstGeom prst="rect">
            <a:avLst/>
          </a:prstGeom>
          <a:noFill/>
          <a:ln>
            <a:noFill/>
          </a:ln>
        </p:spPr>
        <p:txBody>
          <a:bodyPr spcFirstLastPara="1" wrap="square" lIns="182850" tIns="91400" rIns="182850" bIns="91400" anchor="t" anchorCtr="0">
            <a:no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53"/>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2" name="Google Shape;22;p5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c21f9b2dd2_0_109"/>
          <p:cNvSpPr txBox="1">
            <a:spLocks noGrp="1"/>
          </p:cNvSpPr>
          <p:nvPr>
            <p:ph type="title"/>
          </p:nvPr>
        </p:nvSpPr>
        <p:spPr>
          <a:xfrm>
            <a:off x="623400" y="890050"/>
            <a:ext cx="12875999" cy="1145400"/>
          </a:xfrm>
          <a:prstGeom prst="rect">
            <a:avLst/>
          </a:prstGeom>
          <a:noFill/>
          <a:ln>
            <a:noFill/>
          </a:ln>
        </p:spPr>
        <p:txBody>
          <a:bodyPr spcFirstLastPara="1" wrap="square" lIns="182850" tIns="182850" rIns="182850" bIns="182850" anchor="t" anchorCtr="0">
            <a:sp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7" name="Google Shape;27;gc21f9b2dd2_0_109"/>
          <p:cNvSpPr txBox="1">
            <a:spLocks noGrp="1"/>
          </p:cNvSpPr>
          <p:nvPr>
            <p:ph type="body" idx="1"/>
          </p:nvPr>
        </p:nvSpPr>
        <p:spPr>
          <a:xfrm>
            <a:off x="623400" y="2304950"/>
            <a:ext cx="17041200" cy="7807800"/>
          </a:xfrm>
          <a:prstGeom prst="rect">
            <a:avLst/>
          </a:prstGeom>
          <a:noFill/>
          <a:ln>
            <a:noFill/>
          </a:ln>
        </p:spPr>
        <p:txBody>
          <a:bodyPr spcFirstLastPara="1" wrap="square" lIns="182850" tIns="182850" rIns="182850" bIns="182850" anchor="t" anchorCtr="0">
            <a:spAutoFit/>
          </a:bodyPr>
          <a:lstStyle>
            <a:lvl1pPr marL="457200" lvl="0" indent="-533400" algn="l">
              <a:lnSpc>
                <a:spcPct val="115000"/>
              </a:lnSpc>
              <a:spcBef>
                <a:spcPts val="0"/>
              </a:spcBef>
              <a:spcAft>
                <a:spcPts val="0"/>
              </a:spcAft>
              <a:buClr>
                <a:srgbClr val="000000"/>
              </a:buClr>
              <a:buSzPts val="4800"/>
              <a:buChar char="●"/>
              <a:defRPr sz="4800">
                <a:solidFill>
                  <a:srgbClr val="000000"/>
                </a:solidFill>
              </a:defRPr>
            </a:lvl1pPr>
            <a:lvl2pPr marL="914400" lvl="1" indent="-457200" algn="l">
              <a:lnSpc>
                <a:spcPct val="115000"/>
              </a:lnSpc>
              <a:spcBef>
                <a:spcPts val="3200"/>
              </a:spcBef>
              <a:spcAft>
                <a:spcPts val="0"/>
              </a:spcAft>
              <a:buClr>
                <a:srgbClr val="000000"/>
              </a:buClr>
              <a:buSzPts val="3600"/>
              <a:buChar char="○"/>
              <a:defRPr sz="3600">
                <a:solidFill>
                  <a:srgbClr val="000000"/>
                </a:solidFill>
              </a:defRPr>
            </a:lvl2pPr>
            <a:lvl3pPr marL="1371600" lvl="2" indent="-457200" algn="l">
              <a:lnSpc>
                <a:spcPct val="115000"/>
              </a:lnSpc>
              <a:spcBef>
                <a:spcPts val="3200"/>
              </a:spcBef>
              <a:spcAft>
                <a:spcPts val="0"/>
              </a:spcAft>
              <a:buClr>
                <a:srgbClr val="000000"/>
              </a:buClr>
              <a:buSzPts val="3600"/>
              <a:buChar char="■"/>
              <a:defRPr sz="3600">
                <a:solidFill>
                  <a:srgbClr val="000000"/>
                </a:solidFill>
              </a:defRPr>
            </a:lvl3pPr>
            <a:lvl4pPr marL="1828800" lvl="3" indent="-457200" algn="l">
              <a:lnSpc>
                <a:spcPct val="115000"/>
              </a:lnSpc>
              <a:spcBef>
                <a:spcPts val="3200"/>
              </a:spcBef>
              <a:spcAft>
                <a:spcPts val="0"/>
              </a:spcAft>
              <a:buClr>
                <a:srgbClr val="000000"/>
              </a:buClr>
              <a:buSzPts val="3600"/>
              <a:buChar char="●"/>
              <a:defRPr sz="3600">
                <a:solidFill>
                  <a:srgbClr val="000000"/>
                </a:solidFill>
              </a:defRPr>
            </a:lvl4pPr>
            <a:lvl5pPr marL="2286000" lvl="4" indent="-457200" algn="l">
              <a:lnSpc>
                <a:spcPct val="115000"/>
              </a:lnSpc>
              <a:spcBef>
                <a:spcPts val="3200"/>
              </a:spcBef>
              <a:spcAft>
                <a:spcPts val="0"/>
              </a:spcAft>
              <a:buClr>
                <a:srgbClr val="000000"/>
              </a:buClr>
              <a:buSzPts val="3600"/>
              <a:buChar char="○"/>
              <a:defRPr sz="3600">
                <a:solidFill>
                  <a:srgbClr val="000000"/>
                </a:solidFill>
              </a:defRPr>
            </a:lvl5pPr>
            <a:lvl6pPr marL="2743200" lvl="5" indent="-457200" algn="l">
              <a:lnSpc>
                <a:spcPct val="115000"/>
              </a:lnSpc>
              <a:spcBef>
                <a:spcPts val="3200"/>
              </a:spcBef>
              <a:spcAft>
                <a:spcPts val="0"/>
              </a:spcAft>
              <a:buClr>
                <a:srgbClr val="000000"/>
              </a:buClr>
              <a:buSzPts val="3600"/>
              <a:buChar char="■"/>
              <a:defRPr sz="3600">
                <a:solidFill>
                  <a:srgbClr val="000000"/>
                </a:solidFill>
              </a:defRPr>
            </a:lvl6pPr>
            <a:lvl7pPr marL="3200400" lvl="6" indent="-457200" algn="l">
              <a:lnSpc>
                <a:spcPct val="115000"/>
              </a:lnSpc>
              <a:spcBef>
                <a:spcPts val="3200"/>
              </a:spcBef>
              <a:spcAft>
                <a:spcPts val="0"/>
              </a:spcAft>
              <a:buClr>
                <a:srgbClr val="000000"/>
              </a:buClr>
              <a:buSzPts val="3600"/>
              <a:buChar char="●"/>
              <a:defRPr sz="3600">
                <a:solidFill>
                  <a:srgbClr val="000000"/>
                </a:solidFill>
              </a:defRPr>
            </a:lvl7pPr>
            <a:lvl8pPr marL="3657600" lvl="7" indent="-457200" algn="l">
              <a:lnSpc>
                <a:spcPct val="115000"/>
              </a:lnSpc>
              <a:spcBef>
                <a:spcPts val="3200"/>
              </a:spcBef>
              <a:spcAft>
                <a:spcPts val="0"/>
              </a:spcAft>
              <a:buClr>
                <a:srgbClr val="000000"/>
              </a:buClr>
              <a:buSzPts val="3600"/>
              <a:buChar char="○"/>
              <a:defRPr sz="3600">
                <a:solidFill>
                  <a:srgbClr val="000000"/>
                </a:solidFill>
              </a:defRPr>
            </a:lvl8pPr>
            <a:lvl9pPr marL="4114800" lvl="8" indent="-457200" algn="l">
              <a:lnSpc>
                <a:spcPct val="115000"/>
              </a:lnSpc>
              <a:spcBef>
                <a:spcPts val="3200"/>
              </a:spcBef>
              <a:spcAft>
                <a:spcPts val="3200"/>
              </a:spcAft>
              <a:buClr>
                <a:srgbClr val="000000"/>
              </a:buClr>
              <a:buSzPts val="3600"/>
              <a:buChar char="■"/>
              <a:defRPr sz="3600">
                <a:solidFill>
                  <a:srgbClr val="000000"/>
                </a:solidFill>
              </a:defRPr>
            </a:lvl9pPr>
          </a:lstStyle>
          <a:p>
            <a:endParaRPr/>
          </a:p>
        </p:txBody>
      </p:sp>
      <p:sp>
        <p:nvSpPr>
          <p:cNvPr id="28" name="Google Shape;28;gc21f9b2dd2_0_109"/>
          <p:cNvSpPr txBox="1">
            <a:spLocks noGrp="1"/>
          </p:cNvSpPr>
          <p:nvPr>
            <p:ph type="sldNum" idx="12"/>
          </p:nvPr>
        </p:nvSpPr>
        <p:spPr>
          <a:xfrm>
            <a:off x="16944916" y="9326434"/>
            <a:ext cx="1097400" cy="787200"/>
          </a:xfrm>
          <a:prstGeom prst="rect">
            <a:avLst/>
          </a:prstGeom>
          <a:noFill/>
          <a:ln>
            <a:noFill/>
          </a:ln>
        </p:spPr>
        <p:txBody>
          <a:bodyPr spcFirstLastPara="1" wrap="square" lIns="182850" tIns="182850" rIns="182850" bIns="182850" anchor="ctr" anchorCtr="0">
            <a:spAutoFit/>
          </a:bodyPr>
          <a:lstStyle>
            <a:lvl1pPr marL="0" marR="0" lvl="0"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30"/>
          <p:cNvSpPr txBox="1">
            <a:spLocks noGrp="1"/>
          </p:cNvSpPr>
          <p:nvPr>
            <p:ph type="title"/>
          </p:nvPr>
        </p:nvSpPr>
        <p:spPr>
          <a:xfrm>
            <a:off x="623400" y="890050"/>
            <a:ext cx="12875999" cy="114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30"/>
          <p:cNvSpPr txBox="1">
            <a:spLocks noGrp="1"/>
          </p:cNvSpPr>
          <p:nvPr>
            <p:ph type="body" idx="1"/>
          </p:nvPr>
        </p:nvSpPr>
        <p:spPr>
          <a:xfrm>
            <a:off x="623400" y="2304950"/>
            <a:ext cx="7999800" cy="6832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3600"/>
            </a:lvl1pPr>
            <a:lvl2pPr marL="914400" lvl="1" indent="-317500" algn="l">
              <a:lnSpc>
                <a:spcPct val="115000"/>
              </a:lnSpc>
              <a:spcBef>
                <a:spcPts val="3200"/>
              </a:spcBef>
              <a:spcAft>
                <a:spcPts val="0"/>
              </a:spcAft>
              <a:buSzPts val="1400"/>
              <a:buChar char="○"/>
              <a:defRPr sz="2800"/>
            </a:lvl2pPr>
            <a:lvl3pPr marL="1371600" lvl="2" indent="-317500" algn="l">
              <a:lnSpc>
                <a:spcPct val="115000"/>
              </a:lnSpc>
              <a:spcBef>
                <a:spcPts val="3200"/>
              </a:spcBef>
              <a:spcAft>
                <a:spcPts val="0"/>
              </a:spcAft>
              <a:buSzPts val="1400"/>
              <a:buChar char="■"/>
              <a:defRPr sz="2800"/>
            </a:lvl3pPr>
            <a:lvl4pPr marL="1828800" lvl="3" indent="-317500" algn="l">
              <a:lnSpc>
                <a:spcPct val="115000"/>
              </a:lnSpc>
              <a:spcBef>
                <a:spcPts val="3200"/>
              </a:spcBef>
              <a:spcAft>
                <a:spcPts val="0"/>
              </a:spcAft>
              <a:buSzPts val="1400"/>
              <a:buChar char="●"/>
              <a:defRPr sz="2800"/>
            </a:lvl4pPr>
            <a:lvl5pPr marL="2286000" lvl="4" indent="-317500" algn="l">
              <a:lnSpc>
                <a:spcPct val="115000"/>
              </a:lnSpc>
              <a:spcBef>
                <a:spcPts val="3200"/>
              </a:spcBef>
              <a:spcAft>
                <a:spcPts val="0"/>
              </a:spcAft>
              <a:buSzPts val="1400"/>
              <a:buChar char="○"/>
              <a:defRPr sz="2800"/>
            </a:lvl5pPr>
            <a:lvl6pPr marL="2743200" lvl="5" indent="-317500" algn="l">
              <a:lnSpc>
                <a:spcPct val="115000"/>
              </a:lnSpc>
              <a:spcBef>
                <a:spcPts val="3200"/>
              </a:spcBef>
              <a:spcAft>
                <a:spcPts val="0"/>
              </a:spcAft>
              <a:buSzPts val="1400"/>
              <a:buChar char="■"/>
              <a:defRPr sz="2800"/>
            </a:lvl6pPr>
            <a:lvl7pPr marL="3200400" lvl="6" indent="-317500" algn="l">
              <a:lnSpc>
                <a:spcPct val="115000"/>
              </a:lnSpc>
              <a:spcBef>
                <a:spcPts val="3200"/>
              </a:spcBef>
              <a:spcAft>
                <a:spcPts val="0"/>
              </a:spcAft>
              <a:buSzPts val="1400"/>
              <a:buChar char="●"/>
              <a:defRPr sz="2800"/>
            </a:lvl7pPr>
            <a:lvl8pPr marL="3657600" lvl="7" indent="-317500" algn="l">
              <a:lnSpc>
                <a:spcPct val="115000"/>
              </a:lnSpc>
              <a:spcBef>
                <a:spcPts val="3200"/>
              </a:spcBef>
              <a:spcAft>
                <a:spcPts val="0"/>
              </a:spcAft>
              <a:buSzPts val="1400"/>
              <a:buChar char="○"/>
              <a:defRPr sz="2800"/>
            </a:lvl8pPr>
            <a:lvl9pPr marL="4114800" lvl="8" indent="-317500" algn="l">
              <a:lnSpc>
                <a:spcPct val="115000"/>
              </a:lnSpc>
              <a:spcBef>
                <a:spcPts val="3200"/>
              </a:spcBef>
              <a:spcAft>
                <a:spcPts val="3200"/>
              </a:spcAft>
              <a:buSzPts val="1400"/>
              <a:buChar char="■"/>
              <a:defRPr sz="2800"/>
            </a:lvl9pPr>
          </a:lstStyle>
          <a:p>
            <a:endParaRPr/>
          </a:p>
        </p:txBody>
      </p:sp>
      <p:sp>
        <p:nvSpPr>
          <p:cNvPr id="32" name="Google Shape;32;p30"/>
          <p:cNvSpPr txBox="1">
            <a:spLocks noGrp="1"/>
          </p:cNvSpPr>
          <p:nvPr>
            <p:ph type="body" idx="2"/>
          </p:nvPr>
        </p:nvSpPr>
        <p:spPr>
          <a:xfrm>
            <a:off x="9664800" y="2304950"/>
            <a:ext cx="7999800" cy="6832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3600"/>
            </a:lvl1pPr>
            <a:lvl2pPr marL="914400" lvl="1" indent="-317500" algn="l">
              <a:lnSpc>
                <a:spcPct val="115000"/>
              </a:lnSpc>
              <a:spcBef>
                <a:spcPts val="3200"/>
              </a:spcBef>
              <a:spcAft>
                <a:spcPts val="0"/>
              </a:spcAft>
              <a:buSzPts val="1400"/>
              <a:buChar char="○"/>
              <a:defRPr sz="2800"/>
            </a:lvl2pPr>
            <a:lvl3pPr marL="1371600" lvl="2" indent="-317500" algn="l">
              <a:lnSpc>
                <a:spcPct val="115000"/>
              </a:lnSpc>
              <a:spcBef>
                <a:spcPts val="3200"/>
              </a:spcBef>
              <a:spcAft>
                <a:spcPts val="0"/>
              </a:spcAft>
              <a:buSzPts val="1400"/>
              <a:buChar char="■"/>
              <a:defRPr sz="2800"/>
            </a:lvl3pPr>
            <a:lvl4pPr marL="1828800" lvl="3" indent="-317500" algn="l">
              <a:lnSpc>
                <a:spcPct val="115000"/>
              </a:lnSpc>
              <a:spcBef>
                <a:spcPts val="3200"/>
              </a:spcBef>
              <a:spcAft>
                <a:spcPts val="0"/>
              </a:spcAft>
              <a:buSzPts val="1400"/>
              <a:buChar char="●"/>
              <a:defRPr sz="2800"/>
            </a:lvl4pPr>
            <a:lvl5pPr marL="2286000" lvl="4" indent="-317500" algn="l">
              <a:lnSpc>
                <a:spcPct val="115000"/>
              </a:lnSpc>
              <a:spcBef>
                <a:spcPts val="3200"/>
              </a:spcBef>
              <a:spcAft>
                <a:spcPts val="0"/>
              </a:spcAft>
              <a:buSzPts val="1400"/>
              <a:buChar char="○"/>
              <a:defRPr sz="2800"/>
            </a:lvl5pPr>
            <a:lvl6pPr marL="2743200" lvl="5" indent="-317500" algn="l">
              <a:lnSpc>
                <a:spcPct val="115000"/>
              </a:lnSpc>
              <a:spcBef>
                <a:spcPts val="3200"/>
              </a:spcBef>
              <a:spcAft>
                <a:spcPts val="0"/>
              </a:spcAft>
              <a:buSzPts val="1400"/>
              <a:buChar char="■"/>
              <a:defRPr sz="2800"/>
            </a:lvl6pPr>
            <a:lvl7pPr marL="3200400" lvl="6" indent="-317500" algn="l">
              <a:lnSpc>
                <a:spcPct val="115000"/>
              </a:lnSpc>
              <a:spcBef>
                <a:spcPts val="3200"/>
              </a:spcBef>
              <a:spcAft>
                <a:spcPts val="0"/>
              </a:spcAft>
              <a:buSzPts val="1400"/>
              <a:buChar char="●"/>
              <a:defRPr sz="2800"/>
            </a:lvl7pPr>
            <a:lvl8pPr marL="3657600" lvl="7" indent="-317500" algn="l">
              <a:lnSpc>
                <a:spcPct val="115000"/>
              </a:lnSpc>
              <a:spcBef>
                <a:spcPts val="3200"/>
              </a:spcBef>
              <a:spcAft>
                <a:spcPts val="0"/>
              </a:spcAft>
              <a:buSzPts val="1400"/>
              <a:buChar char="○"/>
              <a:defRPr sz="2800"/>
            </a:lvl8pPr>
            <a:lvl9pPr marL="4114800" lvl="8" indent="-317500" algn="l">
              <a:lnSpc>
                <a:spcPct val="115000"/>
              </a:lnSpc>
              <a:spcBef>
                <a:spcPts val="3200"/>
              </a:spcBef>
              <a:spcAft>
                <a:spcPts val="3200"/>
              </a:spcAft>
              <a:buSzPts val="1400"/>
              <a:buChar char="■"/>
              <a:defRPr sz="2800"/>
            </a:lvl9pPr>
          </a:lstStyle>
          <a:p>
            <a:endParaRPr/>
          </a:p>
        </p:txBody>
      </p:sp>
      <p:sp>
        <p:nvSpPr>
          <p:cNvPr id="33" name="Google Shape;33;p30"/>
          <p:cNvSpPr txBox="1">
            <a:spLocks noGrp="1"/>
          </p:cNvSpPr>
          <p:nvPr>
            <p:ph type="sldNum" idx="12"/>
          </p:nvPr>
        </p:nvSpPr>
        <p:spPr>
          <a:xfrm>
            <a:off x="16944916" y="9326434"/>
            <a:ext cx="1097400" cy="7872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52"/>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4"/>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5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Google Shape;48;p55"/>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39"/>
        <p:cNvGrpSpPr/>
        <p:nvPr/>
      </p:nvGrpSpPr>
      <p:grpSpPr>
        <a:xfrm>
          <a:off x="0" y="0"/>
          <a:ext cx="0" cy="0"/>
          <a:chOff x="0" y="0"/>
          <a:chExt cx="0" cy="0"/>
        </a:xfrm>
      </p:grpSpPr>
      <p:sp>
        <p:nvSpPr>
          <p:cNvPr id="40" name="Google Shape;40;g2fe1c5f230d_0_95"/>
          <p:cNvSpPr txBox="1">
            <a:spLocks noGrp="1"/>
          </p:cNvSpPr>
          <p:nvPr>
            <p:ph type="dt" idx="10"/>
          </p:nvPr>
        </p:nvSpPr>
        <p:spPr>
          <a:xfrm>
            <a:off x="1257300" y="9534525"/>
            <a:ext cx="4114800" cy="547800"/>
          </a:xfrm>
          <a:prstGeom prst="rect">
            <a:avLst/>
          </a:prstGeom>
          <a:noFill/>
          <a:ln>
            <a:noFill/>
          </a:ln>
        </p:spPr>
        <p:txBody>
          <a:bodyPr spcFirstLastPara="1" wrap="square" lIns="137150" tIns="68550" rIns="137150" bIns="68550" anchor="ctr" anchorCtr="0">
            <a:noAutofit/>
          </a:bodyPr>
          <a:lstStyle>
            <a:lvl1pPr lvl="0" algn="l"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41" name="Google Shape;41;g2fe1c5f230d_0_95"/>
          <p:cNvSpPr txBox="1">
            <a:spLocks noGrp="1"/>
          </p:cNvSpPr>
          <p:nvPr>
            <p:ph type="ftr" idx="11"/>
          </p:nvPr>
        </p:nvSpPr>
        <p:spPr>
          <a:xfrm>
            <a:off x="6057900" y="9534525"/>
            <a:ext cx="6172200" cy="547800"/>
          </a:xfrm>
          <a:prstGeom prst="rect">
            <a:avLst/>
          </a:prstGeom>
          <a:noFill/>
          <a:ln>
            <a:noFill/>
          </a:ln>
        </p:spPr>
        <p:txBody>
          <a:bodyPr spcFirstLastPara="1" wrap="square" lIns="137150" tIns="68550" rIns="137150" bIns="68550" anchor="ctr" anchorCtr="0">
            <a:noAutofit/>
          </a:bodyPr>
          <a:lstStyle>
            <a:lvl1pPr lvl="0" algn="ctr" rtl="0">
              <a:lnSpc>
                <a:spcPct val="100000"/>
              </a:lnSpc>
              <a:spcBef>
                <a:spcPts val="0"/>
              </a:spcBef>
              <a:spcAft>
                <a:spcPts val="0"/>
              </a:spcAft>
              <a:buSzPts val="2100"/>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42" name="Google Shape;42;g2fe1c5f230d_0_95"/>
          <p:cNvSpPr txBox="1">
            <a:spLocks noGrp="1"/>
          </p:cNvSpPr>
          <p:nvPr>
            <p:ph type="sldNum" idx="12"/>
          </p:nvPr>
        </p:nvSpPr>
        <p:spPr>
          <a:xfrm>
            <a:off x="12915900" y="9534525"/>
            <a:ext cx="4114800" cy="547800"/>
          </a:xfrm>
          <a:prstGeom prst="rect">
            <a:avLst/>
          </a:prstGeom>
          <a:noFill/>
          <a:ln>
            <a:noFill/>
          </a:ln>
        </p:spPr>
        <p:txBody>
          <a:bodyPr spcFirstLastPara="1" wrap="square" lIns="137150" tIns="68550" rIns="137150" bIns="6855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087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05"/>
        <p:cNvGrpSpPr/>
        <p:nvPr/>
      </p:nvGrpSpPr>
      <p:grpSpPr>
        <a:xfrm>
          <a:off x="0" y="0"/>
          <a:ext cx="0" cy="0"/>
          <a:chOff x="0" y="0"/>
          <a:chExt cx="0" cy="0"/>
        </a:xfrm>
      </p:grpSpPr>
      <p:sp>
        <p:nvSpPr>
          <p:cNvPr id="106" name="Google Shape;106;gc21f9b3230_0_206"/>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c21f9b3230_0_206"/>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c21f9b3230_0_206"/>
          <p:cNvSpPr txBox="1">
            <a:spLocks noGrp="1"/>
          </p:cNvSpPr>
          <p:nvPr>
            <p:ph type="sldNum" idx="12"/>
          </p:nvPr>
        </p:nvSpPr>
        <p:spPr>
          <a:xfrm>
            <a:off x="13167361" y="9566910"/>
            <a:ext cx="4206300" cy="5145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0"/>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5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gc21f9b3230_0_200"/>
          <p:cNvSpPr txBox="1">
            <a:spLocks noGrp="1"/>
          </p:cNvSpPr>
          <p:nvPr>
            <p:ph type="title"/>
          </p:nvPr>
        </p:nvSpPr>
        <p:spPr>
          <a:xfrm>
            <a:off x="914400" y="411480"/>
            <a:ext cx="16459200" cy="16458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gc21f9b3230_0_200"/>
          <p:cNvSpPr txBox="1">
            <a:spLocks noGrp="1"/>
          </p:cNvSpPr>
          <p:nvPr>
            <p:ph type="body" idx="1"/>
          </p:nvPr>
        </p:nvSpPr>
        <p:spPr>
          <a:xfrm>
            <a:off x="914400" y="2366010"/>
            <a:ext cx="16459200" cy="6789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02" name="Google Shape;102;gc21f9b3230_0_200"/>
          <p:cNvSpPr txBox="1">
            <a:spLocks noGrp="1"/>
          </p:cNvSpPr>
          <p:nvPr>
            <p:ph type="ftr" idx="11"/>
          </p:nvPr>
        </p:nvSpPr>
        <p:spPr>
          <a:xfrm>
            <a:off x="6217920" y="9566910"/>
            <a:ext cx="5852100" cy="5145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gc21f9b3230_0_200"/>
          <p:cNvSpPr txBox="1">
            <a:spLocks noGrp="1"/>
          </p:cNvSpPr>
          <p:nvPr>
            <p:ph type="dt" idx="10"/>
          </p:nvPr>
        </p:nvSpPr>
        <p:spPr>
          <a:xfrm>
            <a:off x="914400" y="9566910"/>
            <a:ext cx="4206300" cy="514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gc21f9b3230_0_200"/>
          <p:cNvSpPr txBox="1">
            <a:spLocks noGrp="1"/>
          </p:cNvSpPr>
          <p:nvPr>
            <p:ph type="sldNum" idx="12"/>
          </p:nvPr>
        </p:nvSpPr>
        <p:spPr>
          <a:xfrm>
            <a:off x="13167361" y="9566910"/>
            <a:ext cx="4206300" cy="5145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 id="214748367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peaasi.ee/vaimse-tervise-tegevuskav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eaasi.ee/depressioon-tookoha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eaasi.ee/arevushaired-tookohal/" TargetMode="External"/><Relationship Id="rId5" Type="http://schemas.openxmlformats.org/officeDocument/2006/relationships/hyperlink" Target="https://peaasi.ee/kuidas-raakida-kolleegiga-vaimsest-tervisest/"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hyperlink" Target="mailto:minna@peaasi.ee"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hbr.org/2024/06/how-carewashing-alienates-employees"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1"/>
          <p:cNvGrpSpPr/>
          <p:nvPr/>
        </p:nvGrpSpPr>
        <p:grpSpPr>
          <a:xfrm>
            <a:off x="0" y="0"/>
            <a:ext cx="18288000" cy="10283951"/>
            <a:chOff x="0" y="0"/>
            <a:chExt cx="18288000" cy="10283951"/>
          </a:xfrm>
        </p:grpSpPr>
        <p:pic>
          <p:nvPicPr>
            <p:cNvPr id="141" name="Google Shape;141;p1"/>
            <p:cNvPicPr preferRelativeResize="0"/>
            <p:nvPr/>
          </p:nvPicPr>
          <p:blipFill rotWithShape="1">
            <a:blip r:embed="rId3">
              <a:alphaModFix/>
            </a:blip>
            <a:srcRect/>
            <a:stretch/>
          </p:blipFill>
          <p:spPr>
            <a:xfrm>
              <a:off x="13539216" y="6114287"/>
              <a:ext cx="4748784" cy="4169664"/>
            </a:xfrm>
            <a:prstGeom prst="rect">
              <a:avLst/>
            </a:prstGeom>
            <a:noFill/>
            <a:ln>
              <a:noFill/>
            </a:ln>
          </p:spPr>
        </p:pic>
        <p:pic>
          <p:nvPicPr>
            <p:cNvPr id="142" name="Google Shape;142;p1"/>
            <p:cNvPicPr preferRelativeResize="0"/>
            <p:nvPr/>
          </p:nvPicPr>
          <p:blipFill rotWithShape="1">
            <a:blip r:embed="rId4">
              <a:alphaModFix/>
            </a:blip>
            <a:srcRect/>
            <a:stretch/>
          </p:blipFill>
          <p:spPr>
            <a:xfrm>
              <a:off x="0" y="0"/>
              <a:ext cx="8244840" cy="5885688"/>
            </a:xfrm>
            <a:prstGeom prst="rect">
              <a:avLst/>
            </a:prstGeom>
            <a:noFill/>
            <a:ln>
              <a:noFill/>
            </a:ln>
          </p:spPr>
        </p:pic>
        <p:pic>
          <p:nvPicPr>
            <p:cNvPr id="143" name="Google Shape;143;p1"/>
            <p:cNvPicPr preferRelativeResize="0"/>
            <p:nvPr/>
          </p:nvPicPr>
          <p:blipFill rotWithShape="1">
            <a:blip r:embed="rId5">
              <a:alphaModFix/>
            </a:blip>
            <a:srcRect/>
            <a:stretch/>
          </p:blipFill>
          <p:spPr>
            <a:xfrm>
              <a:off x="304800" y="309288"/>
              <a:ext cx="3535414" cy="1192842"/>
            </a:xfrm>
            <a:prstGeom prst="rect">
              <a:avLst/>
            </a:prstGeom>
            <a:noFill/>
            <a:ln>
              <a:noFill/>
            </a:ln>
          </p:spPr>
        </p:pic>
      </p:grpSp>
      <p:cxnSp>
        <p:nvCxnSpPr>
          <p:cNvPr id="144" name="Google Shape;144;p1"/>
          <p:cNvCxnSpPr/>
          <p:nvPr/>
        </p:nvCxnSpPr>
        <p:spPr>
          <a:xfrm>
            <a:off x="6077728" y="4443300"/>
            <a:ext cx="10972800" cy="0"/>
          </a:xfrm>
          <a:prstGeom prst="straightConnector1">
            <a:avLst/>
          </a:prstGeom>
          <a:noFill/>
          <a:ln w="66675" cap="flat" cmpd="sng">
            <a:solidFill>
              <a:srgbClr val="AFEEC0"/>
            </a:solidFill>
            <a:prstDash val="solid"/>
            <a:round/>
            <a:headEnd type="none" w="sm" len="sm"/>
            <a:tailEnd type="none" w="sm" len="sm"/>
          </a:ln>
        </p:spPr>
      </p:cxnSp>
      <p:pic>
        <p:nvPicPr>
          <p:cNvPr id="145" name="Google Shape;145;p1" descr="Shape&#10;&#10;Description automatically generated with medium confidence"/>
          <p:cNvPicPr preferRelativeResize="0"/>
          <p:nvPr/>
        </p:nvPicPr>
        <p:blipFill rotWithShape="1">
          <a:blip r:embed="rId6">
            <a:alphaModFix/>
          </a:blip>
          <a:srcRect/>
          <a:stretch/>
        </p:blipFill>
        <p:spPr>
          <a:xfrm>
            <a:off x="12649200" y="7048500"/>
            <a:ext cx="5395168" cy="3048595"/>
          </a:xfrm>
          <a:prstGeom prst="rect">
            <a:avLst/>
          </a:prstGeom>
          <a:noFill/>
          <a:ln>
            <a:noFill/>
          </a:ln>
        </p:spPr>
      </p:pic>
      <p:sp>
        <p:nvSpPr>
          <p:cNvPr id="146" name="Google Shape;146;p1"/>
          <p:cNvSpPr txBox="1"/>
          <p:nvPr/>
        </p:nvSpPr>
        <p:spPr>
          <a:xfrm>
            <a:off x="243632" y="6051852"/>
            <a:ext cx="10875818" cy="304859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3F3F3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t-EE" sz="3200" b="0" i="0" u="none" strike="noStrike" cap="none" dirty="0">
                <a:solidFill>
                  <a:srgbClr val="3F3F3F"/>
                </a:solidFill>
                <a:latin typeface="Montserrat"/>
                <a:ea typeface="Montserrat"/>
                <a:cs typeface="Montserrat"/>
                <a:sym typeface="Montserrat"/>
              </a:rPr>
              <a:t>Koolitaja: Minna Sild, psühholoog-nõustaja</a:t>
            </a:r>
            <a:endParaRPr sz="3200" b="0" i="0" u="none" strike="noStrike" cap="none" dirty="0">
              <a:solidFill>
                <a:srgbClr val="3F3F3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a:buNone/>
            </a:pPr>
            <a:r>
              <a:rPr lang="en-GB" sz="3200" dirty="0">
                <a:solidFill>
                  <a:srgbClr val="3F3F3F"/>
                </a:solidFill>
                <a:latin typeface="Montserrat"/>
                <a:ea typeface="Montserrat"/>
                <a:cs typeface="Montserrat"/>
                <a:sym typeface="Montserrat"/>
              </a:rPr>
              <a:t>November </a:t>
            </a:r>
            <a:r>
              <a:rPr lang="en-GB" sz="3200" b="0" i="0" u="none" strike="noStrike" cap="none" dirty="0">
                <a:solidFill>
                  <a:srgbClr val="3F3F3F"/>
                </a:solidFill>
                <a:latin typeface="Montserrat"/>
                <a:ea typeface="Montserrat"/>
                <a:cs typeface="Montserrat"/>
                <a:sym typeface="Montserrat"/>
              </a:rPr>
              <a:t>2024</a:t>
            </a:r>
            <a:endParaRPr sz="1400" b="0" i="0" u="none" strike="noStrike" cap="none" dirty="0">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200" b="0" i="0" u="none" strike="noStrike" cap="none" dirty="0">
                <a:solidFill>
                  <a:srgbClr val="3F3F3F"/>
                </a:solidFill>
                <a:latin typeface="Montserrat"/>
                <a:ea typeface="Montserrat"/>
                <a:cs typeface="Montserrat"/>
                <a:sym typeface="Montserrat"/>
              </a:rPr>
              <a:t>MTÜ </a:t>
            </a:r>
            <a:r>
              <a:rPr lang="en-GB" sz="3200" b="0" i="0" u="none" strike="noStrike" cap="none" dirty="0" err="1">
                <a:solidFill>
                  <a:srgbClr val="3F3F3F"/>
                </a:solidFill>
                <a:latin typeface="Montserrat"/>
                <a:ea typeface="Montserrat"/>
                <a:cs typeface="Montserrat"/>
                <a:sym typeface="Montserrat"/>
              </a:rPr>
              <a:t>Peaasjad</a:t>
            </a:r>
            <a:endParaRPr lang="en-GB" sz="3200" b="0" i="0" u="none" strike="noStrike" cap="none" dirty="0">
              <a:solidFill>
                <a:srgbClr val="3F3F3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lang="en-GB" sz="3200" b="0" i="0" u="none" strike="noStrike" cap="none" dirty="0">
              <a:solidFill>
                <a:srgbClr val="3F3F3F"/>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r>
              <a:rPr lang="en-GB" sz="2400" dirty="0">
                <a:solidFill>
                  <a:srgbClr val="3F3F3F"/>
                </a:solidFill>
                <a:latin typeface="Montserrat"/>
                <a:ea typeface="Montserrat"/>
                <a:cs typeface="Montserrat"/>
                <a:sym typeface="Montserrat"/>
              </a:rPr>
              <a:t>NB! </a:t>
            </a:r>
            <a:r>
              <a:rPr lang="en-GB" sz="2400" dirty="0" err="1">
                <a:solidFill>
                  <a:srgbClr val="3F3F3F"/>
                </a:solidFill>
                <a:latin typeface="Montserrat"/>
                <a:ea typeface="Montserrat"/>
                <a:cs typeface="Montserrat"/>
                <a:sym typeface="Montserrat"/>
              </a:rPr>
              <a:t>Slaidid</a:t>
            </a:r>
            <a:r>
              <a:rPr lang="en-GB" sz="2400" dirty="0">
                <a:solidFill>
                  <a:srgbClr val="3F3F3F"/>
                </a:solidFill>
                <a:latin typeface="Montserrat"/>
                <a:ea typeface="Montserrat"/>
                <a:cs typeface="Montserrat"/>
                <a:sym typeface="Montserrat"/>
              </a:rPr>
              <a:t> on MTÜ </a:t>
            </a:r>
            <a:r>
              <a:rPr lang="en-GB" sz="2400" dirty="0" err="1">
                <a:solidFill>
                  <a:srgbClr val="3F3F3F"/>
                </a:solidFill>
                <a:latin typeface="Montserrat"/>
                <a:ea typeface="Montserrat"/>
                <a:cs typeface="Montserrat"/>
                <a:sym typeface="Montserrat"/>
              </a:rPr>
              <a:t>Peaasjad</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intellektuaalne</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omand</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ja</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mõeldud</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vaid</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isiklikuks</a:t>
            </a:r>
            <a:r>
              <a:rPr lang="en-GB" sz="2400" dirty="0">
                <a:solidFill>
                  <a:srgbClr val="3F3F3F"/>
                </a:solidFill>
                <a:latin typeface="Montserrat"/>
                <a:ea typeface="Montserrat"/>
                <a:cs typeface="Montserrat"/>
                <a:sym typeface="Montserrat"/>
              </a:rPr>
              <a:t> </a:t>
            </a:r>
            <a:r>
              <a:rPr lang="en-GB" sz="2400" dirty="0" err="1">
                <a:solidFill>
                  <a:srgbClr val="3F3F3F"/>
                </a:solidFill>
                <a:latin typeface="Montserrat"/>
                <a:ea typeface="Montserrat"/>
                <a:cs typeface="Montserrat"/>
                <a:sym typeface="Montserrat"/>
              </a:rPr>
              <a:t>kasutamiseks</a:t>
            </a:r>
            <a:r>
              <a:rPr lang="en-GB" sz="2400" dirty="0">
                <a:solidFill>
                  <a:srgbClr val="3F3F3F"/>
                </a:solidFill>
                <a:latin typeface="Montserrat"/>
                <a:ea typeface="Montserrat"/>
                <a:cs typeface="Montserrat"/>
                <a:sym typeface="Montserrat"/>
              </a:rPr>
              <a:t>.</a:t>
            </a:r>
            <a:endParaRPr sz="2400" b="0" i="0" u="none" strike="noStrike" cap="none" dirty="0">
              <a:solidFill>
                <a:srgbClr val="3F3F3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3F3F3F"/>
              </a:solidFill>
              <a:latin typeface="Montserrat"/>
              <a:ea typeface="Montserrat"/>
              <a:cs typeface="Montserrat"/>
              <a:sym typeface="Montserrat"/>
            </a:endParaRPr>
          </a:p>
        </p:txBody>
      </p:sp>
      <p:sp>
        <p:nvSpPr>
          <p:cNvPr id="147" name="Google Shape;147;p1"/>
          <p:cNvSpPr txBox="1"/>
          <p:nvPr/>
        </p:nvSpPr>
        <p:spPr>
          <a:xfrm>
            <a:off x="845587" y="1624995"/>
            <a:ext cx="15813056" cy="263144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5200"/>
              <a:buFont typeface="Arial"/>
              <a:buNone/>
            </a:pPr>
            <a:r>
              <a:rPr lang="en-GB" sz="5500" b="0" i="0" u="none" strike="noStrike" cap="none" dirty="0">
                <a:solidFill>
                  <a:srgbClr val="3F3F3F"/>
                </a:solidFill>
                <a:latin typeface="Montserrat"/>
                <a:ea typeface="Montserrat"/>
                <a:cs typeface="Montserrat"/>
                <a:sym typeface="Montserrat"/>
              </a:rPr>
              <a:t>VAIMSET TERVIST TOETAVA ORGANISATSIOONIKULTUURI </a:t>
            </a:r>
          </a:p>
          <a:p>
            <a:pPr marL="0" marR="0" lvl="0" indent="0" algn="r" rtl="0">
              <a:lnSpc>
                <a:spcPct val="100000"/>
              </a:lnSpc>
              <a:spcBef>
                <a:spcPts val="0"/>
              </a:spcBef>
              <a:spcAft>
                <a:spcPts val="0"/>
              </a:spcAft>
              <a:buClr>
                <a:srgbClr val="000000"/>
              </a:buClr>
              <a:buSzPts val="5200"/>
              <a:buFont typeface="Arial"/>
              <a:buNone/>
            </a:pPr>
            <a:r>
              <a:rPr lang="en-GB" sz="5500" b="0" i="0" u="none" strike="noStrike" cap="none" dirty="0">
                <a:solidFill>
                  <a:srgbClr val="3F3F3F"/>
                </a:solidFill>
                <a:latin typeface="Montserrat"/>
                <a:ea typeface="Montserrat"/>
                <a:cs typeface="Montserrat"/>
                <a:sym typeface="Montserrat"/>
              </a:rPr>
              <a:t>LOOMISE ESIMESED SAMMUD</a:t>
            </a:r>
            <a:endParaRPr sz="5500" b="0" i="0" u="none" strike="noStrike" cap="none" dirty="0">
              <a:solidFill>
                <a:srgbClr val="3F3F3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g245d651452b_0_2"/>
          <p:cNvGrpSpPr/>
          <p:nvPr/>
        </p:nvGrpSpPr>
        <p:grpSpPr>
          <a:xfrm>
            <a:off x="0" y="0"/>
            <a:ext cx="8244840" cy="5885688"/>
            <a:chOff x="0" y="0"/>
            <a:chExt cx="8244840" cy="5885688"/>
          </a:xfrm>
        </p:grpSpPr>
        <p:pic>
          <p:nvPicPr>
            <p:cNvPr id="299" name="Google Shape;299;g245d651452b_0_2"/>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300" name="Google Shape;300;g245d651452b_0_2"/>
            <p:cNvPicPr preferRelativeResize="0"/>
            <p:nvPr/>
          </p:nvPicPr>
          <p:blipFill rotWithShape="1">
            <a:blip r:embed="rId4">
              <a:alphaModFix/>
            </a:blip>
            <a:srcRect/>
            <a:stretch/>
          </p:blipFill>
          <p:spPr>
            <a:xfrm>
              <a:off x="304800" y="309288"/>
              <a:ext cx="3535414" cy="1192842"/>
            </a:xfrm>
            <a:prstGeom prst="rect">
              <a:avLst/>
            </a:prstGeom>
            <a:noFill/>
            <a:ln>
              <a:noFill/>
            </a:ln>
          </p:spPr>
        </p:pic>
      </p:grpSp>
      <p:sp>
        <p:nvSpPr>
          <p:cNvPr id="301" name="Google Shape;301;g245d651452b_0_2"/>
          <p:cNvSpPr txBox="1"/>
          <p:nvPr/>
        </p:nvSpPr>
        <p:spPr>
          <a:xfrm>
            <a:off x="4145014" y="742037"/>
            <a:ext cx="13457186" cy="2631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GB" sz="5500" dirty="0" err="1">
                <a:solidFill>
                  <a:srgbClr val="3F3F3F"/>
                </a:solidFill>
                <a:latin typeface="Montserrat"/>
                <a:ea typeface="Montserrat"/>
                <a:cs typeface="Montserrat"/>
                <a:sym typeface="Montserrat"/>
              </a:rPr>
              <a:t>Mida</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kogevad</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töötajad</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Peaasi.ee</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Emotsionaalse</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enesetunde</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testimine</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kevad</a:t>
            </a:r>
            <a:r>
              <a:rPr lang="en-GB" sz="5500" dirty="0">
                <a:solidFill>
                  <a:srgbClr val="3F3F3F"/>
                </a:solidFill>
                <a:latin typeface="Montserrat"/>
                <a:ea typeface="Montserrat"/>
                <a:cs typeface="Montserrat"/>
                <a:sym typeface="Montserrat"/>
              </a:rPr>
              <a:t> 2024</a:t>
            </a:r>
            <a:endParaRPr sz="5500" i="0" u="none" strike="noStrike" cap="none" dirty="0">
              <a:solidFill>
                <a:srgbClr val="3F3F3F"/>
              </a:solidFill>
              <a:latin typeface="Montserrat"/>
              <a:ea typeface="Montserrat"/>
              <a:cs typeface="Montserrat"/>
              <a:sym typeface="Montserrat"/>
            </a:endParaRPr>
          </a:p>
        </p:txBody>
      </p:sp>
      <p:sp>
        <p:nvSpPr>
          <p:cNvPr id="302" name="Google Shape;302;g245d651452b_0_2"/>
          <p:cNvSpPr txBox="1"/>
          <p:nvPr/>
        </p:nvSpPr>
        <p:spPr>
          <a:xfrm>
            <a:off x="685800" y="2313610"/>
            <a:ext cx="16365596" cy="2003585"/>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600"/>
            </a:pPr>
            <a:r>
              <a:rPr lang="et-EE" sz="3600" dirty="0">
                <a:solidFill>
                  <a:srgbClr val="3F3F3F"/>
                </a:solidFill>
                <a:latin typeface="Montserrat"/>
                <a:ea typeface="Montserrat"/>
                <a:cs typeface="Montserrat"/>
                <a:sym typeface="Montserrat"/>
              </a:rPr>
              <a:t>														</a:t>
            </a:r>
          </a:p>
          <a:p>
            <a:pPr>
              <a:lnSpc>
                <a:spcPct val="115000"/>
              </a:lnSpc>
              <a:buClr>
                <a:srgbClr val="000000"/>
              </a:buClr>
              <a:buSzPts val="3600"/>
            </a:pPr>
            <a:endParaRPr lang="et-EE" sz="3600" dirty="0">
              <a:solidFill>
                <a:srgbClr val="3F3F3F"/>
              </a:solidFill>
              <a:latin typeface="Montserrat"/>
              <a:ea typeface="Montserrat"/>
              <a:cs typeface="Montserrat"/>
              <a:sym typeface="Montserrat"/>
            </a:endParaRPr>
          </a:p>
          <a:p>
            <a:pPr marL="571500" marR="0" lvl="0" indent="-571500" algn="l" rtl="0">
              <a:lnSpc>
                <a:spcPct val="115000"/>
              </a:lnSpc>
              <a:spcBef>
                <a:spcPts val="0"/>
              </a:spcBef>
              <a:spcAft>
                <a:spcPts val="0"/>
              </a:spcAft>
              <a:buClr>
                <a:srgbClr val="000000"/>
              </a:buClr>
              <a:buSzPts val="3600"/>
              <a:buFont typeface="Arial" panose="020B0604020202020204" pitchFamily="34" charset="0"/>
              <a:buChar char="•"/>
            </a:pPr>
            <a:endParaRPr lang="et-EE" sz="3600" b="0" i="0" u="none" strike="noStrike" cap="none" dirty="0">
              <a:solidFill>
                <a:srgbClr val="3F3F3F"/>
              </a:solidFill>
              <a:latin typeface="Montserrat"/>
              <a:ea typeface="Montserrat"/>
              <a:cs typeface="Montserrat"/>
              <a:sym typeface="Montserrat"/>
            </a:endParaRPr>
          </a:p>
        </p:txBody>
      </p:sp>
      <p:cxnSp>
        <p:nvCxnSpPr>
          <p:cNvPr id="303" name="Google Shape;303;g245d651452b_0_2"/>
          <p:cNvCxnSpPr/>
          <p:nvPr/>
        </p:nvCxnSpPr>
        <p:spPr>
          <a:xfrm>
            <a:off x="5171348" y="3379325"/>
            <a:ext cx="10972800" cy="0"/>
          </a:xfrm>
          <a:prstGeom prst="straightConnector1">
            <a:avLst/>
          </a:prstGeom>
          <a:noFill/>
          <a:ln w="66675" cap="flat" cmpd="sng">
            <a:solidFill>
              <a:srgbClr val="AFEEC0"/>
            </a:solidFill>
            <a:prstDash val="solid"/>
            <a:round/>
            <a:headEnd type="none" w="sm" len="sm"/>
            <a:tailEnd type="none" w="sm" len="sm"/>
          </a:ln>
        </p:spPr>
      </p:cxnSp>
      <p:pic>
        <p:nvPicPr>
          <p:cNvPr id="3" name="Picture 2" descr="A white background with orange text&#10;&#10;Description automatically generated">
            <a:extLst>
              <a:ext uri="{FF2B5EF4-FFF2-40B4-BE49-F238E27FC236}">
                <a16:creationId xmlns:a16="http://schemas.microsoft.com/office/drawing/2014/main" id="{7B1E0288-7524-4BA4-42F2-0AC0952A08E8}"/>
              </a:ext>
            </a:extLst>
          </p:cNvPr>
          <p:cNvPicPr>
            <a:picLocks noChangeAspect="1"/>
          </p:cNvPicPr>
          <p:nvPr/>
        </p:nvPicPr>
        <p:blipFill>
          <a:blip r:embed="rId5"/>
          <a:stretch>
            <a:fillRect/>
          </a:stretch>
        </p:blipFill>
        <p:spPr>
          <a:xfrm>
            <a:off x="1190793" y="4506687"/>
            <a:ext cx="15507392" cy="3570780"/>
          </a:xfrm>
          <a:prstGeom prst="rect">
            <a:avLst/>
          </a:prstGeom>
        </p:spPr>
      </p:pic>
    </p:spTree>
    <p:extLst>
      <p:ext uri="{BB962C8B-B14F-4D97-AF65-F5344CB8AC3E}">
        <p14:creationId xmlns:p14="http://schemas.microsoft.com/office/powerpoint/2010/main" val="332956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g245d651452b_0_2"/>
          <p:cNvGrpSpPr/>
          <p:nvPr/>
        </p:nvGrpSpPr>
        <p:grpSpPr>
          <a:xfrm>
            <a:off x="0" y="0"/>
            <a:ext cx="8244840" cy="5885688"/>
            <a:chOff x="0" y="0"/>
            <a:chExt cx="8244840" cy="5885688"/>
          </a:xfrm>
        </p:grpSpPr>
        <p:pic>
          <p:nvPicPr>
            <p:cNvPr id="299" name="Google Shape;299;g245d651452b_0_2"/>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300" name="Google Shape;300;g245d651452b_0_2"/>
            <p:cNvPicPr preferRelativeResize="0"/>
            <p:nvPr/>
          </p:nvPicPr>
          <p:blipFill rotWithShape="1">
            <a:blip r:embed="rId4">
              <a:alphaModFix/>
            </a:blip>
            <a:srcRect/>
            <a:stretch/>
          </p:blipFill>
          <p:spPr>
            <a:xfrm>
              <a:off x="304800" y="309288"/>
              <a:ext cx="3535414" cy="1192842"/>
            </a:xfrm>
            <a:prstGeom prst="rect">
              <a:avLst/>
            </a:prstGeom>
            <a:noFill/>
            <a:ln>
              <a:noFill/>
            </a:ln>
          </p:spPr>
        </p:pic>
      </p:grpSp>
      <p:sp>
        <p:nvSpPr>
          <p:cNvPr id="301" name="Google Shape;301;g245d651452b_0_2"/>
          <p:cNvSpPr txBox="1"/>
          <p:nvPr/>
        </p:nvSpPr>
        <p:spPr>
          <a:xfrm>
            <a:off x="6100826" y="922250"/>
            <a:ext cx="109728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GB" sz="4800" dirty="0">
                <a:solidFill>
                  <a:srgbClr val="3F3F3F"/>
                </a:solidFill>
                <a:latin typeface="Montserrat"/>
                <a:ea typeface="Montserrat"/>
                <a:cs typeface="Montserrat"/>
                <a:sym typeface="Montserrat"/>
              </a:rPr>
              <a:t>MILLINE ON </a:t>
            </a:r>
          </a:p>
          <a:p>
            <a:pPr marL="0" marR="0" lvl="0" indent="0" algn="l" rtl="0">
              <a:lnSpc>
                <a:spcPct val="100000"/>
              </a:lnSpc>
              <a:spcBef>
                <a:spcPts val="0"/>
              </a:spcBef>
              <a:spcAft>
                <a:spcPts val="0"/>
              </a:spcAft>
              <a:buClr>
                <a:srgbClr val="000000"/>
              </a:buClr>
              <a:buSzPts val="5500"/>
              <a:buFont typeface="Arial"/>
              <a:buNone/>
            </a:pPr>
            <a:r>
              <a:rPr lang="en-GB" sz="4800" dirty="0">
                <a:solidFill>
                  <a:srgbClr val="3F3F3F"/>
                </a:solidFill>
                <a:latin typeface="Montserrat"/>
                <a:ea typeface="Montserrat"/>
                <a:cs typeface="Montserrat"/>
                <a:sym typeface="Montserrat"/>
              </a:rPr>
              <a:t>VAIMSET TERVIST VÄÄRTUSTAV ORGANISATSIOONIKULTUUR?</a:t>
            </a:r>
            <a:endParaRPr sz="4800" i="0" u="none" strike="noStrike" cap="none" dirty="0">
              <a:solidFill>
                <a:srgbClr val="3F3F3F"/>
              </a:solidFill>
              <a:latin typeface="Montserrat"/>
              <a:ea typeface="Montserrat"/>
              <a:cs typeface="Montserrat"/>
              <a:sym typeface="Montserrat"/>
            </a:endParaRPr>
          </a:p>
        </p:txBody>
      </p:sp>
      <p:sp>
        <p:nvSpPr>
          <p:cNvPr id="302" name="Google Shape;302;g245d651452b_0_2"/>
          <p:cNvSpPr txBox="1"/>
          <p:nvPr/>
        </p:nvSpPr>
        <p:spPr>
          <a:xfrm>
            <a:off x="740229" y="3224616"/>
            <a:ext cx="11655600" cy="6823366"/>
          </a:xfrm>
          <a:prstGeom prst="rect">
            <a:avLst/>
          </a:prstGeom>
          <a:noFill/>
          <a:ln>
            <a:noFill/>
          </a:ln>
        </p:spPr>
        <p:txBody>
          <a:bodyPr spcFirstLastPara="1" wrap="square" lIns="91425" tIns="45700" rIns="91425" bIns="45700" anchor="t" anchorCtr="0">
            <a:spAutoFit/>
          </a:bodyPr>
          <a:lstStyle/>
          <a:p>
            <a:pPr marL="177800" marR="0" lvl="0" indent="-177800" algn="l" rtl="0">
              <a:lnSpc>
                <a:spcPct val="100000"/>
              </a:lnSpc>
              <a:spcBef>
                <a:spcPts val="0"/>
              </a:spcBef>
              <a:spcAft>
                <a:spcPts val="0"/>
              </a:spcAft>
              <a:buClr>
                <a:srgbClr val="000000"/>
              </a:buClr>
              <a:buSzPts val="3600"/>
              <a:buFont typeface="Arial"/>
              <a:buNone/>
            </a:pPr>
            <a:endParaRPr lang="en-GB" sz="3600" b="1" i="0" u="none" strike="noStrike" cap="none" dirty="0">
              <a:solidFill>
                <a:srgbClr val="3F3F3F"/>
              </a:solidFill>
              <a:latin typeface="Montserrat"/>
              <a:ea typeface="Montserrat"/>
              <a:cs typeface="Montserrat"/>
              <a:sym typeface="Montserrat"/>
            </a:endParaRPr>
          </a:p>
          <a:p>
            <a:pPr marL="177800" marR="0" lvl="0" indent="-177800" algn="l" rtl="0">
              <a:lnSpc>
                <a:spcPct val="100000"/>
              </a:lnSpc>
              <a:spcBef>
                <a:spcPts val="0"/>
              </a:spcBef>
              <a:spcAft>
                <a:spcPts val="0"/>
              </a:spcAft>
              <a:buClr>
                <a:srgbClr val="000000"/>
              </a:buClr>
              <a:buSzPts val="3600"/>
              <a:buFont typeface="Arial"/>
              <a:buNone/>
            </a:pPr>
            <a:endParaRPr lang="en-GB" sz="3600" b="1" i="0" u="none" strike="noStrike" cap="none" dirty="0">
              <a:solidFill>
                <a:srgbClr val="3F3F3F"/>
              </a:solidFill>
              <a:latin typeface="Montserrat"/>
              <a:ea typeface="Montserrat"/>
              <a:cs typeface="Montserrat"/>
              <a:sym typeface="Montserrat"/>
            </a:endParaRPr>
          </a:p>
          <a:p>
            <a:pPr marL="177800" marR="0" lvl="0" indent="-177800" algn="l" rtl="0">
              <a:lnSpc>
                <a:spcPct val="100000"/>
              </a:lnSpc>
              <a:spcBef>
                <a:spcPts val="0"/>
              </a:spcBef>
              <a:spcAft>
                <a:spcPts val="0"/>
              </a:spcAft>
              <a:buClr>
                <a:srgbClr val="000000"/>
              </a:buClr>
              <a:buSzPts val="3600"/>
              <a:buFont typeface="Arial"/>
              <a:buNone/>
            </a:pPr>
            <a:r>
              <a:rPr lang="et-EE" sz="3600" b="1" i="0" u="none" strike="noStrike" cap="none" dirty="0">
                <a:solidFill>
                  <a:srgbClr val="3F3F3F"/>
                </a:solidFill>
                <a:latin typeface="Montserrat"/>
                <a:ea typeface="Montserrat"/>
                <a:cs typeface="Montserrat"/>
                <a:sym typeface="Montserrat"/>
              </a:rPr>
              <a:t>Kas meie organisatsioon toetab, et</a:t>
            </a:r>
          </a:p>
          <a:p>
            <a:pPr marL="177800" marR="0" lvl="0" indent="-177800" algn="l" rtl="0">
              <a:lnSpc>
                <a:spcPct val="100000"/>
              </a:lnSpc>
              <a:spcBef>
                <a:spcPts val="0"/>
              </a:spcBef>
              <a:spcAft>
                <a:spcPts val="0"/>
              </a:spcAft>
              <a:buClr>
                <a:srgbClr val="000000"/>
              </a:buClr>
              <a:buSzPts val="3600"/>
              <a:buFont typeface="Arial"/>
              <a:buNone/>
            </a:pPr>
            <a:endParaRPr sz="3600" b="0" i="0" u="none" strike="noStrike" cap="none" dirty="0">
              <a:solidFill>
                <a:srgbClr val="3F3F3F"/>
              </a:solidFill>
              <a:latin typeface="Montserrat"/>
              <a:ea typeface="Montserrat"/>
              <a:cs typeface="Montserrat"/>
              <a:sym typeface="Montserrat"/>
            </a:endParaRPr>
          </a:p>
          <a:p>
            <a:pPr marL="571500" marR="0" lvl="0" indent="-571500" algn="l" rtl="0">
              <a:lnSpc>
                <a:spcPct val="100000"/>
              </a:lnSpc>
              <a:spcBef>
                <a:spcPts val="0"/>
              </a:spcBef>
              <a:spcAft>
                <a:spcPts val="0"/>
              </a:spcAft>
              <a:buClr>
                <a:schemeClr val="dk1"/>
              </a:buClr>
              <a:buSzPts val="2100"/>
              <a:buFont typeface="Arial"/>
              <a:buChar char="-"/>
            </a:pPr>
            <a:r>
              <a:rPr lang="en-GB" sz="3600" b="0" i="0" u="none" strike="noStrike" cap="none" dirty="0" err="1">
                <a:solidFill>
                  <a:srgbClr val="3F3F3F"/>
                </a:solidFill>
                <a:latin typeface="Montserrat"/>
                <a:ea typeface="Montserrat"/>
                <a:cs typeface="Montserrat"/>
                <a:sym typeface="Montserrat"/>
              </a:rPr>
              <a:t>inimene</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saaks</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realiseerida</a:t>
            </a:r>
            <a:r>
              <a:rPr lang="en-GB" sz="3600" b="0"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oma</a:t>
            </a:r>
            <a:r>
              <a:rPr lang="en-GB" sz="3600" b="1"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võimeid</a:t>
            </a:r>
            <a:r>
              <a:rPr lang="en-GB" sz="3600" b="0" i="0" u="none" strike="noStrike" cap="none" dirty="0">
                <a:solidFill>
                  <a:srgbClr val="3F3F3F"/>
                </a:solidFill>
                <a:latin typeface="Montserrat"/>
                <a:ea typeface="Montserrat"/>
                <a:cs typeface="Montserrat"/>
                <a:sym typeface="Montserrat"/>
              </a:rPr>
              <a:t>, </a:t>
            </a:r>
            <a:endParaRPr sz="3600" b="0" i="0" u="none" strike="noStrike" cap="none" dirty="0">
              <a:solidFill>
                <a:srgbClr val="3F3F3F"/>
              </a:solidFill>
              <a:latin typeface="Montserrat"/>
              <a:ea typeface="Montserrat"/>
              <a:cs typeface="Montserrat"/>
              <a:sym typeface="Montserrat"/>
            </a:endParaRPr>
          </a:p>
          <a:p>
            <a:pPr marL="571500" marR="0" lvl="0" indent="-571500" algn="l" rtl="0">
              <a:lnSpc>
                <a:spcPct val="100000"/>
              </a:lnSpc>
              <a:spcBef>
                <a:spcPts val="0"/>
              </a:spcBef>
              <a:spcAft>
                <a:spcPts val="0"/>
              </a:spcAft>
              <a:buClr>
                <a:schemeClr val="dk1"/>
              </a:buClr>
              <a:buSzPts val="2100"/>
              <a:buFont typeface="Arial"/>
              <a:buChar char="-"/>
            </a:pPr>
            <a:r>
              <a:rPr lang="en-GB" sz="3600" b="1" dirty="0" err="1">
                <a:solidFill>
                  <a:srgbClr val="3F3F3F"/>
                </a:solidFill>
                <a:latin typeface="Montserrat"/>
                <a:ea typeface="Montserrat"/>
                <a:cs typeface="Montserrat"/>
                <a:sym typeface="Montserrat"/>
              </a:rPr>
              <a:t>t</a:t>
            </a:r>
            <a:r>
              <a:rPr lang="en-GB" sz="3600" b="1" i="0" u="none" strike="noStrike" cap="none" dirty="0" err="1">
                <a:solidFill>
                  <a:srgbClr val="3F3F3F"/>
                </a:solidFill>
                <a:latin typeface="Montserrat"/>
                <a:ea typeface="Montserrat"/>
                <a:cs typeface="Montserrat"/>
                <a:sym typeface="Montserrat"/>
              </a:rPr>
              <a:t>uleks</a:t>
            </a:r>
            <a:r>
              <a:rPr lang="en-GB" sz="3600" b="1"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toime</a:t>
            </a:r>
            <a:r>
              <a:rPr lang="en-GB" sz="3600" b="1" i="0" u="none" strike="noStrike" cap="none" dirty="0">
                <a:solidFill>
                  <a:srgbClr val="3F3F3F"/>
                </a:solidFill>
                <a:latin typeface="Montserrat"/>
                <a:ea typeface="Montserrat"/>
                <a:cs typeface="Montserrat"/>
                <a:sym typeface="Montserrat"/>
              </a:rPr>
              <a:t> </a:t>
            </a:r>
            <a:r>
              <a:rPr lang="en-GB" sz="3600" i="0" u="none" strike="noStrike" cap="none" dirty="0" err="1">
                <a:solidFill>
                  <a:srgbClr val="3F3F3F"/>
                </a:solidFill>
                <a:latin typeface="Montserrat"/>
                <a:ea typeface="Montserrat"/>
                <a:cs typeface="Montserrat"/>
                <a:sym typeface="Montserrat"/>
              </a:rPr>
              <a:t>igapäevaelu</a:t>
            </a:r>
            <a:r>
              <a:rPr lang="en-GB" sz="3600" i="0" u="none" strike="noStrike" cap="none" dirty="0">
                <a:solidFill>
                  <a:srgbClr val="3F3F3F"/>
                </a:solidFill>
                <a:latin typeface="Montserrat"/>
                <a:ea typeface="Montserrat"/>
                <a:cs typeface="Montserrat"/>
                <a:sym typeface="Montserrat"/>
              </a:rPr>
              <a:t> </a:t>
            </a:r>
            <a:r>
              <a:rPr lang="en-GB" sz="3600" i="0" u="none" strike="noStrike" cap="none" dirty="0" err="1">
                <a:solidFill>
                  <a:srgbClr val="3F3F3F"/>
                </a:solidFill>
                <a:latin typeface="Montserrat"/>
                <a:ea typeface="Montserrat"/>
                <a:cs typeface="Montserrat"/>
                <a:sym typeface="Montserrat"/>
              </a:rPr>
              <a:t>pingetega</a:t>
            </a:r>
            <a:r>
              <a:rPr lang="en-GB" sz="3600" b="0" i="0" u="none" strike="noStrike" cap="none" dirty="0">
                <a:solidFill>
                  <a:srgbClr val="3F3F3F"/>
                </a:solidFill>
                <a:latin typeface="Montserrat"/>
                <a:ea typeface="Montserrat"/>
                <a:cs typeface="Montserrat"/>
                <a:sym typeface="Montserrat"/>
              </a:rPr>
              <a:t>, </a:t>
            </a:r>
            <a:endParaRPr sz="3600" b="0" i="0" u="none" strike="noStrike" cap="none" dirty="0">
              <a:solidFill>
                <a:srgbClr val="3F3F3F"/>
              </a:solidFill>
              <a:latin typeface="Montserrat"/>
              <a:ea typeface="Montserrat"/>
              <a:cs typeface="Montserrat"/>
              <a:sym typeface="Montserrat"/>
            </a:endParaRPr>
          </a:p>
          <a:p>
            <a:pPr marL="571500" marR="0" lvl="0" indent="-571500" algn="l" rtl="0">
              <a:lnSpc>
                <a:spcPct val="100000"/>
              </a:lnSpc>
              <a:spcBef>
                <a:spcPts val="0"/>
              </a:spcBef>
              <a:spcAft>
                <a:spcPts val="0"/>
              </a:spcAft>
              <a:buClr>
                <a:schemeClr val="dk1"/>
              </a:buClr>
              <a:buSzPts val="2100"/>
              <a:buFont typeface="Arial"/>
              <a:buChar char="-"/>
            </a:pPr>
            <a:r>
              <a:rPr lang="en-GB" sz="3600" dirty="0" err="1">
                <a:solidFill>
                  <a:srgbClr val="3F3F3F"/>
                </a:solidFill>
                <a:latin typeface="Montserrat"/>
                <a:ea typeface="Montserrat"/>
                <a:cs typeface="Montserrat"/>
                <a:sym typeface="Montserrat"/>
              </a:rPr>
              <a:t>s</a:t>
            </a:r>
            <a:r>
              <a:rPr lang="en-GB" sz="3600" b="0" i="0" u="none" strike="noStrike" cap="none" dirty="0" err="1">
                <a:solidFill>
                  <a:srgbClr val="3F3F3F"/>
                </a:solidFill>
                <a:latin typeface="Montserrat"/>
                <a:ea typeface="Montserrat"/>
                <a:cs typeface="Montserrat"/>
                <a:sym typeface="Montserrat"/>
              </a:rPr>
              <a:t>uudaks</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töötada</a:t>
            </a:r>
            <a:r>
              <a:rPr lang="en-GB" sz="3600" b="0"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tootlikult</a:t>
            </a:r>
            <a:r>
              <a:rPr lang="en-GB" sz="3600" b="1"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ja</a:t>
            </a:r>
            <a:r>
              <a:rPr lang="en-GB" sz="3600" b="1"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tulemusrikkalt</a:t>
            </a:r>
            <a:r>
              <a:rPr lang="en-GB" sz="3600" b="1" i="0" u="none" strike="noStrike" cap="none" dirty="0">
                <a:solidFill>
                  <a:srgbClr val="3F3F3F"/>
                </a:solidFill>
                <a:latin typeface="Montserrat"/>
                <a:ea typeface="Montserrat"/>
                <a:cs typeface="Montserrat"/>
                <a:sym typeface="Montserrat"/>
              </a:rPr>
              <a:t>,</a:t>
            </a:r>
            <a:r>
              <a:rPr lang="en-GB" sz="3600" b="0" i="0" u="none" strike="noStrike" cap="none" dirty="0">
                <a:solidFill>
                  <a:srgbClr val="3F3F3F"/>
                </a:solidFill>
                <a:latin typeface="Montserrat"/>
                <a:ea typeface="Montserrat"/>
                <a:cs typeface="Montserrat"/>
                <a:sym typeface="Montserrat"/>
              </a:rPr>
              <a:t> </a:t>
            </a:r>
            <a:endParaRPr sz="3600" b="0" i="0" u="none" strike="noStrike" cap="none" dirty="0">
              <a:solidFill>
                <a:srgbClr val="3F3F3F"/>
              </a:solidFill>
              <a:latin typeface="Montserrat"/>
              <a:ea typeface="Montserrat"/>
              <a:cs typeface="Montserrat"/>
              <a:sym typeface="Montserrat"/>
            </a:endParaRPr>
          </a:p>
          <a:p>
            <a:pPr marL="571500" marR="0" lvl="0" indent="-571500" algn="l" rtl="0">
              <a:lnSpc>
                <a:spcPct val="100000"/>
              </a:lnSpc>
              <a:spcBef>
                <a:spcPts val="0"/>
              </a:spcBef>
              <a:spcAft>
                <a:spcPts val="0"/>
              </a:spcAft>
              <a:buClr>
                <a:schemeClr val="dk1"/>
              </a:buClr>
              <a:buSzPts val="2100"/>
              <a:buFont typeface="Arial"/>
              <a:buChar char="-"/>
            </a:pPr>
            <a:r>
              <a:rPr lang="en-GB" sz="3600" dirty="0" err="1">
                <a:solidFill>
                  <a:srgbClr val="3F3F3F"/>
                </a:solidFill>
                <a:latin typeface="Montserrat"/>
                <a:ea typeface="Montserrat"/>
                <a:cs typeface="Montserrat"/>
                <a:sym typeface="Montserrat"/>
              </a:rPr>
              <a:t>o</a:t>
            </a:r>
            <a:r>
              <a:rPr lang="en-GB" sz="3600" b="0" i="0" u="none" strike="noStrike" cap="none" dirty="0" err="1">
                <a:solidFill>
                  <a:srgbClr val="3F3F3F"/>
                </a:solidFill>
                <a:latin typeface="Montserrat"/>
                <a:ea typeface="Montserrat"/>
                <a:cs typeface="Montserrat"/>
                <a:sym typeface="Montserrat"/>
              </a:rPr>
              <a:t>leks</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võimeline</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andma</a:t>
            </a:r>
            <a:r>
              <a:rPr lang="en-GB" sz="3600" b="0"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oma</a:t>
            </a:r>
            <a:r>
              <a:rPr lang="en-GB" sz="3600" b="1" i="0" u="none" strike="noStrike" cap="none" dirty="0">
                <a:solidFill>
                  <a:srgbClr val="3F3F3F"/>
                </a:solidFill>
                <a:latin typeface="Montserrat"/>
                <a:ea typeface="Montserrat"/>
                <a:cs typeface="Montserrat"/>
                <a:sym typeface="Montserrat"/>
              </a:rPr>
              <a:t> </a:t>
            </a:r>
            <a:r>
              <a:rPr lang="en-GB" sz="3600" b="1" i="0" u="none" strike="noStrike" cap="none" dirty="0" err="1">
                <a:solidFill>
                  <a:srgbClr val="3F3F3F"/>
                </a:solidFill>
                <a:latin typeface="Montserrat"/>
                <a:ea typeface="Montserrat"/>
                <a:cs typeface="Montserrat"/>
                <a:sym typeface="Montserrat"/>
              </a:rPr>
              <a:t>panuse</a:t>
            </a:r>
            <a:r>
              <a:rPr lang="en-GB" sz="3600" b="1"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ühiskonna</a:t>
            </a:r>
            <a:r>
              <a:rPr lang="en-GB" sz="3600" b="0" i="0" u="none" strike="noStrike" cap="none" dirty="0">
                <a:solidFill>
                  <a:srgbClr val="3F3F3F"/>
                </a:solidFill>
                <a:latin typeface="Montserrat"/>
                <a:ea typeface="Montserrat"/>
                <a:cs typeface="Montserrat"/>
                <a:sym typeface="Montserrat"/>
              </a:rPr>
              <a:t> </a:t>
            </a:r>
            <a:r>
              <a:rPr lang="en-GB" sz="3600" b="0" i="0" u="none" strike="noStrike" cap="none" dirty="0" err="1">
                <a:solidFill>
                  <a:srgbClr val="3F3F3F"/>
                </a:solidFill>
                <a:latin typeface="Montserrat"/>
                <a:ea typeface="Montserrat"/>
                <a:cs typeface="Montserrat"/>
                <a:sym typeface="Montserrat"/>
              </a:rPr>
              <a:t>heaks</a:t>
            </a:r>
            <a:r>
              <a:rPr lang="en-GB" sz="3600" b="0" i="0" u="none" strike="noStrike" cap="none" dirty="0">
                <a:solidFill>
                  <a:srgbClr val="3F3F3F"/>
                </a:solidFill>
                <a:latin typeface="Montserrat"/>
                <a:ea typeface="Montserrat"/>
                <a:cs typeface="Montserrat"/>
                <a:sym typeface="Montserrat"/>
              </a:rPr>
              <a:t>.</a:t>
            </a:r>
          </a:p>
          <a:p>
            <a:pPr marL="571500" marR="0" lvl="0" indent="-571500" algn="l" rtl="0">
              <a:lnSpc>
                <a:spcPct val="100000"/>
              </a:lnSpc>
              <a:spcBef>
                <a:spcPts val="0"/>
              </a:spcBef>
              <a:spcAft>
                <a:spcPts val="0"/>
              </a:spcAft>
              <a:buClr>
                <a:schemeClr val="dk1"/>
              </a:buClr>
              <a:buSzPts val="2100"/>
              <a:buFont typeface="Arial"/>
              <a:buChar char="-"/>
            </a:pPr>
            <a:r>
              <a:rPr lang="en-GB" sz="3600" dirty="0" err="1">
                <a:solidFill>
                  <a:srgbClr val="3F3F3F"/>
                </a:solidFill>
                <a:latin typeface="Montserrat"/>
                <a:ea typeface="Montserrat"/>
                <a:cs typeface="Montserrat"/>
                <a:sym typeface="Montserrat"/>
              </a:rPr>
              <a:t>leiaks</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tuge</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mõistmist</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praktilist</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abi</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vaimse</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tervise</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probleemide</a:t>
            </a:r>
            <a:r>
              <a:rPr lang="en-GB" sz="3600" dirty="0">
                <a:solidFill>
                  <a:srgbClr val="3F3F3F"/>
                </a:solidFill>
                <a:latin typeface="Montserrat"/>
                <a:ea typeface="Montserrat"/>
                <a:cs typeface="Montserrat"/>
                <a:sym typeface="Montserrat"/>
              </a:rPr>
              <a:t> </a:t>
            </a:r>
            <a:r>
              <a:rPr lang="en-GB" sz="3600" dirty="0" err="1">
                <a:solidFill>
                  <a:srgbClr val="3F3F3F"/>
                </a:solidFill>
                <a:latin typeface="Montserrat"/>
                <a:ea typeface="Montserrat"/>
                <a:cs typeface="Montserrat"/>
                <a:sym typeface="Montserrat"/>
              </a:rPr>
              <a:t>korral</a:t>
            </a:r>
            <a:r>
              <a:rPr lang="en-GB" sz="3600" dirty="0">
                <a:solidFill>
                  <a:srgbClr val="3F3F3F"/>
                </a:solidFill>
                <a:latin typeface="Montserrat"/>
                <a:ea typeface="Montserrat"/>
                <a:cs typeface="Montserrat"/>
                <a:sym typeface="Montserrat"/>
              </a:rPr>
              <a:t>.</a:t>
            </a:r>
            <a:endParaRPr sz="3600" b="0" i="0" u="none" strike="noStrike" cap="none" dirty="0">
              <a:solidFill>
                <a:srgbClr val="3F3F3F"/>
              </a:solidFill>
              <a:latin typeface="Montserrat"/>
              <a:ea typeface="Montserrat"/>
              <a:cs typeface="Montserrat"/>
              <a:sym typeface="Montserrat"/>
            </a:endParaRPr>
          </a:p>
          <a:p>
            <a:pPr marL="0" marR="0" lvl="0" indent="0" algn="l" rtl="0">
              <a:lnSpc>
                <a:spcPct val="115000"/>
              </a:lnSpc>
              <a:spcBef>
                <a:spcPts val="0"/>
              </a:spcBef>
              <a:spcAft>
                <a:spcPts val="0"/>
              </a:spcAft>
              <a:buClr>
                <a:srgbClr val="000000"/>
              </a:buClr>
              <a:buSzPts val="3600"/>
              <a:buFont typeface="Arial"/>
              <a:buNone/>
            </a:pPr>
            <a:endParaRPr sz="3600" b="0" i="0" u="none" strike="noStrike" cap="none" dirty="0">
              <a:solidFill>
                <a:srgbClr val="3F3F3F"/>
              </a:solidFill>
              <a:latin typeface="Montserrat"/>
              <a:ea typeface="Montserrat"/>
              <a:cs typeface="Montserrat"/>
              <a:sym typeface="Montserrat"/>
            </a:endParaRPr>
          </a:p>
        </p:txBody>
      </p:sp>
      <p:cxnSp>
        <p:nvCxnSpPr>
          <p:cNvPr id="303" name="Google Shape;303;g245d651452b_0_2"/>
          <p:cNvCxnSpPr/>
          <p:nvPr/>
        </p:nvCxnSpPr>
        <p:spPr>
          <a:xfrm>
            <a:off x="6100826" y="3281859"/>
            <a:ext cx="10972800" cy="0"/>
          </a:xfrm>
          <a:prstGeom prst="straightConnector1">
            <a:avLst/>
          </a:prstGeom>
          <a:noFill/>
          <a:ln w="66675" cap="flat" cmpd="sng">
            <a:solidFill>
              <a:srgbClr val="AFEEC0"/>
            </a:solidFill>
            <a:prstDash val="solid"/>
            <a:round/>
            <a:headEnd type="none" w="sm" len="sm"/>
            <a:tailEnd type="none" w="sm" len="sm"/>
          </a:ln>
        </p:spPr>
      </p:cxnSp>
      <p:sp>
        <p:nvSpPr>
          <p:cNvPr id="304" name="Google Shape;304;g245d651452b_0_2"/>
          <p:cNvSpPr/>
          <p:nvPr/>
        </p:nvSpPr>
        <p:spPr>
          <a:xfrm>
            <a:off x="13062008" y="3935549"/>
            <a:ext cx="3721500" cy="5401500"/>
          </a:xfrm>
          <a:prstGeom prst="flowChartAlternateProcess">
            <a:avLst/>
          </a:prstGeom>
          <a:solidFill>
            <a:srgbClr val="93C47D"/>
          </a:solidFill>
          <a:ln w="12700" cap="flat" cmpd="sng">
            <a:solidFill>
              <a:srgbClr val="AFEEC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3600"/>
              <a:buFont typeface="Arial"/>
              <a:buNone/>
            </a:pPr>
            <a:r>
              <a:rPr lang="et-EE" sz="2800" b="1" i="0" u="none" strike="noStrike" cap="none" dirty="0">
                <a:solidFill>
                  <a:schemeClr val="lt1"/>
                </a:solidFill>
                <a:latin typeface="Calibri"/>
                <a:ea typeface="Calibri"/>
                <a:cs typeface="Calibri"/>
                <a:sym typeface="Calibri"/>
              </a:rPr>
              <a:t>VÄÄRTUSTAME, MIDA MEIE TÖÖTAJAD MÕTLEVAD,</a:t>
            </a:r>
          </a:p>
          <a:p>
            <a:pPr marL="0" marR="0" lvl="0" indent="0" algn="ctr" rtl="0">
              <a:lnSpc>
                <a:spcPct val="150000"/>
              </a:lnSpc>
              <a:spcBef>
                <a:spcPts val="0"/>
              </a:spcBef>
              <a:spcAft>
                <a:spcPts val="0"/>
              </a:spcAft>
              <a:buClr>
                <a:srgbClr val="000000"/>
              </a:buClr>
              <a:buSzPts val="3600"/>
              <a:buFont typeface="Arial"/>
              <a:buNone/>
            </a:pPr>
            <a:r>
              <a:rPr lang="et-EE" sz="2800" b="1" dirty="0">
                <a:solidFill>
                  <a:schemeClr val="lt1"/>
                </a:solidFill>
                <a:latin typeface="Calibri"/>
                <a:ea typeface="Arial"/>
                <a:cs typeface="Calibri"/>
                <a:sym typeface="Calibri"/>
              </a:rPr>
              <a:t>TUNNEVAD, KUIDAS ELUGA TOIME TULEVAD.</a:t>
            </a:r>
            <a:endParaRPr sz="28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003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grpSp>
        <p:nvGrpSpPr>
          <p:cNvPr id="293" name="Google Shape;293;g2793706796e_0_385"/>
          <p:cNvGrpSpPr/>
          <p:nvPr/>
        </p:nvGrpSpPr>
        <p:grpSpPr>
          <a:xfrm>
            <a:off x="1" y="0"/>
            <a:ext cx="8245253" cy="5885982"/>
            <a:chOff x="0" y="0"/>
            <a:chExt cx="8244840" cy="5885688"/>
          </a:xfrm>
        </p:grpSpPr>
        <p:pic>
          <p:nvPicPr>
            <p:cNvPr id="294" name="Google Shape;294;g2793706796e_0_385"/>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295" name="Google Shape;295;g2793706796e_0_385"/>
            <p:cNvPicPr preferRelativeResize="0"/>
            <p:nvPr/>
          </p:nvPicPr>
          <p:blipFill rotWithShape="1">
            <a:blip r:embed="rId4">
              <a:alphaModFix/>
            </a:blip>
            <a:srcRect/>
            <a:stretch/>
          </p:blipFill>
          <p:spPr>
            <a:xfrm>
              <a:off x="304800" y="309288"/>
              <a:ext cx="3535414" cy="1192842"/>
            </a:xfrm>
            <a:prstGeom prst="rect">
              <a:avLst/>
            </a:prstGeom>
            <a:noFill/>
            <a:ln>
              <a:noFill/>
            </a:ln>
          </p:spPr>
        </p:pic>
      </p:grpSp>
      <p:sp>
        <p:nvSpPr>
          <p:cNvPr id="296" name="Google Shape;296;g2793706796e_0_385"/>
          <p:cNvSpPr txBox="1"/>
          <p:nvPr/>
        </p:nvSpPr>
        <p:spPr>
          <a:xfrm>
            <a:off x="4659086" y="388580"/>
            <a:ext cx="12483964" cy="1784757"/>
          </a:xfrm>
          <a:prstGeom prst="rect">
            <a:avLst/>
          </a:prstGeom>
          <a:noFill/>
          <a:ln>
            <a:noFill/>
          </a:ln>
        </p:spPr>
        <p:txBody>
          <a:bodyPr spcFirstLastPara="1" wrap="square" lIns="91425" tIns="45675" rIns="91425" bIns="45675" anchor="t" anchorCtr="0">
            <a:spAutoFit/>
          </a:bodyPr>
          <a:lstStyle/>
          <a:p>
            <a:pPr algn="r">
              <a:buSzPts val="3666"/>
            </a:pPr>
            <a:r>
              <a:rPr lang="en-GB" sz="5499" dirty="0">
                <a:solidFill>
                  <a:srgbClr val="555555"/>
                </a:solidFill>
                <a:latin typeface="Montserrat"/>
                <a:ea typeface="Montserrat"/>
                <a:cs typeface="Montserrat"/>
                <a:sym typeface="Montserrat"/>
              </a:rPr>
              <a:t>STRESS, ÄREVUS, DEPRESSIOON, LÄBIPÕLEMINE</a:t>
            </a:r>
            <a:endParaRPr sz="5499" dirty="0">
              <a:solidFill>
                <a:srgbClr val="555555"/>
              </a:solidFill>
              <a:latin typeface="Montserrat"/>
              <a:ea typeface="Montserrat"/>
              <a:cs typeface="Montserrat"/>
              <a:sym typeface="Montserrat"/>
            </a:endParaRPr>
          </a:p>
        </p:txBody>
      </p:sp>
      <p:pic>
        <p:nvPicPr>
          <p:cNvPr id="298" name="Google Shape;298;g2793706796e_0_385"/>
          <p:cNvPicPr preferRelativeResize="0"/>
          <p:nvPr/>
        </p:nvPicPr>
        <p:blipFill rotWithShape="1">
          <a:blip r:embed="rId5">
            <a:alphaModFix/>
          </a:blip>
          <a:srcRect/>
          <a:stretch/>
        </p:blipFill>
        <p:spPr>
          <a:xfrm>
            <a:off x="2589126" y="2408145"/>
            <a:ext cx="14371398" cy="7732833"/>
          </a:xfrm>
          <a:prstGeom prst="rect">
            <a:avLst/>
          </a:prstGeom>
          <a:noFill/>
          <a:ln>
            <a:noFill/>
          </a:ln>
        </p:spPr>
      </p:pic>
    </p:spTree>
    <p:extLst>
      <p:ext uri="{BB962C8B-B14F-4D97-AF65-F5344CB8AC3E}">
        <p14:creationId xmlns:p14="http://schemas.microsoft.com/office/powerpoint/2010/main" val="7068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
          <p:cNvSpPr/>
          <p:nvPr/>
        </p:nvSpPr>
        <p:spPr>
          <a:xfrm>
            <a:off x="0" y="0"/>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rgbClr val="FFFE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28" name="Google Shape;328;p5"/>
          <p:cNvCxnSpPr/>
          <p:nvPr/>
        </p:nvCxnSpPr>
        <p:spPr>
          <a:xfrm>
            <a:off x="6170427" y="2563586"/>
            <a:ext cx="10972800" cy="0"/>
          </a:xfrm>
          <a:prstGeom prst="straightConnector1">
            <a:avLst/>
          </a:prstGeom>
          <a:noFill/>
          <a:ln w="66675" cap="flat" cmpd="sng">
            <a:solidFill>
              <a:srgbClr val="FDDFAC"/>
            </a:solidFill>
            <a:prstDash val="solid"/>
            <a:round/>
            <a:headEnd type="none" w="sm" len="sm"/>
            <a:tailEnd type="none" w="sm" len="sm"/>
          </a:ln>
        </p:spPr>
      </p:cxnSp>
      <p:sp>
        <p:nvSpPr>
          <p:cNvPr id="329" name="Google Shape;329;p5"/>
          <p:cNvSpPr txBox="1"/>
          <p:nvPr/>
        </p:nvSpPr>
        <p:spPr>
          <a:xfrm>
            <a:off x="5598043" y="905709"/>
            <a:ext cx="12117569"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GB" sz="4400" b="0" i="0" u="none" strike="noStrike" cap="none" dirty="0">
                <a:solidFill>
                  <a:srgbClr val="3F3F3F"/>
                </a:solidFill>
                <a:latin typeface="Montserrat"/>
                <a:ea typeface="Montserrat"/>
                <a:cs typeface="Montserrat"/>
                <a:sym typeface="Montserrat"/>
              </a:rPr>
              <a:t>STRESS, ÄREVUS, </a:t>
            </a:r>
          </a:p>
          <a:p>
            <a:pPr marL="0" marR="0" lvl="0" indent="0" algn="l" rtl="0">
              <a:lnSpc>
                <a:spcPct val="100000"/>
              </a:lnSpc>
              <a:spcBef>
                <a:spcPts val="0"/>
              </a:spcBef>
              <a:spcAft>
                <a:spcPts val="0"/>
              </a:spcAft>
              <a:buClr>
                <a:srgbClr val="000000"/>
              </a:buClr>
              <a:buSzPts val="5500"/>
              <a:buFont typeface="Arial"/>
              <a:buNone/>
            </a:pPr>
            <a:r>
              <a:rPr lang="en-GB" sz="4400" b="0" i="0" u="none" strike="noStrike" cap="none" dirty="0">
                <a:solidFill>
                  <a:srgbClr val="3F3F3F"/>
                </a:solidFill>
                <a:latin typeface="Montserrat"/>
                <a:ea typeface="Montserrat"/>
                <a:cs typeface="Montserrat"/>
                <a:sym typeface="Montserrat"/>
              </a:rPr>
              <a:t>DEPRESSIOON, LÄBIPÕLEMINE?</a:t>
            </a:r>
            <a:endParaRPr sz="4400" b="0" i="0" u="none" strike="noStrike" cap="none" dirty="0">
              <a:solidFill>
                <a:srgbClr val="3F3F3F"/>
              </a:solidFill>
              <a:latin typeface="Montserrat"/>
              <a:ea typeface="Montserrat"/>
              <a:cs typeface="Montserrat"/>
              <a:sym typeface="Montserrat"/>
            </a:endParaRPr>
          </a:p>
        </p:txBody>
      </p:sp>
      <p:sp>
        <p:nvSpPr>
          <p:cNvPr id="330" name="Google Shape;330;p5"/>
          <p:cNvSpPr txBox="1"/>
          <p:nvPr/>
        </p:nvSpPr>
        <p:spPr>
          <a:xfrm>
            <a:off x="1375044" y="2985836"/>
            <a:ext cx="15537911" cy="7363514"/>
          </a:xfrm>
          <a:prstGeom prst="rect">
            <a:avLst/>
          </a:prstGeom>
          <a:noFill/>
          <a:ln>
            <a:noFill/>
          </a:ln>
        </p:spPr>
        <p:txBody>
          <a:bodyPr spcFirstLastPara="1" wrap="square" lIns="91425" tIns="45700" rIns="91425" bIns="45700" anchor="t" anchorCtr="0">
            <a:spAutoFit/>
          </a:bodyPr>
          <a:lstStyle/>
          <a:p>
            <a:pPr marL="457200" marR="0" lvl="0" indent="-450850" algn="l" rtl="0">
              <a:lnSpc>
                <a:spcPct val="150000"/>
              </a:lnSpc>
              <a:spcBef>
                <a:spcPts val="0"/>
              </a:spcBef>
              <a:spcAft>
                <a:spcPts val="0"/>
              </a:spcAft>
              <a:buClr>
                <a:srgbClr val="3F3F3F"/>
              </a:buClr>
              <a:buSzPts val="3500"/>
              <a:buFont typeface="Montserrat"/>
              <a:buChar char="●"/>
            </a:pPr>
            <a:r>
              <a:rPr lang="et-EE" sz="3500" dirty="0">
                <a:solidFill>
                  <a:srgbClr val="3F3F3F"/>
                </a:solidFill>
                <a:latin typeface="Montserrat"/>
                <a:ea typeface="Montserrat"/>
                <a:cs typeface="Montserrat"/>
                <a:sym typeface="Montserrat"/>
              </a:rPr>
              <a:t>Stress – igapäevane, hallatav, maandatav, eluks vajalik;</a:t>
            </a:r>
          </a:p>
          <a:p>
            <a:pPr marL="457200" indent="-450850">
              <a:lnSpc>
                <a:spcPct val="150000"/>
              </a:lnSpc>
              <a:buClr>
                <a:srgbClr val="3F3F3F"/>
              </a:buClr>
              <a:buSzPts val="3500"/>
              <a:buFont typeface="Montserrat"/>
              <a:buChar char="●"/>
            </a:pPr>
            <a:r>
              <a:rPr lang="et-EE" sz="3500" dirty="0">
                <a:solidFill>
                  <a:srgbClr val="3F3F3F"/>
                </a:solidFill>
                <a:latin typeface="Montserrat"/>
                <a:ea typeface="Montserrat"/>
                <a:cs typeface="Montserrat"/>
                <a:sym typeface="Montserrat"/>
              </a:rPr>
              <a:t>Ärevus – loomulik tunne ohu, muutuse olukorras;</a:t>
            </a:r>
          </a:p>
          <a:p>
            <a:pPr marL="457200" indent="-450850">
              <a:lnSpc>
                <a:spcPct val="150000"/>
              </a:lnSpc>
              <a:buClr>
                <a:srgbClr val="3F3F3F"/>
              </a:buClr>
              <a:buSzPts val="3500"/>
              <a:buFont typeface="Montserrat"/>
              <a:buChar char="●"/>
            </a:pPr>
            <a:r>
              <a:rPr lang="et-EE" sz="3500" dirty="0">
                <a:solidFill>
                  <a:srgbClr val="3F3F3F"/>
                </a:solidFill>
                <a:latin typeface="Montserrat"/>
                <a:ea typeface="Montserrat"/>
                <a:cs typeface="Montserrat"/>
                <a:sym typeface="Montserrat"/>
              </a:rPr>
              <a:t>Pikaajaline maandamata stress -&gt; </a:t>
            </a:r>
          </a:p>
          <a:p>
            <a:pPr marL="457200" marR="0" lvl="0" indent="-450850" algn="l" rtl="0">
              <a:lnSpc>
                <a:spcPct val="150000"/>
              </a:lnSpc>
              <a:spcBef>
                <a:spcPts val="0"/>
              </a:spcBef>
              <a:spcAft>
                <a:spcPts val="0"/>
              </a:spcAft>
              <a:buClr>
                <a:srgbClr val="3F3F3F"/>
              </a:buClr>
              <a:buSzPts val="3500"/>
              <a:buFont typeface="Montserrat"/>
              <a:buChar char="●"/>
            </a:pPr>
            <a:r>
              <a:rPr lang="et-EE" sz="3500" dirty="0">
                <a:solidFill>
                  <a:srgbClr val="3F3F3F"/>
                </a:solidFill>
                <a:latin typeface="Montserrat"/>
                <a:ea typeface="Montserrat"/>
                <a:cs typeface="Montserrat"/>
                <a:sym typeface="Montserrat"/>
              </a:rPr>
              <a:t>Pikaajaline liigne ärevus -&gt; ärevushäire (diagnoositav VT spetsialisti poolt)</a:t>
            </a:r>
          </a:p>
          <a:p>
            <a:pPr marL="457200" marR="0" lvl="0" indent="-450850" algn="l" rtl="0">
              <a:lnSpc>
                <a:spcPct val="150000"/>
              </a:lnSpc>
              <a:spcBef>
                <a:spcPts val="0"/>
              </a:spcBef>
              <a:spcAft>
                <a:spcPts val="0"/>
              </a:spcAft>
              <a:buClr>
                <a:srgbClr val="3F3F3F"/>
              </a:buClr>
              <a:buSzPts val="3500"/>
              <a:buFont typeface="Montserrat"/>
              <a:buChar char="●"/>
            </a:pPr>
            <a:r>
              <a:rPr lang="et-EE" sz="3500" dirty="0">
                <a:solidFill>
                  <a:srgbClr val="3F3F3F"/>
                </a:solidFill>
                <a:latin typeface="Montserrat"/>
                <a:ea typeface="Montserrat"/>
                <a:cs typeface="Montserrat"/>
                <a:sym typeface="Montserrat"/>
              </a:rPr>
              <a:t>Depressioon – pikaajaline meeleolu, energiataseme, toimetuleku langus (diagnoositav VT spetsialisti poolt);</a:t>
            </a:r>
          </a:p>
          <a:p>
            <a:pPr marL="457200" marR="0" lvl="0" indent="-450850" algn="l" rtl="0">
              <a:lnSpc>
                <a:spcPct val="150000"/>
              </a:lnSpc>
              <a:spcBef>
                <a:spcPts val="0"/>
              </a:spcBef>
              <a:spcAft>
                <a:spcPts val="0"/>
              </a:spcAft>
              <a:buClr>
                <a:srgbClr val="3F3F3F"/>
              </a:buClr>
              <a:buSzPts val="3500"/>
              <a:buFont typeface="Montserrat"/>
              <a:buChar char="●"/>
            </a:pPr>
            <a:r>
              <a:rPr lang="et-EE" sz="3500" dirty="0">
                <a:solidFill>
                  <a:srgbClr val="3F3F3F"/>
                </a:solidFill>
                <a:latin typeface="Montserrat"/>
                <a:ea typeface="Montserrat"/>
                <a:cs typeface="Montserrat"/>
                <a:sym typeface="Montserrat"/>
              </a:rPr>
              <a:t>Läbipõlemine – võivad kaasneda kõik eelnimetatud (diagnoositav VT spetsialisti poolt).</a:t>
            </a:r>
            <a:endParaRPr sz="3500" dirty="0">
              <a:solidFill>
                <a:srgbClr val="3F3F3F"/>
              </a:solidFill>
              <a:latin typeface="Montserrat"/>
              <a:ea typeface="Montserrat"/>
              <a:cs typeface="Montserrat"/>
              <a:sym typeface="Montserrat"/>
            </a:endParaRPr>
          </a:p>
        </p:txBody>
      </p:sp>
      <p:pic>
        <p:nvPicPr>
          <p:cNvPr id="331" name="Google Shape;331;p5"/>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332" name="Google Shape;332;p5"/>
          <p:cNvPicPr preferRelativeResize="0"/>
          <p:nvPr/>
        </p:nvPicPr>
        <p:blipFill rotWithShape="1">
          <a:blip r:embed="rId4">
            <a:alphaModFix/>
          </a:blip>
          <a:srcRect/>
          <a:stretch/>
        </p:blipFill>
        <p:spPr>
          <a:xfrm>
            <a:off x="304800" y="309288"/>
            <a:ext cx="3535414" cy="1192842"/>
          </a:xfrm>
          <a:prstGeom prst="rect">
            <a:avLst/>
          </a:prstGeom>
          <a:noFill/>
          <a:ln>
            <a:noFill/>
          </a:ln>
        </p:spPr>
      </p:pic>
    </p:spTree>
    <p:extLst>
      <p:ext uri="{BB962C8B-B14F-4D97-AF65-F5344CB8AC3E}">
        <p14:creationId xmlns:p14="http://schemas.microsoft.com/office/powerpoint/2010/main" val="10215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5" name="Google Shape;345;g2793706796e_0_572"/>
          <p:cNvGrpSpPr/>
          <p:nvPr/>
        </p:nvGrpSpPr>
        <p:grpSpPr>
          <a:xfrm>
            <a:off x="1" y="0"/>
            <a:ext cx="8245253" cy="5885982"/>
            <a:chOff x="0" y="0"/>
            <a:chExt cx="8244840" cy="5885688"/>
          </a:xfrm>
        </p:grpSpPr>
        <p:pic>
          <p:nvPicPr>
            <p:cNvPr id="346" name="Google Shape;346;g2793706796e_0_572"/>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347" name="Google Shape;347;g2793706796e_0_572"/>
            <p:cNvPicPr preferRelativeResize="0"/>
            <p:nvPr/>
          </p:nvPicPr>
          <p:blipFill rotWithShape="1">
            <a:blip r:embed="rId4">
              <a:alphaModFix/>
            </a:blip>
            <a:srcRect/>
            <a:stretch/>
          </p:blipFill>
          <p:spPr>
            <a:xfrm>
              <a:off x="304800" y="309288"/>
              <a:ext cx="3535414" cy="1192842"/>
            </a:xfrm>
            <a:prstGeom prst="rect">
              <a:avLst/>
            </a:prstGeom>
            <a:noFill/>
            <a:ln>
              <a:noFill/>
            </a:ln>
          </p:spPr>
        </p:pic>
      </p:grpSp>
      <p:sp>
        <p:nvSpPr>
          <p:cNvPr id="348" name="Google Shape;348;g2793706796e_0_572"/>
          <p:cNvSpPr txBox="1"/>
          <p:nvPr/>
        </p:nvSpPr>
        <p:spPr>
          <a:xfrm>
            <a:off x="6553347" y="665870"/>
            <a:ext cx="10589850" cy="1800479"/>
          </a:xfrm>
          <a:prstGeom prst="rect">
            <a:avLst/>
          </a:prstGeom>
          <a:noFill/>
          <a:ln>
            <a:noFill/>
          </a:ln>
        </p:spPr>
        <p:txBody>
          <a:bodyPr spcFirstLastPara="1" wrap="square" lIns="91425" tIns="45713" rIns="91425" bIns="45713" anchor="t" anchorCtr="0">
            <a:spAutoFit/>
          </a:bodyPr>
          <a:lstStyle/>
          <a:p>
            <a:pPr algn="r">
              <a:buSzPts val="3700"/>
            </a:pPr>
            <a:r>
              <a:rPr lang="en-GB" sz="5550" dirty="0" err="1">
                <a:solidFill>
                  <a:srgbClr val="3F3F3F"/>
                </a:solidFill>
                <a:latin typeface="Montserrat"/>
                <a:ea typeface="Montserrat"/>
                <a:cs typeface="Montserrat"/>
                <a:sym typeface="Montserrat"/>
              </a:rPr>
              <a:t>Läbipõlemise</a:t>
            </a:r>
            <a:r>
              <a:rPr lang="en-GB" sz="5550" dirty="0">
                <a:solidFill>
                  <a:srgbClr val="3F3F3F"/>
                </a:solidFill>
                <a:latin typeface="Montserrat"/>
                <a:ea typeface="Montserrat"/>
                <a:cs typeface="Montserrat"/>
                <a:sym typeface="Montserrat"/>
              </a:rPr>
              <a:t> </a:t>
            </a:r>
            <a:r>
              <a:rPr lang="en-GB" sz="5550" dirty="0" err="1">
                <a:solidFill>
                  <a:srgbClr val="3F3F3F"/>
                </a:solidFill>
                <a:latin typeface="Montserrat"/>
                <a:ea typeface="Montserrat"/>
                <a:cs typeface="Montserrat"/>
                <a:sym typeface="Montserrat"/>
              </a:rPr>
              <a:t>riskifaktorid</a:t>
            </a:r>
            <a:r>
              <a:rPr lang="en-GB" sz="5550" dirty="0">
                <a:solidFill>
                  <a:srgbClr val="3F3F3F"/>
                </a:solidFill>
                <a:latin typeface="Montserrat"/>
                <a:ea typeface="Montserrat"/>
                <a:cs typeface="Montserrat"/>
                <a:sym typeface="Montserrat"/>
              </a:rPr>
              <a:t>: </a:t>
            </a:r>
            <a:r>
              <a:rPr lang="en-GB" sz="5550" dirty="0" err="1">
                <a:solidFill>
                  <a:srgbClr val="3F3F3F"/>
                </a:solidFill>
                <a:latin typeface="Montserrat"/>
                <a:ea typeface="Montserrat"/>
                <a:cs typeface="Montserrat"/>
                <a:sym typeface="Montserrat"/>
              </a:rPr>
              <a:t>töökeskkonnast</a:t>
            </a:r>
            <a:r>
              <a:rPr lang="en-GB" sz="5550" dirty="0">
                <a:solidFill>
                  <a:srgbClr val="3F3F3F"/>
                </a:solidFill>
                <a:latin typeface="Montserrat"/>
                <a:ea typeface="Montserrat"/>
                <a:cs typeface="Montserrat"/>
                <a:sym typeface="Montserrat"/>
              </a:rPr>
              <a:t> </a:t>
            </a:r>
            <a:r>
              <a:rPr lang="en-GB" sz="5550" dirty="0" err="1">
                <a:solidFill>
                  <a:srgbClr val="3F3F3F"/>
                </a:solidFill>
                <a:latin typeface="Montserrat"/>
                <a:ea typeface="Montserrat"/>
                <a:cs typeface="Montserrat"/>
                <a:sym typeface="Montserrat"/>
              </a:rPr>
              <a:t>lähtuvad</a:t>
            </a:r>
            <a:endParaRPr sz="5550" dirty="0">
              <a:solidFill>
                <a:srgbClr val="3F3F3F"/>
              </a:solidFill>
              <a:latin typeface="Montserrat"/>
              <a:ea typeface="Montserrat"/>
              <a:cs typeface="Montserrat"/>
              <a:sym typeface="Montserrat"/>
            </a:endParaRPr>
          </a:p>
        </p:txBody>
      </p:sp>
      <p:sp>
        <p:nvSpPr>
          <p:cNvPr id="349" name="Google Shape;349;g2793706796e_0_572"/>
          <p:cNvSpPr txBox="1"/>
          <p:nvPr/>
        </p:nvSpPr>
        <p:spPr>
          <a:xfrm>
            <a:off x="586575" y="2310688"/>
            <a:ext cx="17114850" cy="7684397"/>
          </a:xfrm>
          <a:prstGeom prst="rect">
            <a:avLst/>
          </a:prstGeom>
          <a:noFill/>
          <a:ln>
            <a:noFill/>
          </a:ln>
        </p:spPr>
        <p:txBody>
          <a:bodyPr spcFirstLastPara="1" wrap="square" lIns="91425" tIns="45713" rIns="91425" bIns="45713" anchor="t" anchorCtr="0">
            <a:spAutoFit/>
          </a:bodyPr>
          <a:lstStyle/>
          <a:p>
            <a:pPr marL="19050">
              <a:lnSpc>
                <a:spcPct val="115000"/>
              </a:lnSpc>
              <a:buSzPts val="2300"/>
            </a:pPr>
            <a:endParaRPr lang="et-EE" sz="3300" dirty="0">
              <a:solidFill>
                <a:srgbClr val="3F3F3F"/>
              </a:solidFill>
              <a:latin typeface="Montserrat"/>
              <a:ea typeface="Montserrat"/>
              <a:cs typeface="Montserrat"/>
              <a:sym typeface="Montserrat"/>
            </a:endParaRPr>
          </a:p>
          <a:p>
            <a:pPr marL="533400" indent="-514350">
              <a:lnSpc>
                <a:spcPct val="115000"/>
              </a:lnSpc>
              <a:buSzPts val="2300"/>
              <a:buAutoNum type="arabicPeriod"/>
            </a:pPr>
            <a:r>
              <a:rPr lang="et-EE" sz="4400" dirty="0">
                <a:solidFill>
                  <a:srgbClr val="3F3F3F"/>
                </a:solidFill>
                <a:latin typeface="Montserrat"/>
                <a:ea typeface="Montserrat"/>
                <a:cs typeface="Montserrat"/>
                <a:sym typeface="Montserrat"/>
              </a:rPr>
              <a:t>Ebaõiglane kohtlemine – töötaja poolt tajutud (nt eelarvamused, hinnangud, teiste eelistamine, ebaõiglane palk, kiusamine vm väärkohtlemine);</a:t>
            </a:r>
          </a:p>
          <a:p>
            <a:pPr marL="533400" indent="-514350">
              <a:lnSpc>
                <a:spcPct val="115000"/>
              </a:lnSpc>
              <a:buSzPts val="2300"/>
              <a:buAutoNum type="arabicPeriod"/>
            </a:pPr>
            <a:r>
              <a:rPr lang="et-EE" sz="4400" dirty="0">
                <a:solidFill>
                  <a:srgbClr val="3F3F3F"/>
                </a:solidFill>
                <a:latin typeface="Montserrat"/>
                <a:ea typeface="Montserrat"/>
                <a:cs typeface="Montserrat"/>
                <a:sym typeface="Montserrat"/>
              </a:rPr>
              <a:t>Liiga suur töökoormus;</a:t>
            </a:r>
          </a:p>
          <a:p>
            <a:pPr marL="533400" indent="-514350">
              <a:lnSpc>
                <a:spcPct val="115000"/>
              </a:lnSpc>
              <a:buSzPts val="2300"/>
              <a:buAutoNum type="arabicPeriod"/>
            </a:pPr>
            <a:r>
              <a:rPr lang="et-EE" sz="4400" dirty="0">
                <a:solidFill>
                  <a:srgbClr val="3F3F3F"/>
                </a:solidFill>
                <a:latin typeface="Montserrat"/>
                <a:ea typeface="Montserrat"/>
                <a:cs typeface="Montserrat"/>
                <a:sym typeface="Montserrat"/>
              </a:rPr>
              <a:t>Ebaselgus rollides, eesmärkides ja mis on oodatavad tulemused;</a:t>
            </a:r>
          </a:p>
          <a:p>
            <a:pPr marL="533400" indent="-514350">
              <a:lnSpc>
                <a:spcPct val="115000"/>
              </a:lnSpc>
              <a:buSzPts val="2300"/>
              <a:buAutoNum type="arabicPeriod"/>
            </a:pPr>
            <a:r>
              <a:rPr lang="et-EE" sz="4400" dirty="0">
                <a:solidFill>
                  <a:srgbClr val="3F3F3F"/>
                </a:solidFill>
                <a:latin typeface="Montserrat"/>
                <a:ea typeface="Montserrat"/>
                <a:cs typeface="Montserrat"/>
                <a:sym typeface="Montserrat"/>
              </a:rPr>
              <a:t>Toe, info ja suhtluse puudumine juhi poolt;</a:t>
            </a:r>
          </a:p>
          <a:p>
            <a:pPr marL="533400" indent="-514350">
              <a:lnSpc>
                <a:spcPct val="115000"/>
              </a:lnSpc>
              <a:buSzPts val="2300"/>
              <a:buAutoNum type="arabicPeriod"/>
            </a:pPr>
            <a:r>
              <a:rPr lang="et-EE" sz="4400" dirty="0">
                <a:solidFill>
                  <a:srgbClr val="3F3F3F"/>
                </a:solidFill>
                <a:latin typeface="Montserrat"/>
                <a:ea typeface="Montserrat"/>
                <a:cs typeface="Montserrat"/>
                <a:sym typeface="Montserrat"/>
              </a:rPr>
              <a:t>Ebaratsionaalne ajasurve.</a:t>
            </a:r>
          </a:p>
          <a:p>
            <a:pPr marL="19050" algn="r">
              <a:lnSpc>
                <a:spcPct val="115000"/>
              </a:lnSpc>
              <a:buSzPts val="2300"/>
            </a:pPr>
            <a:r>
              <a:rPr lang="et-EE" sz="4000" dirty="0">
                <a:solidFill>
                  <a:schemeClr val="bg1">
                    <a:lumMod val="65000"/>
                  </a:schemeClr>
                </a:solidFill>
                <a:latin typeface="Montserrat"/>
                <a:ea typeface="Montserrat"/>
                <a:cs typeface="Montserrat"/>
                <a:sym typeface="Montserrat"/>
              </a:rPr>
              <a:t>(</a:t>
            </a:r>
            <a:r>
              <a:rPr lang="et-EE" sz="4000" dirty="0" err="1">
                <a:solidFill>
                  <a:schemeClr val="bg1">
                    <a:lumMod val="65000"/>
                  </a:schemeClr>
                </a:solidFill>
                <a:latin typeface="Montserrat"/>
                <a:ea typeface="Montserrat"/>
                <a:cs typeface="Montserrat"/>
                <a:sym typeface="Montserrat"/>
              </a:rPr>
              <a:t>Ahola</a:t>
            </a:r>
            <a:r>
              <a:rPr lang="et-EE" sz="4000" dirty="0">
                <a:solidFill>
                  <a:schemeClr val="bg1">
                    <a:lumMod val="65000"/>
                  </a:schemeClr>
                </a:solidFill>
                <a:latin typeface="Montserrat"/>
                <a:ea typeface="Montserrat"/>
                <a:cs typeface="Montserrat"/>
                <a:sym typeface="Montserrat"/>
              </a:rPr>
              <a:t> jt, 2017; Gallup, 2018)</a:t>
            </a:r>
            <a:endParaRPr sz="4400" dirty="0">
              <a:solidFill>
                <a:schemeClr val="bg1">
                  <a:lumMod val="65000"/>
                </a:schemeClr>
              </a:solidFill>
              <a:latin typeface="Montserrat"/>
              <a:ea typeface="Montserrat"/>
              <a:cs typeface="Montserrat"/>
              <a:sym typeface="Montserrat"/>
            </a:endParaRPr>
          </a:p>
        </p:txBody>
      </p:sp>
      <p:cxnSp>
        <p:nvCxnSpPr>
          <p:cNvPr id="350" name="Google Shape;350;g2793706796e_0_572"/>
          <p:cNvCxnSpPr/>
          <p:nvPr/>
        </p:nvCxnSpPr>
        <p:spPr>
          <a:xfrm>
            <a:off x="6154993" y="2502239"/>
            <a:ext cx="10972800" cy="0"/>
          </a:xfrm>
          <a:prstGeom prst="straightConnector1">
            <a:avLst/>
          </a:prstGeom>
          <a:noFill/>
          <a:ln w="66675" cap="flat" cmpd="sng">
            <a:solidFill>
              <a:srgbClr val="AFEEC0"/>
            </a:solidFill>
            <a:prstDash val="solid"/>
            <a:round/>
            <a:headEnd type="none" w="sm" len="sm"/>
            <a:tailEnd type="none" w="sm" len="sm"/>
          </a:ln>
        </p:spPr>
      </p:cxnSp>
    </p:spTree>
    <p:extLst>
      <p:ext uri="{BB962C8B-B14F-4D97-AF65-F5344CB8AC3E}">
        <p14:creationId xmlns:p14="http://schemas.microsoft.com/office/powerpoint/2010/main" val="140071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g2fe1c5f230d_0_684"/>
          <p:cNvPicPr preferRelativeResize="0"/>
          <p:nvPr/>
        </p:nvPicPr>
        <p:blipFill rotWithShape="1">
          <a:blip r:embed="rId3">
            <a:alphaModFix/>
          </a:blip>
          <a:srcRect/>
          <a:stretch/>
        </p:blipFill>
        <p:spPr>
          <a:xfrm>
            <a:off x="1261736" y="3251854"/>
            <a:ext cx="5873534" cy="4462990"/>
          </a:xfrm>
          <a:prstGeom prst="rect">
            <a:avLst/>
          </a:prstGeom>
          <a:noFill/>
          <a:ln>
            <a:noFill/>
          </a:ln>
        </p:spPr>
      </p:pic>
      <p:pic>
        <p:nvPicPr>
          <p:cNvPr id="324" name="Google Shape;324;g2fe1c5f230d_0_684"/>
          <p:cNvPicPr preferRelativeResize="0"/>
          <p:nvPr/>
        </p:nvPicPr>
        <p:blipFill rotWithShape="1">
          <a:blip r:embed="rId4">
            <a:alphaModFix/>
          </a:blip>
          <a:srcRect/>
          <a:stretch/>
        </p:blipFill>
        <p:spPr>
          <a:xfrm>
            <a:off x="9985302" y="3334006"/>
            <a:ext cx="5873533" cy="4462990"/>
          </a:xfrm>
          <a:prstGeom prst="rect">
            <a:avLst/>
          </a:prstGeom>
          <a:noFill/>
          <a:ln>
            <a:noFill/>
          </a:ln>
        </p:spPr>
      </p:pic>
      <p:grpSp>
        <p:nvGrpSpPr>
          <p:cNvPr id="325" name="Google Shape;325;g2fe1c5f230d_0_684"/>
          <p:cNvGrpSpPr/>
          <p:nvPr/>
        </p:nvGrpSpPr>
        <p:grpSpPr>
          <a:xfrm>
            <a:off x="7288683" y="5293832"/>
            <a:ext cx="2505290" cy="536994"/>
            <a:chOff x="11579230" y="3388328"/>
            <a:chExt cx="1029334" cy="300989"/>
          </a:xfrm>
        </p:grpSpPr>
        <p:sp>
          <p:nvSpPr>
            <p:cNvPr id="326" name="Google Shape;326;g2fe1c5f230d_0_684"/>
            <p:cNvSpPr/>
            <p:nvPr/>
          </p:nvSpPr>
          <p:spPr>
            <a:xfrm>
              <a:off x="11579230" y="3388328"/>
              <a:ext cx="1029334" cy="300989"/>
            </a:xfrm>
            <a:custGeom>
              <a:avLst/>
              <a:gdLst/>
              <a:ahLst/>
              <a:cxnLst/>
              <a:rect l="l" t="t" r="r" b="b"/>
              <a:pathLst>
                <a:path w="1029334" h="300989" extrusionOk="0">
                  <a:moveTo>
                    <a:pt x="848447" y="0"/>
                  </a:moveTo>
                  <a:lnTo>
                    <a:pt x="840422" y="0"/>
                  </a:lnTo>
                  <a:lnTo>
                    <a:pt x="828586" y="2343"/>
                  </a:lnTo>
                  <a:lnTo>
                    <a:pt x="819200" y="8874"/>
                  </a:lnTo>
                  <a:lnTo>
                    <a:pt x="813017" y="18838"/>
                  </a:lnTo>
                  <a:lnTo>
                    <a:pt x="810789" y="31484"/>
                  </a:lnTo>
                  <a:lnTo>
                    <a:pt x="810789" y="98158"/>
                  </a:lnTo>
                  <a:lnTo>
                    <a:pt x="50827" y="98158"/>
                  </a:lnTo>
                  <a:lnTo>
                    <a:pt x="30992" y="102560"/>
                  </a:lnTo>
                  <a:lnTo>
                    <a:pt x="14842" y="113772"/>
                  </a:lnTo>
                  <a:lnTo>
                    <a:pt x="3977" y="130193"/>
                  </a:lnTo>
                  <a:lnTo>
                    <a:pt x="0" y="150221"/>
                  </a:lnTo>
                  <a:lnTo>
                    <a:pt x="3977" y="170250"/>
                  </a:lnTo>
                  <a:lnTo>
                    <a:pt x="14842" y="186671"/>
                  </a:lnTo>
                  <a:lnTo>
                    <a:pt x="30992" y="197883"/>
                  </a:lnTo>
                  <a:lnTo>
                    <a:pt x="50827" y="202285"/>
                  </a:lnTo>
                  <a:lnTo>
                    <a:pt x="810789" y="202285"/>
                  </a:lnTo>
                  <a:lnTo>
                    <a:pt x="810789" y="268959"/>
                  </a:lnTo>
                  <a:lnTo>
                    <a:pt x="813017" y="281605"/>
                  </a:lnTo>
                  <a:lnTo>
                    <a:pt x="819200" y="291570"/>
                  </a:lnTo>
                  <a:lnTo>
                    <a:pt x="828586" y="298101"/>
                  </a:lnTo>
                  <a:lnTo>
                    <a:pt x="840422" y="300445"/>
                  </a:lnTo>
                  <a:lnTo>
                    <a:pt x="848447" y="300445"/>
                  </a:lnTo>
                  <a:lnTo>
                    <a:pt x="1012663" y="180677"/>
                  </a:lnTo>
                  <a:lnTo>
                    <a:pt x="1028920" y="150221"/>
                  </a:lnTo>
                  <a:lnTo>
                    <a:pt x="1027827" y="141614"/>
                  </a:lnTo>
                  <a:lnTo>
                    <a:pt x="1024650" y="133527"/>
                  </a:lnTo>
                  <a:lnTo>
                    <a:pt x="1019544" y="126174"/>
                  </a:lnTo>
                  <a:lnTo>
                    <a:pt x="1012663" y="119766"/>
                  </a:lnTo>
                  <a:lnTo>
                    <a:pt x="856268" y="2674"/>
                  </a:lnTo>
                  <a:lnTo>
                    <a:pt x="848447" y="0"/>
                  </a:lnTo>
                  <a:close/>
                </a:path>
              </a:pathLst>
            </a:custGeom>
            <a:solidFill>
              <a:srgbClr val="AFE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7" name="Google Shape;327;g2fe1c5f230d_0_684"/>
            <p:cNvSpPr/>
            <p:nvPr/>
          </p:nvSpPr>
          <p:spPr>
            <a:xfrm>
              <a:off x="11579230" y="3388328"/>
              <a:ext cx="1029334" cy="300989"/>
            </a:xfrm>
            <a:custGeom>
              <a:avLst/>
              <a:gdLst/>
              <a:ahLst/>
              <a:cxnLst/>
              <a:rect l="l" t="t" r="r" b="b"/>
              <a:pathLst>
                <a:path w="1029334" h="300989" extrusionOk="0">
                  <a:moveTo>
                    <a:pt x="1012664" y="119766"/>
                  </a:moveTo>
                  <a:lnTo>
                    <a:pt x="863470" y="8025"/>
                  </a:lnTo>
                  <a:lnTo>
                    <a:pt x="856268" y="2675"/>
                  </a:lnTo>
                  <a:lnTo>
                    <a:pt x="848448" y="0"/>
                  </a:lnTo>
                  <a:lnTo>
                    <a:pt x="840422" y="0"/>
                  </a:lnTo>
                  <a:lnTo>
                    <a:pt x="828586" y="2344"/>
                  </a:lnTo>
                  <a:lnTo>
                    <a:pt x="819201" y="8874"/>
                  </a:lnTo>
                  <a:lnTo>
                    <a:pt x="813018" y="18838"/>
                  </a:lnTo>
                  <a:lnTo>
                    <a:pt x="810789" y="31484"/>
                  </a:lnTo>
                  <a:lnTo>
                    <a:pt x="810789" y="98159"/>
                  </a:lnTo>
                  <a:lnTo>
                    <a:pt x="50828" y="98159"/>
                  </a:lnTo>
                  <a:lnTo>
                    <a:pt x="30993" y="102560"/>
                  </a:lnTo>
                  <a:lnTo>
                    <a:pt x="14842" y="113772"/>
                  </a:lnTo>
                  <a:lnTo>
                    <a:pt x="3977" y="130193"/>
                  </a:lnTo>
                  <a:lnTo>
                    <a:pt x="0" y="150222"/>
                  </a:lnTo>
                  <a:lnTo>
                    <a:pt x="3977" y="170251"/>
                  </a:lnTo>
                  <a:lnTo>
                    <a:pt x="14842" y="186672"/>
                  </a:lnTo>
                  <a:lnTo>
                    <a:pt x="30993" y="197884"/>
                  </a:lnTo>
                  <a:lnTo>
                    <a:pt x="50828" y="202285"/>
                  </a:lnTo>
                  <a:lnTo>
                    <a:pt x="810789" y="202285"/>
                  </a:lnTo>
                  <a:lnTo>
                    <a:pt x="810789" y="268960"/>
                  </a:lnTo>
                  <a:lnTo>
                    <a:pt x="813018" y="281606"/>
                  </a:lnTo>
                  <a:lnTo>
                    <a:pt x="819201" y="291570"/>
                  </a:lnTo>
                  <a:lnTo>
                    <a:pt x="828586" y="298100"/>
                  </a:lnTo>
                  <a:lnTo>
                    <a:pt x="840422" y="300445"/>
                  </a:lnTo>
                  <a:lnTo>
                    <a:pt x="848448" y="300445"/>
                  </a:lnTo>
                  <a:lnTo>
                    <a:pt x="1012664" y="180678"/>
                  </a:lnTo>
                  <a:lnTo>
                    <a:pt x="1028921" y="150222"/>
                  </a:lnTo>
                  <a:lnTo>
                    <a:pt x="1027827" y="141614"/>
                  </a:lnTo>
                  <a:lnTo>
                    <a:pt x="1024650" y="133528"/>
                  </a:lnTo>
                  <a:lnTo>
                    <a:pt x="1019544" y="126174"/>
                  </a:lnTo>
                  <a:lnTo>
                    <a:pt x="1012664" y="119766"/>
                  </a:lnTo>
                  <a:close/>
                </a:path>
              </a:pathLst>
            </a:custGeom>
            <a:noFill/>
            <a:ln w="9525" cap="flat" cmpd="sng">
              <a:solidFill>
                <a:srgbClr val="B7DEE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8" name="Google Shape;328;g2fe1c5f230d_0_684"/>
          <p:cNvSpPr/>
          <p:nvPr/>
        </p:nvSpPr>
        <p:spPr>
          <a:xfrm>
            <a:off x="7288683" y="5966934"/>
            <a:ext cx="2323150" cy="537267"/>
          </a:xfrm>
          <a:custGeom>
            <a:avLst/>
            <a:gdLst/>
            <a:ahLst/>
            <a:cxnLst/>
            <a:rect l="l" t="t" r="r" b="b"/>
            <a:pathLst>
              <a:path w="1029334" h="300990" extrusionOk="0">
                <a:moveTo>
                  <a:pt x="188501" y="0"/>
                </a:moveTo>
                <a:lnTo>
                  <a:pt x="180474" y="0"/>
                </a:lnTo>
                <a:lnTo>
                  <a:pt x="172651" y="2880"/>
                </a:lnTo>
                <a:lnTo>
                  <a:pt x="16255" y="119766"/>
                </a:lnTo>
                <a:lnTo>
                  <a:pt x="0" y="150221"/>
                </a:lnTo>
                <a:lnTo>
                  <a:pt x="1093" y="158829"/>
                </a:lnTo>
                <a:lnTo>
                  <a:pt x="172651" y="297769"/>
                </a:lnTo>
                <a:lnTo>
                  <a:pt x="180474" y="300445"/>
                </a:lnTo>
                <a:lnTo>
                  <a:pt x="188501" y="300445"/>
                </a:lnTo>
                <a:lnTo>
                  <a:pt x="200336" y="298101"/>
                </a:lnTo>
                <a:lnTo>
                  <a:pt x="209721" y="291570"/>
                </a:lnTo>
                <a:lnTo>
                  <a:pt x="215902" y="281605"/>
                </a:lnTo>
                <a:lnTo>
                  <a:pt x="218130" y="268959"/>
                </a:lnTo>
                <a:lnTo>
                  <a:pt x="218130" y="202285"/>
                </a:lnTo>
                <a:lnTo>
                  <a:pt x="978098" y="202285"/>
                </a:lnTo>
                <a:lnTo>
                  <a:pt x="997928" y="197883"/>
                </a:lnTo>
                <a:lnTo>
                  <a:pt x="1014078" y="186671"/>
                </a:lnTo>
                <a:lnTo>
                  <a:pt x="1024945" y="170250"/>
                </a:lnTo>
                <a:lnTo>
                  <a:pt x="1028923" y="150221"/>
                </a:lnTo>
                <a:lnTo>
                  <a:pt x="1024945" y="130193"/>
                </a:lnTo>
                <a:lnTo>
                  <a:pt x="1014078" y="113772"/>
                </a:lnTo>
                <a:lnTo>
                  <a:pt x="997928" y="102560"/>
                </a:lnTo>
                <a:lnTo>
                  <a:pt x="978098" y="98158"/>
                </a:lnTo>
                <a:lnTo>
                  <a:pt x="218130" y="98158"/>
                </a:lnTo>
                <a:lnTo>
                  <a:pt x="218130" y="31484"/>
                </a:lnTo>
                <a:lnTo>
                  <a:pt x="215902" y="18838"/>
                </a:lnTo>
                <a:lnTo>
                  <a:pt x="209721" y="8874"/>
                </a:lnTo>
                <a:lnTo>
                  <a:pt x="200336" y="2343"/>
                </a:lnTo>
                <a:lnTo>
                  <a:pt x="188501" y="0"/>
                </a:lnTo>
                <a:close/>
              </a:path>
            </a:pathLst>
          </a:custGeom>
          <a:solidFill>
            <a:srgbClr val="AFEE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0" name="Google Shape;330;g2fe1c5f230d_0_684"/>
          <p:cNvSpPr txBox="1"/>
          <p:nvPr/>
        </p:nvSpPr>
        <p:spPr>
          <a:xfrm>
            <a:off x="2429165" y="4042190"/>
            <a:ext cx="3950370" cy="3370093"/>
          </a:xfrm>
          <a:prstGeom prst="rect">
            <a:avLst/>
          </a:prstGeom>
          <a:no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err="1">
                <a:solidFill>
                  <a:srgbClr val="3F3F3F"/>
                </a:solidFill>
                <a:latin typeface="Montserrat"/>
                <a:ea typeface="Montserrat"/>
                <a:cs typeface="Montserrat"/>
                <a:sym typeface="Montserrat"/>
              </a:rPr>
              <a:t>Inimese</a:t>
            </a:r>
            <a:r>
              <a:rPr lang="en-GB" sz="3000" b="1" i="0" u="none" strike="noStrike" cap="none" dirty="0">
                <a:solidFill>
                  <a:srgbClr val="3F3F3F"/>
                </a:solidFill>
                <a:latin typeface="Montserrat"/>
                <a:ea typeface="Montserrat"/>
                <a:cs typeface="Montserrat"/>
                <a:sym typeface="Montserrat"/>
              </a:rPr>
              <a:t> </a:t>
            </a:r>
            <a:r>
              <a:rPr lang="en-GB" sz="3000" b="1" i="0" u="none" strike="noStrike" cap="none" dirty="0" err="1">
                <a:solidFill>
                  <a:srgbClr val="3F3F3F"/>
                </a:solidFill>
                <a:latin typeface="Montserrat"/>
                <a:ea typeface="Montserrat"/>
                <a:cs typeface="Montserrat"/>
                <a:sym typeface="Montserrat"/>
              </a:rPr>
              <a:t>tasand</a:t>
            </a:r>
            <a:r>
              <a:rPr lang="en-GB" sz="3000" b="1" i="0" u="none" strike="noStrike" cap="none" dirty="0">
                <a:solidFill>
                  <a:srgbClr val="3F3F3F"/>
                </a:solidFill>
                <a:latin typeface="Montserrat"/>
                <a:ea typeface="Montserrat"/>
                <a:cs typeface="Montserrat"/>
                <a:sym typeface="Montserrat"/>
              </a:rPr>
              <a:t>:</a:t>
            </a:r>
          </a:p>
          <a:p>
            <a:pPr marL="0" marR="0" lvl="0" indent="0" algn="ctr" rtl="0">
              <a:lnSpc>
                <a:spcPct val="100000"/>
              </a:lnSpc>
              <a:spcBef>
                <a:spcPts val="0"/>
              </a:spcBef>
              <a:spcAft>
                <a:spcPts val="0"/>
              </a:spcAft>
              <a:buClr>
                <a:srgbClr val="000000"/>
              </a:buClr>
              <a:buSzPts val="3000"/>
              <a:buFont typeface="Arial"/>
              <a:buNone/>
            </a:pPr>
            <a:r>
              <a:rPr lang="en-GB" sz="3000" dirty="0" err="1">
                <a:solidFill>
                  <a:srgbClr val="3F3F3F"/>
                </a:solidFill>
                <a:latin typeface="Montserrat"/>
                <a:ea typeface="Montserrat"/>
                <a:cs typeface="Montserrat"/>
                <a:sym typeface="Montserrat"/>
              </a:rPr>
              <a:t>Enese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märkamine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ja</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juhtimine</a:t>
            </a:r>
            <a:endParaRPr lang="en-GB" sz="3000" dirty="0">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a:solidFill>
                  <a:srgbClr val="3F3F3F"/>
                </a:solidFill>
                <a:latin typeface="Montserrat"/>
                <a:ea typeface="Montserrat"/>
                <a:cs typeface="Montserrat"/>
                <a:sym typeface="Montserrat"/>
              </a:rPr>
              <a:t>+</a:t>
            </a:r>
          </a:p>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dirty="0" err="1">
                <a:solidFill>
                  <a:srgbClr val="3F3F3F"/>
                </a:solidFill>
                <a:latin typeface="Montserrat"/>
                <a:ea typeface="Montserrat"/>
                <a:cs typeface="Montserrat"/>
                <a:sym typeface="Montserrat"/>
              </a:rPr>
              <a:t>Panustamine</a:t>
            </a:r>
            <a:r>
              <a:rPr lang="en-GB" sz="3000" b="0" i="0" u="none" strike="noStrike" cap="none" dirty="0">
                <a:solidFill>
                  <a:srgbClr val="3F3F3F"/>
                </a:solidFill>
                <a:latin typeface="Montserrat"/>
                <a:ea typeface="Montserrat"/>
                <a:cs typeface="Montserrat"/>
                <a:sym typeface="Montserrat"/>
              </a:rPr>
              <a:t> </a:t>
            </a:r>
            <a:r>
              <a:rPr lang="en-GB" sz="3000" b="0" i="0" u="none" strike="noStrike" cap="none" dirty="0" err="1">
                <a:solidFill>
                  <a:srgbClr val="3F3F3F"/>
                </a:solidFill>
                <a:latin typeface="Montserrat"/>
                <a:ea typeface="Montserrat"/>
                <a:cs typeface="Montserrat"/>
                <a:sym typeface="Montserrat"/>
              </a:rPr>
              <a:t>keskkonna</a:t>
            </a:r>
            <a:r>
              <a:rPr lang="en-GB" sz="3000" b="0" i="0" u="none" strike="noStrike" cap="none" dirty="0">
                <a:solidFill>
                  <a:srgbClr val="3F3F3F"/>
                </a:solidFill>
                <a:latin typeface="Montserrat"/>
                <a:ea typeface="Montserrat"/>
                <a:cs typeface="Montserrat"/>
                <a:sym typeface="Montserrat"/>
              </a:rPr>
              <a:t> </a:t>
            </a:r>
            <a:r>
              <a:rPr lang="en-GB" sz="3000" b="0" i="0" u="none" strike="noStrike" cap="none" dirty="0" err="1">
                <a:solidFill>
                  <a:srgbClr val="3F3F3F"/>
                </a:solidFill>
                <a:latin typeface="Montserrat"/>
                <a:ea typeface="Montserrat"/>
                <a:cs typeface="Montserrat"/>
                <a:sym typeface="Montserrat"/>
              </a:rPr>
              <a:t>loomisesse</a:t>
            </a:r>
            <a:endParaRPr sz="3000" b="0" i="0" u="none" strike="noStrike" cap="none" dirty="0">
              <a:solidFill>
                <a:srgbClr val="3F3F3F"/>
              </a:solidFill>
              <a:latin typeface="Montserrat"/>
              <a:ea typeface="Montserrat"/>
              <a:cs typeface="Montserrat"/>
              <a:sym typeface="Montserrat"/>
            </a:endParaRPr>
          </a:p>
        </p:txBody>
      </p:sp>
      <p:sp>
        <p:nvSpPr>
          <p:cNvPr id="331" name="Google Shape;331;g2fe1c5f230d_0_684"/>
          <p:cNvSpPr txBox="1"/>
          <p:nvPr/>
        </p:nvSpPr>
        <p:spPr>
          <a:xfrm>
            <a:off x="11152730" y="4042190"/>
            <a:ext cx="3522000" cy="3831758"/>
          </a:xfrm>
          <a:prstGeom prst="rect">
            <a:avLst/>
          </a:prstGeom>
          <a:no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dirty="0" err="1">
                <a:solidFill>
                  <a:srgbClr val="3F3F3F"/>
                </a:solidFill>
                <a:latin typeface="Montserrat"/>
                <a:ea typeface="Montserrat"/>
                <a:cs typeface="Montserrat"/>
                <a:sym typeface="Montserrat"/>
              </a:rPr>
              <a:t>Organisatsiooni</a:t>
            </a:r>
            <a:r>
              <a:rPr lang="en-GB" sz="3000" b="1" i="0" u="none" strike="noStrike" cap="none" dirty="0">
                <a:solidFill>
                  <a:srgbClr val="3F3F3F"/>
                </a:solidFill>
                <a:latin typeface="Montserrat"/>
                <a:ea typeface="Montserrat"/>
                <a:cs typeface="Montserrat"/>
                <a:sym typeface="Montserrat"/>
              </a:rPr>
              <a:t> </a:t>
            </a:r>
            <a:r>
              <a:rPr lang="en-GB" sz="3000" b="1" i="0" u="none" strike="noStrike" cap="none" dirty="0" err="1">
                <a:solidFill>
                  <a:srgbClr val="3F3F3F"/>
                </a:solidFill>
                <a:latin typeface="Montserrat"/>
                <a:ea typeface="Montserrat"/>
                <a:cs typeface="Montserrat"/>
                <a:sym typeface="Montserrat"/>
              </a:rPr>
              <a:t>tasand</a:t>
            </a:r>
            <a:r>
              <a:rPr lang="en-GB" sz="3000" b="1" i="0" u="none" strike="noStrike" cap="none" dirty="0">
                <a:solidFill>
                  <a:srgbClr val="3F3F3F"/>
                </a:solidFill>
                <a:latin typeface="Montserrat"/>
                <a:ea typeface="Montserrat"/>
                <a:cs typeface="Montserrat"/>
                <a:sym typeface="Montserrat"/>
              </a:rPr>
              <a:t>:</a:t>
            </a:r>
          </a:p>
          <a:p>
            <a:pPr marL="0" marR="0" lvl="0" indent="0" algn="ctr" rtl="0">
              <a:lnSpc>
                <a:spcPct val="100000"/>
              </a:lnSpc>
              <a:spcBef>
                <a:spcPts val="0"/>
              </a:spcBef>
              <a:spcAft>
                <a:spcPts val="0"/>
              </a:spcAft>
              <a:buClr>
                <a:srgbClr val="000000"/>
              </a:buClr>
              <a:buSzPts val="3000"/>
              <a:buFont typeface="Arial"/>
              <a:buNone/>
            </a:pPr>
            <a:r>
              <a:rPr lang="en-GB" sz="3000" dirty="0" err="1">
                <a:solidFill>
                  <a:srgbClr val="3F3F3F"/>
                </a:solidFill>
                <a:latin typeface="Montserrat"/>
                <a:ea typeface="Montserrat"/>
                <a:cs typeface="Montserrat"/>
                <a:sym typeface="Montserrat"/>
              </a:rPr>
              <a:t>Vastutus</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keskkonna</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loomise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eest</a:t>
            </a:r>
            <a:endParaRPr lang="en-GB" sz="3000" dirty="0">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r>
              <a:rPr lang="en-GB" sz="3000" dirty="0">
                <a:solidFill>
                  <a:srgbClr val="3F3F3F"/>
                </a:solidFill>
                <a:latin typeface="Montserrat"/>
                <a:ea typeface="Montserrat"/>
                <a:cs typeface="Montserrat"/>
                <a:sym typeface="Montserrat"/>
              </a:rPr>
              <a:t>+</a:t>
            </a:r>
          </a:p>
          <a:p>
            <a:pPr marL="0" marR="0" lvl="0" indent="0" algn="ctr" rtl="0">
              <a:lnSpc>
                <a:spcPct val="100000"/>
              </a:lnSpc>
              <a:spcBef>
                <a:spcPts val="0"/>
              </a:spcBef>
              <a:spcAft>
                <a:spcPts val="0"/>
              </a:spcAft>
              <a:buClr>
                <a:srgbClr val="000000"/>
              </a:buClr>
              <a:buSzPts val="3000"/>
              <a:buFont typeface="Arial"/>
              <a:buNone/>
            </a:pPr>
            <a:r>
              <a:rPr lang="en-GB" sz="3000" i="0" u="none" strike="noStrike" cap="none" dirty="0" err="1">
                <a:solidFill>
                  <a:srgbClr val="3F3F3F"/>
                </a:solidFill>
                <a:latin typeface="Montserrat"/>
                <a:ea typeface="Montserrat"/>
                <a:cs typeface="Montserrat"/>
                <a:sym typeface="Montserrat"/>
              </a:rPr>
              <a:t>Juhtide</a:t>
            </a:r>
            <a:r>
              <a:rPr lang="en-GB" sz="3000" i="0" u="none" strike="noStrike" cap="none" dirty="0">
                <a:solidFill>
                  <a:srgbClr val="3F3F3F"/>
                </a:solidFill>
                <a:latin typeface="Montserrat"/>
                <a:ea typeface="Montserrat"/>
                <a:cs typeface="Montserrat"/>
                <a:sym typeface="Montserrat"/>
              </a:rPr>
              <a:t> </a:t>
            </a:r>
            <a:r>
              <a:rPr lang="en-GB" sz="3000" i="0" u="none" strike="noStrike" cap="none" dirty="0" err="1">
                <a:solidFill>
                  <a:srgbClr val="3F3F3F"/>
                </a:solidFill>
                <a:latin typeface="Montserrat"/>
                <a:ea typeface="Montserrat"/>
                <a:cs typeface="Montserrat"/>
                <a:sym typeface="Montserrat"/>
              </a:rPr>
              <a:t>eeskuju</a:t>
            </a:r>
            <a:r>
              <a:rPr lang="en-GB" sz="3000" i="0" u="none" strike="noStrike" cap="none" dirty="0">
                <a:solidFill>
                  <a:srgbClr val="3F3F3F"/>
                </a:solidFill>
                <a:latin typeface="Montserrat"/>
                <a:ea typeface="Montserrat"/>
                <a:cs typeface="Montserrat"/>
                <a:sym typeface="Montserrat"/>
              </a:rPr>
              <a:t> </a:t>
            </a:r>
            <a:endParaRPr sz="3000" i="0" u="none" strike="noStrike" cap="none" dirty="0">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3F3F3F"/>
              </a:solidFill>
              <a:latin typeface="Montserrat"/>
              <a:ea typeface="Montserrat"/>
              <a:cs typeface="Montserrat"/>
              <a:sym typeface="Montserrat"/>
            </a:endParaRPr>
          </a:p>
        </p:txBody>
      </p:sp>
      <p:pic>
        <p:nvPicPr>
          <p:cNvPr id="332" name="Google Shape;332;g2fe1c5f230d_0_684"/>
          <p:cNvPicPr preferRelativeResize="0"/>
          <p:nvPr/>
        </p:nvPicPr>
        <p:blipFill rotWithShape="1">
          <a:blip r:embed="rId5">
            <a:alphaModFix/>
          </a:blip>
          <a:srcRect/>
          <a:stretch/>
        </p:blipFill>
        <p:spPr>
          <a:xfrm>
            <a:off x="-29469" y="-54864"/>
            <a:ext cx="8332167" cy="4462990"/>
          </a:xfrm>
          <a:prstGeom prst="rect">
            <a:avLst/>
          </a:prstGeom>
          <a:noFill/>
          <a:ln>
            <a:noFill/>
          </a:ln>
        </p:spPr>
      </p:pic>
      <p:pic>
        <p:nvPicPr>
          <p:cNvPr id="333" name="Google Shape;333;g2fe1c5f230d_0_684"/>
          <p:cNvPicPr preferRelativeResize="0"/>
          <p:nvPr/>
        </p:nvPicPr>
        <p:blipFill rotWithShape="1">
          <a:blip r:embed="rId6">
            <a:alphaModFix/>
          </a:blip>
          <a:srcRect/>
          <a:stretch/>
        </p:blipFill>
        <p:spPr>
          <a:xfrm>
            <a:off x="304800" y="309288"/>
            <a:ext cx="3535415" cy="11928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2" cstate="print"/>
            <a:stretch>
              <a:fillRect/>
            </a:stretch>
          </p:blipFill>
          <p:spPr>
            <a:xfrm>
              <a:off x="13539215" y="6114287"/>
              <a:ext cx="4748784" cy="4169664"/>
            </a:xfrm>
            <a:prstGeom prst="rect">
              <a:avLst/>
            </a:prstGeom>
          </p:spPr>
        </p:pic>
        <p:pic>
          <p:nvPicPr>
            <p:cNvPr id="5" name="object 5"/>
            <p:cNvPicPr/>
            <p:nvPr/>
          </p:nvPicPr>
          <p:blipFill>
            <a:blip r:embed="rId3" cstate="print"/>
            <a:stretch>
              <a:fillRect/>
            </a:stretch>
          </p:blipFill>
          <p:spPr>
            <a:xfrm>
              <a:off x="0" y="0"/>
              <a:ext cx="8244840" cy="5885688"/>
            </a:xfrm>
            <a:prstGeom prst="rect">
              <a:avLst/>
            </a:prstGeom>
          </p:spPr>
        </p:pic>
        <p:pic>
          <p:nvPicPr>
            <p:cNvPr id="6" name="object 6"/>
            <p:cNvPicPr/>
            <p:nvPr/>
          </p:nvPicPr>
          <p:blipFill>
            <a:blip r:embed="rId4"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2091557" y="3248223"/>
            <a:ext cx="14628628" cy="6709529"/>
          </a:xfrm>
          <a:prstGeom prst="rect">
            <a:avLst/>
          </a:prstGeom>
          <a:noFill/>
        </p:spPr>
        <p:txBody>
          <a:bodyPr wrap="square" rtlCol="0">
            <a:spAutoFit/>
          </a:bodyPr>
          <a:lstStyle/>
          <a:p>
            <a:pPr fontAlgn="base"/>
            <a:r>
              <a:rPr lang="en-GB" sz="4400" dirty="0">
                <a:latin typeface="Montserrat" pitchFamily="2" charset="77"/>
              </a:rPr>
              <a:t>1. </a:t>
            </a:r>
            <a:r>
              <a:rPr lang="en-GB" sz="4400" b="1" dirty="0" err="1">
                <a:latin typeface="Montserrat" pitchFamily="2" charset="77"/>
              </a:rPr>
              <a:t>Selgus</a:t>
            </a:r>
            <a:r>
              <a:rPr lang="en-GB" sz="4400" dirty="0">
                <a:latin typeface="Montserrat" pitchFamily="2" charset="77"/>
              </a:rPr>
              <a:t> (</a:t>
            </a:r>
            <a:r>
              <a:rPr lang="en-GB" sz="4400" dirty="0" err="1">
                <a:latin typeface="Montserrat" pitchFamily="2" charset="77"/>
              </a:rPr>
              <a:t>rollide</a:t>
            </a:r>
            <a:r>
              <a:rPr lang="en-GB" sz="4400" dirty="0">
                <a:latin typeface="Montserrat" pitchFamily="2" charset="77"/>
              </a:rPr>
              <a:t>, </a:t>
            </a:r>
            <a:r>
              <a:rPr lang="en-GB" sz="4400" dirty="0" err="1">
                <a:latin typeface="Montserrat" pitchFamily="2" charset="77"/>
              </a:rPr>
              <a:t>eesmärkide</a:t>
            </a:r>
            <a:r>
              <a:rPr lang="en-GB" sz="4400" dirty="0">
                <a:latin typeface="Montserrat" pitchFamily="2" charset="77"/>
              </a:rPr>
              <a:t>, </a:t>
            </a:r>
            <a:r>
              <a:rPr lang="en-GB" sz="4400" dirty="0" err="1">
                <a:latin typeface="Montserrat" pitchFamily="2" charset="77"/>
              </a:rPr>
              <a:t>ootuste</a:t>
            </a:r>
            <a:r>
              <a:rPr lang="en-GB" sz="4400" dirty="0">
                <a:latin typeface="Montserrat" pitchFamily="2" charset="77"/>
              </a:rPr>
              <a:t>, info, </a:t>
            </a:r>
            <a:r>
              <a:rPr lang="en-GB" sz="4400" dirty="0" err="1">
                <a:latin typeface="Montserrat" pitchFamily="2" charset="77"/>
              </a:rPr>
              <a:t>suhtluse</a:t>
            </a:r>
            <a:r>
              <a:rPr lang="en-GB" sz="4400" dirty="0">
                <a:latin typeface="Montserrat" pitchFamily="2" charset="77"/>
              </a:rPr>
              <a:t> </a:t>
            </a:r>
            <a:r>
              <a:rPr lang="en-GB" sz="4400" dirty="0" err="1">
                <a:latin typeface="Montserrat" pitchFamily="2" charset="77"/>
              </a:rPr>
              <a:t>osas</a:t>
            </a:r>
            <a:r>
              <a:rPr lang="en-GB" sz="4400" dirty="0">
                <a:latin typeface="Montserrat" pitchFamily="2" charset="77"/>
              </a:rPr>
              <a:t>).</a:t>
            </a:r>
          </a:p>
          <a:p>
            <a:pPr fontAlgn="base"/>
            <a:r>
              <a:rPr lang="en-GB" sz="4400" dirty="0">
                <a:latin typeface="Montserrat" pitchFamily="2" charset="77"/>
              </a:rPr>
              <a:t>2. </a:t>
            </a:r>
            <a:r>
              <a:rPr lang="en-GB" sz="4400" b="1" dirty="0" err="1">
                <a:latin typeface="Montserrat" pitchFamily="2" charset="77"/>
              </a:rPr>
              <a:t>Paindlikkus</a:t>
            </a:r>
            <a:r>
              <a:rPr lang="en-GB" sz="4400" dirty="0">
                <a:latin typeface="Montserrat" pitchFamily="2" charset="77"/>
              </a:rPr>
              <a:t>, </a:t>
            </a:r>
            <a:r>
              <a:rPr lang="en-GB" sz="4400" b="1" dirty="0" err="1">
                <a:latin typeface="Montserrat" pitchFamily="2" charset="77"/>
              </a:rPr>
              <a:t>vabadus</a:t>
            </a:r>
            <a:r>
              <a:rPr lang="en-GB" sz="4400" b="1" dirty="0">
                <a:latin typeface="Montserrat" pitchFamily="2" charset="77"/>
              </a:rPr>
              <a:t> </a:t>
            </a:r>
            <a:r>
              <a:rPr lang="en-GB" sz="4400" b="1" dirty="0" err="1">
                <a:latin typeface="Montserrat" pitchFamily="2" charset="77"/>
              </a:rPr>
              <a:t>ja</a:t>
            </a:r>
            <a:r>
              <a:rPr lang="en-GB" sz="4400" b="1" dirty="0">
                <a:latin typeface="Montserrat" pitchFamily="2" charset="77"/>
              </a:rPr>
              <a:t> </a:t>
            </a:r>
            <a:r>
              <a:rPr lang="en-GB" sz="4400" b="1" dirty="0" err="1">
                <a:latin typeface="Montserrat" pitchFamily="2" charset="77"/>
              </a:rPr>
              <a:t>vastutus</a:t>
            </a:r>
            <a:r>
              <a:rPr lang="en-GB" sz="4400" b="1" dirty="0">
                <a:latin typeface="Montserrat" pitchFamily="2" charset="77"/>
              </a:rPr>
              <a:t> </a:t>
            </a:r>
            <a:r>
              <a:rPr lang="en-GB" sz="4400" dirty="0">
                <a:latin typeface="Montserrat" pitchFamily="2" charset="77"/>
              </a:rPr>
              <a:t>(</a:t>
            </a:r>
            <a:r>
              <a:rPr lang="en-GB" sz="4400" dirty="0" err="1">
                <a:latin typeface="Montserrat" pitchFamily="2" charset="77"/>
              </a:rPr>
              <a:t>tööülesannete</a:t>
            </a:r>
            <a:r>
              <a:rPr lang="en-GB" sz="4400" dirty="0">
                <a:latin typeface="Montserrat" pitchFamily="2" charset="77"/>
              </a:rPr>
              <a:t> </a:t>
            </a:r>
            <a:r>
              <a:rPr lang="en-GB" sz="4400" dirty="0" err="1">
                <a:latin typeface="Montserrat" pitchFamily="2" charset="77"/>
              </a:rPr>
              <a:t>täitmise</a:t>
            </a:r>
            <a:r>
              <a:rPr lang="en-GB" sz="4400" dirty="0">
                <a:latin typeface="Montserrat" pitchFamily="2" charset="77"/>
              </a:rPr>
              <a:t> </a:t>
            </a:r>
            <a:r>
              <a:rPr lang="en-GB" sz="4400" dirty="0" err="1">
                <a:latin typeface="Montserrat" pitchFamily="2" charset="77"/>
              </a:rPr>
              <a:t>vormi</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viisi</a:t>
            </a:r>
            <a:r>
              <a:rPr lang="en-GB" sz="4400" dirty="0">
                <a:latin typeface="Montserrat" pitchFamily="2" charset="77"/>
              </a:rPr>
              <a:t> </a:t>
            </a:r>
            <a:r>
              <a:rPr lang="en-GB" sz="4400" dirty="0" err="1">
                <a:latin typeface="Montserrat" pitchFamily="2" charset="77"/>
              </a:rPr>
              <a:t>osas</a:t>
            </a:r>
            <a:r>
              <a:rPr lang="en-GB" sz="4400" dirty="0">
                <a:latin typeface="Montserrat" pitchFamily="2" charset="77"/>
              </a:rPr>
              <a:t> </a:t>
            </a:r>
            <a:r>
              <a:rPr lang="en-GB" sz="4400" dirty="0" err="1">
                <a:latin typeface="Montserrat" pitchFamily="2" charset="77"/>
              </a:rPr>
              <a:t>näiteks</a:t>
            </a:r>
            <a:r>
              <a:rPr lang="en-GB" sz="4400" dirty="0">
                <a:latin typeface="Montserrat" pitchFamily="2" charset="77"/>
              </a:rPr>
              <a:t>).</a:t>
            </a:r>
          </a:p>
          <a:p>
            <a:pPr fontAlgn="base"/>
            <a:r>
              <a:rPr lang="en-GB" sz="4400" dirty="0">
                <a:latin typeface="Montserrat" pitchFamily="2" charset="77"/>
              </a:rPr>
              <a:t>3. </a:t>
            </a:r>
            <a:r>
              <a:rPr lang="en-GB" sz="4400" b="1" dirty="0" err="1">
                <a:latin typeface="Montserrat" pitchFamily="2" charset="77"/>
              </a:rPr>
              <a:t>Igapäevased</a:t>
            </a:r>
            <a:r>
              <a:rPr lang="en-GB" sz="4400" b="1" dirty="0">
                <a:latin typeface="Montserrat" pitchFamily="2" charset="77"/>
              </a:rPr>
              <a:t> </a:t>
            </a:r>
            <a:r>
              <a:rPr lang="en-GB" sz="4400" b="1" dirty="0" err="1">
                <a:latin typeface="Montserrat" pitchFamily="2" charset="77"/>
              </a:rPr>
              <a:t>protsessid</a:t>
            </a:r>
            <a:r>
              <a:rPr lang="en-GB" sz="4400" b="1" dirty="0">
                <a:latin typeface="Montserrat" pitchFamily="2" charset="77"/>
              </a:rPr>
              <a:t> </a:t>
            </a:r>
            <a:r>
              <a:rPr lang="en-GB" sz="4400" dirty="0">
                <a:latin typeface="Montserrat" pitchFamily="2" charset="77"/>
              </a:rPr>
              <a:t>(</a:t>
            </a:r>
            <a:r>
              <a:rPr lang="en-GB" sz="4400" dirty="0" err="1">
                <a:latin typeface="Montserrat" pitchFamily="2" charset="77"/>
              </a:rPr>
              <a:t>mõistlik</a:t>
            </a:r>
            <a:r>
              <a:rPr lang="en-GB" sz="4400" dirty="0">
                <a:latin typeface="Montserrat" pitchFamily="2" charset="77"/>
              </a:rPr>
              <a:t> </a:t>
            </a:r>
            <a:r>
              <a:rPr lang="en-GB" sz="4400" dirty="0" err="1">
                <a:latin typeface="Montserrat" pitchFamily="2" charset="77"/>
              </a:rPr>
              <a:t>töökoormus</a:t>
            </a:r>
            <a:r>
              <a:rPr lang="en-GB" sz="4400" dirty="0">
                <a:latin typeface="Montserrat" pitchFamily="2" charset="77"/>
              </a:rPr>
              <a:t>, </a:t>
            </a:r>
            <a:r>
              <a:rPr lang="en-GB" sz="4400" dirty="0" err="1">
                <a:latin typeface="Montserrat" pitchFamily="2" charset="77"/>
              </a:rPr>
              <a:t>turvaline</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sobiv</a:t>
            </a:r>
            <a:r>
              <a:rPr lang="en-GB" sz="4400" dirty="0">
                <a:latin typeface="Montserrat" pitchFamily="2" charset="77"/>
              </a:rPr>
              <a:t> </a:t>
            </a:r>
            <a:r>
              <a:rPr lang="en-GB" sz="4400" dirty="0" err="1">
                <a:latin typeface="Montserrat" pitchFamily="2" charset="77"/>
              </a:rPr>
              <a:t>töökeskkond</a:t>
            </a:r>
            <a:r>
              <a:rPr lang="en-GB" sz="4400" dirty="0">
                <a:latin typeface="Montserrat" pitchFamily="2" charset="77"/>
              </a:rPr>
              <a:t>, </a:t>
            </a:r>
            <a:r>
              <a:rPr lang="en-GB" sz="4400" dirty="0" err="1">
                <a:latin typeface="Montserrat" pitchFamily="2" charset="77"/>
              </a:rPr>
              <a:t>suhtlemise</a:t>
            </a:r>
            <a:r>
              <a:rPr lang="en-GB" sz="4400" dirty="0">
                <a:latin typeface="Montserrat" pitchFamily="2" charset="77"/>
              </a:rPr>
              <a:t> </a:t>
            </a:r>
            <a:r>
              <a:rPr lang="en-GB" sz="4400" dirty="0" err="1">
                <a:latin typeface="Montserrat" pitchFamily="2" charset="77"/>
              </a:rPr>
              <a:t>kokkulepped</a:t>
            </a:r>
            <a:r>
              <a:rPr lang="en-GB" sz="4400" dirty="0">
                <a:latin typeface="Montserrat" pitchFamily="2" charset="77"/>
              </a:rPr>
              <a:t>, info </a:t>
            </a:r>
            <a:r>
              <a:rPr lang="en-GB" sz="4400" dirty="0" err="1">
                <a:latin typeface="Montserrat" pitchFamily="2" charset="77"/>
              </a:rPr>
              <a:t>liikumine</a:t>
            </a:r>
            <a:r>
              <a:rPr lang="en-GB" sz="4400" dirty="0">
                <a:latin typeface="Montserrat" pitchFamily="2" charset="77"/>
              </a:rPr>
              <a:t> </a:t>
            </a:r>
            <a:r>
              <a:rPr lang="en-GB" sz="4400" dirty="0" err="1">
                <a:latin typeface="Montserrat" pitchFamily="2" charset="77"/>
              </a:rPr>
              <a:t>jm</a:t>
            </a:r>
            <a:r>
              <a:rPr lang="en-GB" sz="4400" dirty="0">
                <a:latin typeface="Montserrat" pitchFamily="2" charset="77"/>
              </a:rPr>
              <a:t>).</a:t>
            </a:r>
          </a:p>
          <a:p>
            <a:pPr fontAlgn="base"/>
            <a:r>
              <a:rPr lang="en-GB" sz="4400" dirty="0">
                <a:latin typeface="Montserrat" pitchFamily="2" charset="77"/>
              </a:rPr>
              <a:t>4. </a:t>
            </a:r>
            <a:r>
              <a:rPr lang="en-GB" sz="4400" b="1" dirty="0" err="1">
                <a:latin typeface="Montserrat" pitchFamily="2" charset="77"/>
              </a:rPr>
              <a:t>Juhid</a:t>
            </a:r>
            <a:r>
              <a:rPr lang="en-GB" sz="4400" b="1" dirty="0">
                <a:latin typeface="Montserrat" pitchFamily="2" charset="77"/>
              </a:rPr>
              <a:t> </a:t>
            </a:r>
            <a:r>
              <a:rPr lang="en-GB" sz="4400" b="1" dirty="0" err="1">
                <a:latin typeface="Montserrat" pitchFamily="2" charset="77"/>
              </a:rPr>
              <a:t>kui</a:t>
            </a:r>
            <a:r>
              <a:rPr lang="en-GB" sz="4400" b="1" dirty="0">
                <a:latin typeface="Montserrat" pitchFamily="2" charset="77"/>
              </a:rPr>
              <a:t> </a:t>
            </a:r>
            <a:r>
              <a:rPr lang="en-GB" sz="4400" b="1" dirty="0" err="1">
                <a:latin typeface="Montserrat" pitchFamily="2" charset="77"/>
              </a:rPr>
              <a:t>eeskujud</a:t>
            </a:r>
            <a:r>
              <a:rPr lang="en-GB" sz="4400" b="1" dirty="0">
                <a:latin typeface="Montserrat" pitchFamily="2" charset="77"/>
              </a:rPr>
              <a:t> </a:t>
            </a:r>
            <a:r>
              <a:rPr lang="en-GB" sz="4400" b="1" dirty="0" err="1">
                <a:latin typeface="Montserrat" pitchFamily="2" charset="77"/>
              </a:rPr>
              <a:t>vaimse</a:t>
            </a:r>
            <a:r>
              <a:rPr lang="en-GB" sz="4400" b="1" dirty="0">
                <a:latin typeface="Montserrat" pitchFamily="2" charset="77"/>
              </a:rPr>
              <a:t> </a:t>
            </a:r>
            <a:r>
              <a:rPr lang="en-GB" sz="4400" b="1" dirty="0" err="1">
                <a:latin typeface="Montserrat" pitchFamily="2" charset="77"/>
              </a:rPr>
              <a:t>tervise</a:t>
            </a:r>
            <a:r>
              <a:rPr lang="en-GB" sz="4400" b="1" dirty="0">
                <a:latin typeface="Montserrat" pitchFamily="2" charset="77"/>
              </a:rPr>
              <a:t> </a:t>
            </a:r>
            <a:r>
              <a:rPr lang="en-GB" sz="4400" b="1" dirty="0" err="1">
                <a:latin typeface="Montserrat" pitchFamily="2" charset="77"/>
              </a:rPr>
              <a:t>hoidmisel</a:t>
            </a:r>
            <a:r>
              <a:rPr lang="en-GB" sz="4400" b="1" dirty="0">
                <a:latin typeface="Montserrat" pitchFamily="2" charset="77"/>
              </a:rPr>
              <a:t>, </a:t>
            </a:r>
            <a:r>
              <a:rPr lang="en-GB" sz="4400" dirty="0" err="1">
                <a:latin typeface="Montserrat" pitchFamily="2" charset="77"/>
              </a:rPr>
              <a:t>usalduslik</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toetav</a:t>
            </a:r>
            <a:r>
              <a:rPr lang="en-GB" sz="4400" dirty="0">
                <a:latin typeface="Montserrat" pitchFamily="2" charset="77"/>
              </a:rPr>
              <a:t> </a:t>
            </a:r>
            <a:r>
              <a:rPr lang="en-GB" sz="4400" dirty="0" err="1">
                <a:latin typeface="Montserrat" pitchFamily="2" charset="77"/>
              </a:rPr>
              <a:t>suhe</a:t>
            </a:r>
            <a:r>
              <a:rPr lang="en-GB" sz="4400" dirty="0">
                <a:latin typeface="Montserrat" pitchFamily="2" charset="77"/>
              </a:rPr>
              <a:t> </a:t>
            </a:r>
            <a:r>
              <a:rPr lang="en-GB" sz="4400" dirty="0" err="1">
                <a:latin typeface="Montserrat" pitchFamily="2" charset="77"/>
              </a:rPr>
              <a:t>juhiga</a:t>
            </a:r>
            <a:endParaRPr lang="en-GB" sz="4400" dirty="0">
              <a:latin typeface="Montserrat" pitchFamily="2" charset="77"/>
            </a:endParaRPr>
          </a:p>
          <a:p>
            <a:pPr fontAlgn="base"/>
            <a:endParaRPr lang="en-EE" sz="3400" dirty="0">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019800" y="24003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C5AAB2-C9FB-4C22-84D2-AC38CDC9E834}"/>
              </a:ext>
            </a:extLst>
          </p:cNvPr>
          <p:cNvSpPr txBox="1"/>
          <p:nvPr/>
        </p:nvSpPr>
        <p:spPr>
          <a:xfrm>
            <a:off x="7696200" y="717300"/>
            <a:ext cx="8763000" cy="1569660"/>
          </a:xfrm>
          <a:prstGeom prst="rect">
            <a:avLst/>
          </a:prstGeom>
          <a:noFill/>
        </p:spPr>
        <p:txBody>
          <a:bodyPr wrap="square" rtlCol="0">
            <a:spAutoFit/>
          </a:bodyPr>
          <a:lstStyle/>
          <a:p>
            <a:endParaRPr lang="en-GB" sz="3200" b="1" dirty="0">
              <a:latin typeface="Montserrat" panose="00000500000000000000" pitchFamily="2" charset="0"/>
            </a:endParaRPr>
          </a:p>
          <a:p>
            <a:r>
              <a:rPr lang="en-GB" sz="3200" b="1" dirty="0">
                <a:latin typeface="Montserrat" panose="00000500000000000000" pitchFamily="2" charset="0"/>
              </a:rPr>
              <a:t>           8 </a:t>
            </a:r>
            <a:r>
              <a:rPr lang="en-GB" sz="3200" b="1" dirty="0" err="1">
                <a:latin typeface="Montserrat" panose="00000500000000000000" pitchFamily="2" charset="0"/>
              </a:rPr>
              <a:t>elementi</a:t>
            </a:r>
            <a:r>
              <a:rPr lang="en-GB" sz="3200" b="1" dirty="0">
                <a:latin typeface="Montserrat" panose="00000500000000000000" pitchFamily="2" charset="0"/>
              </a:rPr>
              <a:t>, mis </a:t>
            </a:r>
            <a:r>
              <a:rPr lang="en-GB" sz="3200" b="1" dirty="0" err="1">
                <a:latin typeface="Montserrat" panose="00000500000000000000" pitchFamily="2" charset="0"/>
              </a:rPr>
              <a:t>aitavad</a:t>
            </a:r>
            <a:r>
              <a:rPr lang="en-GB" sz="3200" b="1" dirty="0">
                <a:latin typeface="Montserrat" panose="00000500000000000000" pitchFamily="2" charset="0"/>
              </a:rPr>
              <a:t> </a:t>
            </a:r>
            <a:r>
              <a:rPr lang="en-GB" sz="3200" b="1" dirty="0" err="1">
                <a:latin typeface="Montserrat" panose="00000500000000000000" pitchFamily="2" charset="0"/>
              </a:rPr>
              <a:t>luua</a:t>
            </a:r>
            <a:r>
              <a:rPr lang="en-GB" sz="3200" b="1" dirty="0">
                <a:latin typeface="Montserrat" panose="00000500000000000000" pitchFamily="2" charset="0"/>
              </a:rPr>
              <a:t> </a:t>
            </a:r>
            <a:r>
              <a:rPr lang="en-GB" sz="3200" b="1" dirty="0" err="1">
                <a:latin typeface="Montserrat" panose="00000500000000000000" pitchFamily="2" charset="0"/>
              </a:rPr>
              <a:t>vaimset</a:t>
            </a:r>
            <a:r>
              <a:rPr lang="en-GB" sz="3200" b="1" dirty="0">
                <a:latin typeface="Montserrat" panose="00000500000000000000" pitchFamily="2" charset="0"/>
              </a:rPr>
              <a:t> </a:t>
            </a:r>
            <a:r>
              <a:rPr lang="en-GB" sz="3200" b="1" dirty="0" err="1">
                <a:latin typeface="Montserrat" panose="00000500000000000000" pitchFamily="2" charset="0"/>
              </a:rPr>
              <a:t>tervist</a:t>
            </a:r>
            <a:r>
              <a:rPr lang="en-GB" sz="3200" b="1" dirty="0">
                <a:latin typeface="Montserrat" panose="00000500000000000000" pitchFamily="2" charset="0"/>
              </a:rPr>
              <a:t> </a:t>
            </a:r>
            <a:r>
              <a:rPr lang="en-GB" sz="3200" b="1" dirty="0" err="1">
                <a:latin typeface="Montserrat" panose="00000500000000000000" pitchFamily="2" charset="0"/>
              </a:rPr>
              <a:t>väärtustavat</a:t>
            </a:r>
            <a:r>
              <a:rPr lang="en-GB" sz="3200" b="1" dirty="0">
                <a:latin typeface="Montserrat" panose="00000500000000000000" pitchFamily="2" charset="0"/>
              </a:rPr>
              <a:t> </a:t>
            </a:r>
            <a:r>
              <a:rPr lang="en-GB" sz="3200" b="1" dirty="0" err="1">
                <a:latin typeface="Montserrat" panose="00000500000000000000" pitchFamily="2" charset="0"/>
              </a:rPr>
              <a:t>kultuuri</a:t>
            </a:r>
            <a:r>
              <a:rPr lang="en-GB" sz="3200" b="1" dirty="0">
                <a:latin typeface="Montserrat" panose="00000500000000000000" pitchFamily="2" charset="0"/>
              </a:rPr>
              <a:t> #1</a:t>
            </a:r>
          </a:p>
        </p:txBody>
      </p:sp>
    </p:spTree>
    <p:extLst>
      <p:ext uri="{BB962C8B-B14F-4D97-AF65-F5344CB8AC3E}">
        <p14:creationId xmlns:p14="http://schemas.microsoft.com/office/powerpoint/2010/main" val="29081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3" cstate="print"/>
            <a:stretch>
              <a:fillRect/>
            </a:stretch>
          </p:blipFill>
          <p:spPr>
            <a:xfrm>
              <a:off x="13539215" y="6114287"/>
              <a:ext cx="4748784" cy="4169664"/>
            </a:xfrm>
            <a:prstGeom prst="rect">
              <a:avLst/>
            </a:prstGeom>
          </p:spPr>
        </p:pic>
        <p:pic>
          <p:nvPicPr>
            <p:cNvPr id="5" name="object 5"/>
            <p:cNvPicPr/>
            <p:nvPr/>
          </p:nvPicPr>
          <p:blipFill>
            <a:blip r:embed="rId4" cstate="print"/>
            <a:stretch>
              <a:fillRect/>
            </a:stretch>
          </p:blipFill>
          <p:spPr>
            <a:xfrm>
              <a:off x="0" y="0"/>
              <a:ext cx="8244840" cy="5885688"/>
            </a:xfrm>
            <a:prstGeom prst="rect">
              <a:avLst/>
            </a:prstGeom>
          </p:spPr>
        </p:pic>
        <p:pic>
          <p:nvPicPr>
            <p:cNvPr id="6" name="object 6"/>
            <p:cNvPicPr/>
            <p:nvPr/>
          </p:nvPicPr>
          <p:blipFill>
            <a:blip r:embed="rId5"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2306822" y="2828544"/>
            <a:ext cx="14628628" cy="6709529"/>
          </a:xfrm>
          <a:prstGeom prst="rect">
            <a:avLst/>
          </a:prstGeom>
          <a:noFill/>
        </p:spPr>
        <p:txBody>
          <a:bodyPr wrap="square" rtlCol="0">
            <a:spAutoFit/>
          </a:bodyPr>
          <a:lstStyle/>
          <a:p>
            <a:pPr fontAlgn="base"/>
            <a:r>
              <a:rPr lang="en-GB" sz="4400" dirty="0">
                <a:latin typeface="Montserrat" pitchFamily="2" charset="77"/>
              </a:rPr>
              <a:t>5. </a:t>
            </a:r>
            <a:r>
              <a:rPr lang="en-GB" sz="4400" b="1" dirty="0" err="1">
                <a:latin typeface="Montserrat" pitchFamily="2" charset="77"/>
              </a:rPr>
              <a:t>Kuulumine</a:t>
            </a:r>
            <a:r>
              <a:rPr lang="en-GB" sz="4400" dirty="0">
                <a:latin typeface="Montserrat" pitchFamily="2" charset="77"/>
              </a:rPr>
              <a:t>, </a:t>
            </a:r>
            <a:r>
              <a:rPr lang="en-GB" sz="4400" dirty="0" err="1">
                <a:latin typeface="Montserrat" pitchFamily="2" charset="77"/>
              </a:rPr>
              <a:t>enda</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organisatsiooni</a:t>
            </a:r>
            <a:r>
              <a:rPr lang="en-GB" sz="4400" dirty="0">
                <a:latin typeface="Montserrat" pitchFamily="2" charset="77"/>
              </a:rPr>
              <a:t> </a:t>
            </a:r>
            <a:r>
              <a:rPr lang="en-GB" sz="4400" dirty="0" err="1">
                <a:latin typeface="Montserrat" pitchFamily="2" charset="77"/>
              </a:rPr>
              <a:t>väärtuste</a:t>
            </a:r>
            <a:r>
              <a:rPr lang="en-GB" sz="4400" dirty="0">
                <a:latin typeface="Montserrat" pitchFamily="2" charset="77"/>
              </a:rPr>
              <a:t> </a:t>
            </a:r>
            <a:r>
              <a:rPr lang="en-GB" sz="4400" dirty="0" err="1">
                <a:latin typeface="Montserrat" pitchFamily="2" charset="77"/>
              </a:rPr>
              <a:t>sobivuse</a:t>
            </a:r>
            <a:r>
              <a:rPr lang="en-GB" sz="4400" dirty="0">
                <a:latin typeface="Montserrat" pitchFamily="2" charset="77"/>
              </a:rPr>
              <a:t> </a:t>
            </a:r>
            <a:r>
              <a:rPr lang="en-GB" sz="4400" dirty="0" err="1">
                <a:latin typeface="Montserrat" pitchFamily="2" charset="77"/>
              </a:rPr>
              <a:t>ning</a:t>
            </a:r>
            <a:r>
              <a:rPr lang="en-GB" sz="4400" dirty="0">
                <a:latin typeface="Montserrat" pitchFamily="2" charset="77"/>
              </a:rPr>
              <a:t> </a:t>
            </a:r>
            <a:r>
              <a:rPr lang="en-GB" sz="4400" dirty="0" err="1">
                <a:latin typeface="Montserrat" pitchFamily="2" charset="77"/>
              </a:rPr>
              <a:t>enda</a:t>
            </a:r>
            <a:r>
              <a:rPr lang="en-GB" sz="4400" dirty="0">
                <a:latin typeface="Montserrat" pitchFamily="2" charset="77"/>
              </a:rPr>
              <a:t> </a:t>
            </a:r>
            <a:r>
              <a:rPr lang="en-GB" sz="4400" dirty="0" err="1">
                <a:latin typeface="Montserrat" pitchFamily="2" charset="77"/>
              </a:rPr>
              <a:t>töö</a:t>
            </a:r>
            <a:r>
              <a:rPr lang="en-GB" sz="4400" dirty="0">
                <a:latin typeface="Montserrat" pitchFamily="2" charset="77"/>
              </a:rPr>
              <a:t> </a:t>
            </a:r>
            <a:r>
              <a:rPr lang="en-GB" sz="4400" dirty="0" err="1">
                <a:latin typeface="Montserrat" pitchFamily="2" charset="77"/>
              </a:rPr>
              <a:t>väärtuse</a:t>
            </a:r>
            <a:r>
              <a:rPr lang="en-GB" sz="4400" dirty="0">
                <a:latin typeface="Montserrat" pitchFamily="2" charset="77"/>
              </a:rPr>
              <a:t> </a:t>
            </a:r>
            <a:r>
              <a:rPr lang="en-GB" sz="4400" dirty="0" err="1">
                <a:latin typeface="Montserrat" pitchFamily="2" charset="77"/>
              </a:rPr>
              <a:t>tajumine</a:t>
            </a:r>
            <a:r>
              <a:rPr lang="en-GB" sz="4400" dirty="0">
                <a:latin typeface="Montserrat" pitchFamily="2" charset="77"/>
              </a:rPr>
              <a:t>.</a:t>
            </a:r>
          </a:p>
          <a:p>
            <a:pPr fontAlgn="base"/>
            <a:r>
              <a:rPr lang="en-GB" sz="4400" dirty="0">
                <a:latin typeface="Montserrat" pitchFamily="2" charset="77"/>
              </a:rPr>
              <a:t>6. </a:t>
            </a:r>
            <a:r>
              <a:rPr lang="en-GB" sz="4400" dirty="0" err="1">
                <a:latin typeface="Montserrat" pitchFamily="2" charset="77"/>
              </a:rPr>
              <a:t>Avatud</a:t>
            </a:r>
            <a:r>
              <a:rPr lang="en-GB" sz="4400" dirty="0">
                <a:latin typeface="Montserrat" pitchFamily="2" charset="77"/>
              </a:rPr>
              <a:t> </a:t>
            </a:r>
            <a:r>
              <a:rPr lang="en-GB" sz="4400" dirty="0" err="1">
                <a:latin typeface="Montserrat" pitchFamily="2" charset="77"/>
              </a:rPr>
              <a:t>õhkkond</a:t>
            </a:r>
            <a:r>
              <a:rPr lang="en-GB" sz="4400" dirty="0">
                <a:latin typeface="Montserrat" pitchFamily="2" charset="77"/>
              </a:rPr>
              <a:t>, </a:t>
            </a:r>
            <a:r>
              <a:rPr lang="en-GB" sz="4400" b="1" dirty="0" err="1">
                <a:latin typeface="Montserrat" pitchFamily="2" charset="77"/>
              </a:rPr>
              <a:t>psühholoogiline</a:t>
            </a:r>
            <a:r>
              <a:rPr lang="en-GB" sz="4400" b="1" dirty="0">
                <a:latin typeface="Montserrat" pitchFamily="2" charset="77"/>
              </a:rPr>
              <a:t> </a:t>
            </a:r>
            <a:r>
              <a:rPr lang="en-GB" sz="4400" b="1" dirty="0" err="1">
                <a:latin typeface="Montserrat" pitchFamily="2" charset="77"/>
              </a:rPr>
              <a:t>turvalisus</a:t>
            </a:r>
            <a:r>
              <a:rPr lang="en-GB" sz="4400" b="1" dirty="0">
                <a:latin typeface="Montserrat" pitchFamily="2" charset="77"/>
              </a:rPr>
              <a:t> </a:t>
            </a:r>
            <a:r>
              <a:rPr lang="en-GB" sz="4400" dirty="0">
                <a:latin typeface="Montserrat" pitchFamily="2" charset="77"/>
              </a:rPr>
              <a:t>(</a:t>
            </a:r>
            <a:r>
              <a:rPr lang="en-GB" sz="4400" dirty="0" err="1">
                <a:latin typeface="Montserrat" pitchFamily="2" charset="77"/>
              </a:rPr>
              <a:t>mittehinnangulisus</a:t>
            </a:r>
            <a:r>
              <a:rPr lang="en-GB" sz="4400" dirty="0">
                <a:latin typeface="Montserrat" pitchFamily="2" charset="77"/>
              </a:rPr>
              <a:t>, </a:t>
            </a:r>
            <a:r>
              <a:rPr lang="en-GB" sz="4400" dirty="0" err="1">
                <a:latin typeface="Montserrat" pitchFamily="2" charset="77"/>
              </a:rPr>
              <a:t>märkamine</a:t>
            </a:r>
            <a:r>
              <a:rPr lang="en-GB" sz="4400" dirty="0">
                <a:latin typeface="Montserrat" pitchFamily="2" charset="77"/>
              </a:rPr>
              <a:t>, </a:t>
            </a:r>
            <a:r>
              <a:rPr lang="en-GB" sz="4400" dirty="0" err="1">
                <a:latin typeface="Montserrat" pitchFamily="2" charset="77"/>
              </a:rPr>
              <a:t>toetamine</a:t>
            </a:r>
            <a:r>
              <a:rPr lang="en-GB" sz="4400" dirty="0">
                <a:latin typeface="Montserrat" pitchFamily="2" charset="77"/>
              </a:rPr>
              <a:t>).</a:t>
            </a:r>
          </a:p>
          <a:p>
            <a:pPr fontAlgn="base"/>
            <a:r>
              <a:rPr lang="en-GB" sz="4400" dirty="0">
                <a:latin typeface="Montserrat" pitchFamily="2" charset="77"/>
              </a:rPr>
              <a:t>7. </a:t>
            </a:r>
            <a:r>
              <a:rPr lang="en-GB" sz="4400" b="1" dirty="0" err="1">
                <a:latin typeface="Montserrat" pitchFamily="2" charset="77"/>
              </a:rPr>
              <a:t>Kaasamine</a:t>
            </a:r>
            <a:r>
              <a:rPr lang="en-GB" sz="4400" b="1" dirty="0">
                <a:latin typeface="Montserrat" pitchFamily="2" charset="77"/>
              </a:rPr>
              <a:t>, </a:t>
            </a:r>
            <a:r>
              <a:rPr lang="en-GB" sz="4400" b="1" dirty="0" err="1">
                <a:latin typeface="Montserrat" pitchFamily="2" charset="77"/>
              </a:rPr>
              <a:t>tagasiside</a:t>
            </a:r>
            <a:r>
              <a:rPr lang="en-GB" sz="4400" b="1"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b="1" dirty="0" err="1">
                <a:latin typeface="Montserrat" pitchFamily="2" charset="77"/>
              </a:rPr>
              <a:t>tunnustamine</a:t>
            </a:r>
            <a:r>
              <a:rPr lang="en-GB" sz="4400" dirty="0">
                <a:latin typeface="Montserrat" pitchFamily="2" charset="77"/>
              </a:rPr>
              <a:t> (</a:t>
            </a:r>
            <a:r>
              <a:rPr lang="en-GB" sz="4400" dirty="0" err="1">
                <a:latin typeface="Montserrat" pitchFamily="2" charset="77"/>
              </a:rPr>
              <a:t>inimese</a:t>
            </a:r>
            <a:r>
              <a:rPr lang="en-GB" sz="4400" dirty="0">
                <a:latin typeface="Montserrat" pitchFamily="2" charset="77"/>
              </a:rPr>
              <a:t> </a:t>
            </a:r>
            <a:r>
              <a:rPr lang="en-GB" sz="4400" dirty="0" err="1">
                <a:latin typeface="Montserrat" pitchFamily="2" charset="77"/>
              </a:rPr>
              <a:t>tahavad</a:t>
            </a:r>
            <a:r>
              <a:rPr lang="en-GB" sz="4400" dirty="0">
                <a:latin typeface="Montserrat" pitchFamily="2" charset="77"/>
              </a:rPr>
              <a:t> </a:t>
            </a:r>
            <a:r>
              <a:rPr lang="en-GB" sz="4400" dirty="0" err="1">
                <a:latin typeface="Montserrat" pitchFamily="2" charset="77"/>
              </a:rPr>
              <a:t>tunda</a:t>
            </a:r>
            <a:r>
              <a:rPr lang="en-GB" sz="4400" dirty="0">
                <a:latin typeface="Montserrat" pitchFamily="2" charset="77"/>
              </a:rPr>
              <a:t> end </a:t>
            </a:r>
            <a:r>
              <a:rPr lang="en-GB" sz="4400" dirty="0" err="1">
                <a:latin typeface="Montserrat" pitchFamily="2" charset="77"/>
              </a:rPr>
              <a:t>märgatuna</a:t>
            </a:r>
            <a:r>
              <a:rPr lang="en-GB" sz="4400" dirty="0">
                <a:latin typeface="Montserrat" pitchFamily="2" charset="77"/>
              </a:rPr>
              <a:t>, </a:t>
            </a:r>
            <a:r>
              <a:rPr lang="en-GB" sz="4400" dirty="0" err="1">
                <a:latin typeface="Montserrat" pitchFamily="2" charset="77"/>
              </a:rPr>
              <a:t>kuulatuna</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mõistetuna</a:t>
            </a:r>
            <a:r>
              <a:rPr lang="en-GB" sz="4400" dirty="0">
                <a:latin typeface="Montserrat" pitchFamily="2" charset="77"/>
              </a:rPr>
              <a:t>).</a:t>
            </a:r>
          </a:p>
          <a:p>
            <a:pPr fontAlgn="base"/>
            <a:r>
              <a:rPr lang="en-GB" sz="4400" dirty="0">
                <a:latin typeface="Montserrat" pitchFamily="2" charset="77"/>
              </a:rPr>
              <a:t>8. </a:t>
            </a:r>
            <a:r>
              <a:rPr lang="en-GB" sz="4400" dirty="0" err="1">
                <a:latin typeface="Montserrat" pitchFamily="2" charset="77"/>
              </a:rPr>
              <a:t>Inimeste</a:t>
            </a:r>
            <a:r>
              <a:rPr lang="en-GB" sz="4400" dirty="0">
                <a:latin typeface="Montserrat" pitchFamily="2" charset="77"/>
              </a:rPr>
              <a:t> </a:t>
            </a:r>
            <a:r>
              <a:rPr lang="en-GB" sz="4400" dirty="0" err="1">
                <a:latin typeface="Montserrat" pitchFamily="2" charset="77"/>
              </a:rPr>
              <a:t>vaimse</a:t>
            </a:r>
            <a:r>
              <a:rPr lang="en-GB" sz="4400" dirty="0">
                <a:latin typeface="Montserrat" pitchFamily="2" charset="77"/>
              </a:rPr>
              <a:t> </a:t>
            </a:r>
            <a:r>
              <a:rPr lang="en-GB" sz="4400" dirty="0" err="1">
                <a:latin typeface="Montserrat" pitchFamily="2" charset="77"/>
              </a:rPr>
              <a:t>tervise</a:t>
            </a:r>
            <a:r>
              <a:rPr lang="en-GB" sz="4400" dirty="0">
                <a:latin typeface="Montserrat" pitchFamily="2" charset="77"/>
              </a:rPr>
              <a:t> </a:t>
            </a:r>
            <a:r>
              <a:rPr lang="en-GB" sz="4400" dirty="0" err="1">
                <a:latin typeface="Montserrat" pitchFamily="2" charset="77"/>
              </a:rPr>
              <a:t>ja</a:t>
            </a:r>
            <a:r>
              <a:rPr lang="en-GB" sz="4400" dirty="0">
                <a:latin typeface="Montserrat" pitchFamily="2" charset="77"/>
              </a:rPr>
              <a:t> </a:t>
            </a:r>
            <a:r>
              <a:rPr lang="en-GB" sz="4400" dirty="0" err="1">
                <a:latin typeface="Montserrat" pitchFamily="2" charset="77"/>
              </a:rPr>
              <a:t>arengu</a:t>
            </a:r>
            <a:r>
              <a:rPr lang="en-GB" sz="4400" dirty="0">
                <a:latin typeface="Montserrat" pitchFamily="2" charset="77"/>
              </a:rPr>
              <a:t> </a:t>
            </a:r>
            <a:r>
              <a:rPr lang="en-GB" sz="4400" dirty="0" err="1">
                <a:latin typeface="Montserrat" pitchFamily="2" charset="77"/>
              </a:rPr>
              <a:t>toetamine</a:t>
            </a:r>
            <a:r>
              <a:rPr lang="en-GB" sz="4400" dirty="0">
                <a:latin typeface="Montserrat" pitchFamily="2" charset="77"/>
              </a:rPr>
              <a:t> on </a:t>
            </a:r>
            <a:r>
              <a:rPr lang="en-GB" sz="4400" b="1" dirty="0" err="1">
                <a:latin typeface="Montserrat" pitchFamily="2" charset="77"/>
              </a:rPr>
              <a:t>järjepidev</a:t>
            </a:r>
            <a:r>
              <a:rPr lang="en-GB" sz="4400" b="1" dirty="0">
                <a:latin typeface="Montserrat" pitchFamily="2" charset="77"/>
              </a:rPr>
              <a:t>, </a:t>
            </a:r>
            <a:r>
              <a:rPr lang="en-GB" sz="4400" b="1" dirty="0" err="1">
                <a:latin typeface="Montserrat" pitchFamily="2" charset="77"/>
              </a:rPr>
              <a:t>süsteemne</a:t>
            </a:r>
            <a:r>
              <a:rPr lang="en-GB" sz="4400" b="1" dirty="0">
                <a:latin typeface="Montserrat" pitchFamily="2" charset="77"/>
              </a:rPr>
              <a:t> </a:t>
            </a:r>
            <a:r>
              <a:rPr lang="en-GB" sz="4400" b="1" dirty="0" err="1">
                <a:latin typeface="Montserrat" pitchFamily="2" charset="77"/>
              </a:rPr>
              <a:t>ja</a:t>
            </a:r>
            <a:r>
              <a:rPr lang="en-GB" sz="4400" b="1" dirty="0">
                <a:latin typeface="Montserrat" pitchFamily="2" charset="77"/>
              </a:rPr>
              <a:t> </a:t>
            </a:r>
            <a:r>
              <a:rPr lang="en-GB" sz="4400" b="1" dirty="0" err="1">
                <a:latin typeface="Montserrat" pitchFamily="2" charset="77"/>
              </a:rPr>
              <a:t>sisuline</a:t>
            </a:r>
            <a:r>
              <a:rPr lang="en-GB" sz="4400" b="1" dirty="0">
                <a:latin typeface="Montserrat" pitchFamily="2" charset="77"/>
              </a:rPr>
              <a:t>.</a:t>
            </a:r>
          </a:p>
          <a:p>
            <a:pPr algn="r"/>
            <a:endParaRPr lang="en-EE" sz="3400" dirty="0">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019800" y="24003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C5AAB2-C9FB-4C22-84D2-AC38CDC9E834}"/>
              </a:ext>
            </a:extLst>
          </p:cNvPr>
          <p:cNvSpPr txBox="1"/>
          <p:nvPr/>
        </p:nvSpPr>
        <p:spPr>
          <a:xfrm>
            <a:off x="7696200" y="717300"/>
            <a:ext cx="8763000" cy="1569660"/>
          </a:xfrm>
          <a:prstGeom prst="rect">
            <a:avLst/>
          </a:prstGeom>
          <a:noFill/>
        </p:spPr>
        <p:txBody>
          <a:bodyPr wrap="square" rtlCol="0">
            <a:spAutoFit/>
          </a:bodyPr>
          <a:lstStyle/>
          <a:p>
            <a:endParaRPr lang="en-GB" sz="3200" b="1" dirty="0">
              <a:latin typeface="Montserrat" panose="00000500000000000000" pitchFamily="2" charset="0"/>
            </a:endParaRPr>
          </a:p>
          <a:p>
            <a:r>
              <a:rPr lang="en-GB" sz="3200" b="1" dirty="0">
                <a:latin typeface="Montserrat" panose="00000500000000000000" pitchFamily="2" charset="0"/>
              </a:rPr>
              <a:t>           8 </a:t>
            </a:r>
            <a:r>
              <a:rPr lang="en-GB" sz="3200" b="1" dirty="0" err="1">
                <a:latin typeface="Montserrat" panose="00000500000000000000" pitchFamily="2" charset="0"/>
              </a:rPr>
              <a:t>elementi</a:t>
            </a:r>
            <a:r>
              <a:rPr lang="en-GB" sz="3200" b="1" dirty="0">
                <a:latin typeface="Montserrat" panose="00000500000000000000" pitchFamily="2" charset="0"/>
              </a:rPr>
              <a:t>, mis </a:t>
            </a:r>
            <a:r>
              <a:rPr lang="en-GB" sz="3200" b="1" dirty="0" err="1">
                <a:latin typeface="Montserrat" panose="00000500000000000000" pitchFamily="2" charset="0"/>
              </a:rPr>
              <a:t>aitavad</a:t>
            </a:r>
            <a:r>
              <a:rPr lang="en-GB" sz="3200" b="1" dirty="0">
                <a:latin typeface="Montserrat" panose="00000500000000000000" pitchFamily="2" charset="0"/>
              </a:rPr>
              <a:t> </a:t>
            </a:r>
            <a:r>
              <a:rPr lang="en-GB" sz="3200" b="1" dirty="0" err="1">
                <a:latin typeface="Montserrat" panose="00000500000000000000" pitchFamily="2" charset="0"/>
              </a:rPr>
              <a:t>luua</a:t>
            </a:r>
            <a:r>
              <a:rPr lang="en-GB" sz="3200" b="1" dirty="0">
                <a:latin typeface="Montserrat" panose="00000500000000000000" pitchFamily="2" charset="0"/>
              </a:rPr>
              <a:t> </a:t>
            </a:r>
            <a:r>
              <a:rPr lang="en-GB" sz="3200" b="1" dirty="0" err="1">
                <a:latin typeface="Montserrat" panose="00000500000000000000" pitchFamily="2" charset="0"/>
              </a:rPr>
              <a:t>vaimset</a:t>
            </a:r>
            <a:r>
              <a:rPr lang="en-GB" sz="3200" b="1" dirty="0">
                <a:latin typeface="Montserrat" panose="00000500000000000000" pitchFamily="2" charset="0"/>
              </a:rPr>
              <a:t> </a:t>
            </a:r>
            <a:r>
              <a:rPr lang="en-GB" sz="3200" b="1" dirty="0" err="1">
                <a:latin typeface="Montserrat" panose="00000500000000000000" pitchFamily="2" charset="0"/>
              </a:rPr>
              <a:t>tervist</a:t>
            </a:r>
            <a:r>
              <a:rPr lang="en-GB" sz="3200" b="1" dirty="0">
                <a:latin typeface="Montserrat" panose="00000500000000000000" pitchFamily="2" charset="0"/>
              </a:rPr>
              <a:t> </a:t>
            </a:r>
            <a:r>
              <a:rPr lang="en-GB" sz="3200" b="1" dirty="0" err="1">
                <a:latin typeface="Montserrat" panose="00000500000000000000" pitchFamily="2" charset="0"/>
              </a:rPr>
              <a:t>väärtustavat</a:t>
            </a:r>
            <a:r>
              <a:rPr lang="en-GB" sz="3200" b="1" dirty="0">
                <a:latin typeface="Montserrat" panose="00000500000000000000" pitchFamily="2" charset="0"/>
              </a:rPr>
              <a:t> </a:t>
            </a:r>
            <a:r>
              <a:rPr lang="en-GB" sz="3200" b="1" dirty="0" err="1">
                <a:latin typeface="Montserrat" panose="00000500000000000000" pitchFamily="2" charset="0"/>
              </a:rPr>
              <a:t>kultuuri</a:t>
            </a:r>
            <a:r>
              <a:rPr lang="en-GB" sz="3200" b="1" dirty="0">
                <a:latin typeface="Montserrat" panose="00000500000000000000" pitchFamily="2" charset="0"/>
              </a:rPr>
              <a:t> #2</a:t>
            </a:r>
          </a:p>
        </p:txBody>
      </p:sp>
    </p:spTree>
    <p:extLst>
      <p:ext uri="{BB962C8B-B14F-4D97-AF65-F5344CB8AC3E}">
        <p14:creationId xmlns:p14="http://schemas.microsoft.com/office/powerpoint/2010/main" val="4479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3" cstate="print"/>
            <a:stretch>
              <a:fillRect/>
            </a:stretch>
          </p:blipFill>
          <p:spPr>
            <a:xfrm>
              <a:off x="13539215" y="6114287"/>
              <a:ext cx="4748784" cy="4169664"/>
            </a:xfrm>
            <a:prstGeom prst="rect">
              <a:avLst/>
            </a:prstGeom>
          </p:spPr>
        </p:pic>
        <p:pic>
          <p:nvPicPr>
            <p:cNvPr id="5" name="object 5"/>
            <p:cNvPicPr/>
            <p:nvPr/>
          </p:nvPicPr>
          <p:blipFill>
            <a:blip r:embed="rId4" cstate="print"/>
            <a:stretch>
              <a:fillRect/>
            </a:stretch>
          </p:blipFill>
          <p:spPr>
            <a:xfrm>
              <a:off x="0" y="0"/>
              <a:ext cx="8244840" cy="5885688"/>
            </a:xfrm>
            <a:prstGeom prst="rect">
              <a:avLst/>
            </a:prstGeom>
          </p:spPr>
        </p:pic>
        <p:pic>
          <p:nvPicPr>
            <p:cNvPr id="6" name="object 6"/>
            <p:cNvPicPr/>
            <p:nvPr/>
          </p:nvPicPr>
          <p:blipFill>
            <a:blip r:embed="rId5" cstate="print"/>
            <a:stretch>
              <a:fillRect/>
            </a:stretch>
          </p:blipFill>
          <p:spPr>
            <a:xfrm>
              <a:off x="304800" y="309288"/>
              <a:ext cx="3535414" cy="1192842"/>
            </a:xfrm>
            <a:prstGeom prst="rect">
              <a:avLst/>
            </a:prstGeom>
          </p:spPr>
        </p:pic>
      </p:grpSp>
      <p:pic>
        <p:nvPicPr>
          <p:cNvPr id="8" name="Picture 7" descr="A close-up of a computer screen&#10;&#10;Description automatically generated">
            <a:extLst>
              <a:ext uri="{FF2B5EF4-FFF2-40B4-BE49-F238E27FC236}">
                <a16:creationId xmlns:a16="http://schemas.microsoft.com/office/drawing/2014/main" id="{262F650C-E332-8142-F0AC-36921AEB1BC2}"/>
              </a:ext>
            </a:extLst>
          </p:cNvPr>
          <p:cNvPicPr>
            <a:picLocks noChangeAspect="1"/>
          </p:cNvPicPr>
          <p:nvPr/>
        </p:nvPicPr>
        <p:blipFill>
          <a:blip r:embed="rId6"/>
          <a:stretch>
            <a:fillRect/>
          </a:stretch>
        </p:blipFill>
        <p:spPr>
          <a:xfrm>
            <a:off x="33974" y="3156857"/>
            <a:ext cx="18242099" cy="4399375"/>
          </a:xfrm>
          <a:prstGeom prst="rect">
            <a:avLst/>
          </a:prstGeom>
        </p:spPr>
      </p:pic>
      <p:sp>
        <p:nvSpPr>
          <p:cNvPr id="3" name="TextBox 2">
            <a:extLst>
              <a:ext uri="{FF2B5EF4-FFF2-40B4-BE49-F238E27FC236}">
                <a16:creationId xmlns:a16="http://schemas.microsoft.com/office/drawing/2014/main" id="{F2B6BD11-A85E-4374-AB8C-C5837BB57A93}"/>
              </a:ext>
            </a:extLst>
          </p:cNvPr>
          <p:cNvSpPr txBox="1"/>
          <p:nvPr/>
        </p:nvSpPr>
        <p:spPr>
          <a:xfrm>
            <a:off x="4528457" y="1267665"/>
            <a:ext cx="12496800" cy="707886"/>
          </a:xfrm>
          <a:prstGeom prst="rect">
            <a:avLst/>
          </a:prstGeom>
          <a:noFill/>
        </p:spPr>
        <p:txBody>
          <a:bodyPr wrap="square" rtlCol="0">
            <a:spAutoFit/>
          </a:bodyPr>
          <a:lstStyle/>
          <a:p>
            <a:r>
              <a:rPr lang="en-GB" sz="4000" dirty="0" err="1">
                <a:latin typeface="Montserrat" pitchFamily="2" charset="77"/>
                <a:hlinkClick r:id="rId7"/>
              </a:rPr>
              <a:t>peaasi.ee</a:t>
            </a:r>
            <a:r>
              <a:rPr lang="en-GB" sz="4000" dirty="0">
                <a:latin typeface="Montserrat" pitchFamily="2" charset="77"/>
                <a:hlinkClick r:id="rId7"/>
              </a:rPr>
              <a:t>/</a:t>
            </a:r>
            <a:r>
              <a:rPr lang="en-GB" sz="4000" dirty="0" err="1">
                <a:latin typeface="Montserrat" pitchFamily="2" charset="77"/>
                <a:hlinkClick r:id="rId7"/>
              </a:rPr>
              <a:t>vaimse-tervise-tegevuskava</a:t>
            </a:r>
            <a:r>
              <a:rPr lang="en-GB" sz="4000" dirty="0">
                <a:latin typeface="Montserrat" pitchFamily="2" charset="77"/>
                <a:hlinkClick r:id="rId7"/>
              </a:rPr>
              <a:t>/ </a:t>
            </a:r>
            <a:endParaRPr lang="en-EE" sz="4000" dirty="0">
              <a:latin typeface="Montserrat" pitchFamily="2" charset="77"/>
            </a:endParaRPr>
          </a:p>
        </p:txBody>
      </p:sp>
    </p:spTree>
    <p:extLst>
      <p:ext uri="{BB962C8B-B14F-4D97-AF65-F5344CB8AC3E}">
        <p14:creationId xmlns:p14="http://schemas.microsoft.com/office/powerpoint/2010/main" val="425294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8"/>
          <p:cNvSpPr/>
          <p:nvPr/>
        </p:nvSpPr>
        <p:spPr>
          <a:xfrm>
            <a:off x="14430" y="-719039"/>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chemeClr val="lt1"/>
          </a:solidFill>
          <a:ln>
            <a:noFill/>
          </a:ln>
        </p:spPr>
        <p:txBody>
          <a:bodyPr spcFirstLastPara="1" wrap="square" lIns="0" tIns="0" rIns="0" bIns="0" anchor="t" anchorCtr="0">
            <a:noAutofit/>
          </a:bodyPr>
          <a:lstStyle/>
          <a:p>
            <a:pPr>
              <a:buSzPts val="1200"/>
            </a:pPr>
            <a:endParaRPr sz="1800">
              <a:solidFill>
                <a:schemeClr val="dk1"/>
              </a:solidFill>
              <a:latin typeface="Calibri"/>
              <a:ea typeface="Calibri"/>
              <a:cs typeface="Calibri"/>
              <a:sym typeface="Calibri"/>
            </a:endParaRPr>
          </a:p>
        </p:txBody>
      </p:sp>
      <p:sp>
        <p:nvSpPr>
          <p:cNvPr id="708" name="Google Shape;708;p38"/>
          <p:cNvSpPr txBox="1"/>
          <p:nvPr/>
        </p:nvSpPr>
        <p:spPr>
          <a:xfrm>
            <a:off x="4550229" y="793081"/>
            <a:ext cx="12366171" cy="984696"/>
          </a:xfrm>
          <a:prstGeom prst="rect">
            <a:avLst/>
          </a:prstGeom>
          <a:noFill/>
          <a:ln>
            <a:noFill/>
          </a:ln>
        </p:spPr>
        <p:txBody>
          <a:bodyPr spcFirstLastPara="1" wrap="square" lIns="137138" tIns="68550" rIns="137138" bIns="68550" anchor="t" anchorCtr="0">
            <a:spAutoFit/>
          </a:bodyPr>
          <a:lstStyle/>
          <a:p>
            <a:pPr algn="r">
              <a:buSzPts val="3666"/>
            </a:pPr>
            <a:r>
              <a:rPr lang="en-GB" sz="5499" dirty="0" err="1">
                <a:solidFill>
                  <a:srgbClr val="3F3F3F"/>
                </a:solidFill>
                <a:latin typeface="Montserrat"/>
                <a:ea typeface="Montserrat"/>
                <a:cs typeface="Montserrat"/>
                <a:sym typeface="Montserrat"/>
              </a:rPr>
              <a:t>Kasulikke</a:t>
            </a:r>
            <a:r>
              <a:rPr lang="en-GB" sz="5499" dirty="0">
                <a:solidFill>
                  <a:srgbClr val="3F3F3F"/>
                </a:solidFill>
                <a:latin typeface="Montserrat"/>
                <a:ea typeface="Montserrat"/>
                <a:cs typeface="Montserrat"/>
                <a:sym typeface="Montserrat"/>
              </a:rPr>
              <a:t> </a:t>
            </a:r>
            <a:r>
              <a:rPr lang="en-GB" sz="5499" dirty="0" err="1">
                <a:solidFill>
                  <a:srgbClr val="3F3F3F"/>
                </a:solidFill>
                <a:latin typeface="Montserrat"/>
                <a:ea typeface="Montserrat"/>
                <a:cs typeface="Montserrat"/>
                <a:sym typeface="Montserrat"/>
              </a:rPr>
              <a:t>linke</a:t>
            </a:r>
            <a:r>
              <a:rPr lang="en-GB" sz="5499" dirty="0">
                <a:solidFill>
                  <a:srgbClr val="3F3F3F"/>
                </a:solidFill>
                <a:latin typeface="Montserrat"/>
                <a:ea typeface="Montserrat"/>
                <a:cs typeface="Montserrat"/>
                <a:sym typeface="Montserrat"/>
              </a:rPr>
              <a:t> </a:t>
            </a:r>
            <a:r>
              <a:rPr lang="en-GB" sz="5499" dirty="0" err="1">
                <a:solidFill>
                  <a:srgbClr val="3F3F3F"/>
                </a:solidFill>
                <a:latin typeface="Montserrat"/>
                <a:ea typeface="Montserrat"/>
                <a:cs typeface="Montserrat"/>
                <a:sym typeface="Montserrat"/>
              </a:rPr>
              <a:t>edasi</a:t>
            </a:r>
            <a:r>
              <a:rPr lang="en-GB" sz="5499" dirty="0">
                <a:solidFill>
                  <a:srgbClr val="3F3F3F"/>
                </a:solidFill>
                <a:latin typeface="Montserrat"/>
                <a:ea typeface="Montserrat"/>
                <a:cs typeface="Montserrat"/>
                <a:sym typeface="Montserrat"/>
              </a:rPr>
              <a:t> </a:t>
            </a:r>
            <a:r>
              <a:rPr lang="en-GB" sz="5499" dirty="0" err="1">
                <a:solidFill>
                  <a:srgbClr val="3F3F3F"/>
                </a:solidFill>
                <a:latin typeface="Montserrat"/>
                <a:ea typeface="Montserrat"/>
                <a:cs typeface="Montserrat"/>
                <a:sym typeface="Montserrat"/>
              </a:rPr>
              <a:t>uurimiseks</a:t>
            </a:r>
            <a:endParaRPr sz="2100" dirty="0"/>
          </a:p>
        </p:txBody>
      </p:sp>
      <p:pic>
        <p:nvPicPr>
          <p:cNvPr id="712" name="Google Shape;712;p38"/>
          <p:cNvPicPr preferRelativeResize="0"/>
          <p:nvPr/>
        </p:nvPicPr>
        <p:blipFill rotWithShape="1">
          <a:blip r:embed="rId3">
            <a:alphaModFix/>
          </a:blip>
          <a:srcRect r="38863" b="48938"/>
          <a:stretch/>
        </p:blipFill>
        <p:spPr>
          <a:xfrm>
            <a:off x="14431" y="-217235"/>
            <a:ext cx="5040602" cy="3005328"/>
          </a:xfrm>
          <a:prstGeom prst="rect">
            <a:avLst/>
          </a:prstGeom>
          <a:noFill/>
          <a:ln>
            <a:noFill/>
          </a:ln>
        </p:spPr>
      </p:pic>
      <p:pic>
        <p:nvPicPr>
          <p:cNvPr id="713" name="Google Shape;713;p38"/>
          <p:cNvPicPr preferRelativeResize="0"/>
          <p:nvPr/>
        </p:nvPicPr>
        <p:blipFill rotWithShape="1">
          <a:blip r:embed="rId4">
            <a:alphaModFix/>
          </a:blip>
          <a:srcRect/>
          <a:stretch/>
        </p:blipFill>
        <p:spPr>
          <a:xfrm>
            <a:off x="304801" y="309288"/>
            <a:ext cx="3535415" cy="1192842"/>
          </a:xfrm>
          <a:prstGeom prst="rect">
            <a:avLst/>
          </a:prstGeom>
          <a:noFill/>
          <a:ln>
            <a:noFill/>
          </a:ln>
        </p:spPr>
      </p:pic>
      <p:sp>
        <p:nvSpPr>
          <p:cNvPr id="2" name="TextBox 1">
            <a:extLst>
              <a:ext uri="{FF2B5EF4-FFF2-40B4-BE49-F238E27FC236}">
                <a16:creationId xmlns:a16="http://schemas.microsoft.com/office/drawing/2014/main" id="{7DD76F1C-55AB-8ADA-0D47-77BDC5FCDA93}"/>
              </a:ext>
            </a:extLst>
          </p:cNvPr>
          <p:cNvSpPr txBox="1"/>
          <p:nvPr/>
        </p:nvSpPr>
        <p:spPr>
          <a:xfrm>
            <a:off x="1545771" y="2788093"/>
            <a:ext cx="15370629" cy="5632311"/>
          </a:xfrm>
          <a:prstGeom prst="rect">
            <a:avLst/>
          </a:prstGeom>
          <a:noFill/>
        </p:spPr>
        <p:txBody>
          <a:bodyPr wrap="square" rtlCol="0">
            <a:spAutoFit/>
          </a:bodyPr>
          <a:lstStyle/>
          <a:p>
            <a:pPr marL="457200" indent="-457200">
              <a:buFont typeface="Arial" panose="020B0604020202020204" pitchFamily="34" charset="0"/>
              <a:buChar char="•"/>
            </a:pPr>
            <a:endParaRPr lang="en-GB" sz="4000" dirty="0">
              <a:latin typeface="Montserrat" pitchFamily="2" charset="77"/>
              <a:hlinkClick r:id="rId5"/>
            </a:endParaRPr>
          </a:p>
          <a:p>
            <a:pPr marL="457200" indent="-457200">
              <a:buFont typeface="Arial" panose="020B0604020202020204" pitchFamily="34" charset="0"/>
              <a:buChar char="•"/>
            </a:pPr>
            <a:r>
              <a:rPr lang="en-GB" sz="4000" dirty="0">
                <a:latin typeface="Montserrat" pitchFamily="2" charset="77"/>
                <a:hlinkClick r:id="rId5"/>
              </a:rPr>
              <a:t>https://peaasi.ee/vaimse-tervise-tegevuskava/</a:t>
            </a:r>
          </a:p>
          <a:p>
            <a:pPr marL="457200" indent="-457200">
              <a:buFont typeface="Arial" panose="020B0604020202020204" pitchFamily="34" charset="0"/>
              <a:buChar char="•"/>
            </a:pPr>
            <a:endParaRPr lang="en-GB" sz="4000" dirty="0">
              <a:latin typeface="Montserrat" pitchFamily="2" charset="77"/>
              <a:hlinkClick r:id="rId5"/>
            </a:endParaRPr>
          </a:p>
          <a:p>
            <a:pPr marL="457200" indent="-457200">
              <a:buFont typeface="Arial" panose="020B0604020202020204" pitchFamily="34" charset="0"/>
              <a:buChar char="•"/>
            </a:pPr>
            <a:r>
              <a:rPr lang="en-GB" sz="4000" dirty="0">
                <a:latin typeface="Montserrat" pitchFamily="2" charset="77"/>
                <a:hlinkClick r:id="rId5"/>
              </a:rPr>
              <a:t>https://peaasi.ee/kuidas-raakida-kolleegiga-vaimsest-tervisest/</a:t>
            </a:r>
            <a:endParaRPr lang="en-GB" sz="4000" dirty="0">
              <a:latin typeface="Montserrat" pitchFamily="2" charset="77"/>
            </a:endParaRPr>
          </a:p>
          <a:p>
            <a:endParaRPr lang="en-GB" sz="4000" dirty="0">
              <a:latin typeface="Montserrat" pitchFamily="2" charset="77"/>
            </a:endParaRPr>
          </a:p>
          <a:p>
            <a:pPr marL="457200" indent="-457200">
              <a:buFont typeface="Arial" panose="020B0604020202020204" pitchFamily="34" charset="0"/>
              <a:buChar char="•"/>
            </a:pPr>
            <a:r>
              <a:rPr lang="en-GB" sz="4000" dirty="0">
                <a:latin typeface="Montserrat" pitchFamily="2" charset="77"/>
                <a:hlinkClick r:id="rId6"/>
              </a:rPr>
              <a:t>https://peaasi.ee/arevushaired-tookohal/</a:t>
            </a:r>
            <a:endParaRPr lang="en-GB" sz="4000" dirty="0">
              <a:latin typeface="Montserrat" pitchFamily="2" charset="77"/>
            </a:endParaRPr>
          </a:p>
          <a:p>
            <a:pPr marL="457200" indent="-457200">
              <a:buFont typeface="Arial" panose="020B0604020202020204" pitchFamily="34" charset="0"/>
              <a:buChar char="•"/>
            </a:pPr>
            <a:endParaRPr lang="en-GB" sz="4000" dirty="0">
              <a:latin typeface="Montserrat" pitchFamily="2" charset="77"/>
            </a:endParaRPr>
          </a:p>
          <a:p>
            <a:pPr marL="457200" indent="-457200">
              <a:buFont typeface="Arial" panose="020B0604020202020204" pitchFamily="34" charset="0"/>
              <a:buChar char="•"/>
            </a:pPr>
            <a:r>
              <a:rPr lang="en-GB" sz="4000" dirty="0">
                <a:latin typeface="Montserrat" pitchFamily="2" charset="77"/>
                <a:hlinkClick r:id="rId7"/>
              </a:rPr>
              <a:t>https://peaasi.ee/depressioon-tookohal/</a:t>
            </a:r>
            <a:r>
              <a:rPr lang="en-GB" sz="4000" dirty="0">
                <a:latin typeface="Montserrat" pitchFamily="2" charset="77"/>
              </a:rPr>
              <a:t> </a:t>
            </a:r>
            <a:endParaRPr lang="en-EE" sz="4000" dirty="0">
              <a:latin typeface="Montserrat" pitchFamily="2" charset="77"/>
            </a:endParaRPr>
          </a:p>
        </p:txBody>
      </p:sp>
    </p:spTree>
    <p:extLst>
      <p:ext uri="{BB962C8B-B14F-4D97-AF65-F5344CB8AC3E}">
        <p14:creationId xmlns:p14="http://schemas.microsoft.com/office/powerpoint/2010/main" val="7334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6999"/>
                </a:lnTo>
                <a:lnTo>
                  <a:pt x="18288000" y="10286999"/>
                </a:lnTo>
                <a:lnTo>
                  <a:pt x="18288000" y="0"/>
                </a:lnTo>
                <a:close/>
              </a:path>
            </a:pathLst>
          </a:custGeom>
          <a:solidFill>
            <a:srgbClr val="F1FCF4"/>
          </a:solidFill>
        </p:spPr>
        <p:txBody>
          <a:bodyPr wrap="square" lIns="0" tIns="0" rIns="0" bIns="0" rtlCol="0"/>
          <a:lstStyle/>
          <a:p>
            <a:endParaRPr dirty="0"/>
          </a:p>
        </p:txBody>
      </p:sp>
      <p:sp>
        <p:nvSpPr>
          <p:cNvPr id="13" name="TextBox 12">
            <a:extLst>
              <a:ext uri="{FF2B5EF4-FFF2-40B4-BE49-F238E27FC236}">
                <a16:creationId xmlns:a16="http://schemas.microsoft.com/office/drawing/2014/main" id="{FA71462B-518D-1B42-90A8-56E07213DA92}"/>
              </a:ext>
            </a:extLst>
          </p:cNvPr>
          <p:cNvSpPr txBox="1"/>
          <p:nvPr/>
        </p:nvSpPr>
        <p:spPr>
          <a:xfrm>
            <a:off x="1447800" y="619086"/>
            <a:ext cx="14203293" cy="7694414"/>
          </a:xfrm>
          <a:prstGeom prst="rect">
            <a:avLst/>
          </a:prstGeom>
          <a:noFill/>
        </p:spPr>
        <p:txBody>
          <a:bodyPr wrap="square" rtlCol="0">
            <a:spAutoFit/>
          </a:bodyPr>
          <a:lstStyle/>
          <a:p>
            <a:r>
              <a:rPr lang="en-GB" sz="5500" b="1" dirty="0" err="1">
                <a:solidFill>
                  <a:srgbClr val="AFEEC0"/>
                </a:solidFill>
                <a:latin typeface="Montserrat" panose="02000505000000020004" pitchFamily="2" charset="77"/>
              </a:rPr>
              <a:t>Millest</a:t>
            </a:r>
            <a:r>
              <a:rPr lang="en-GB" sz="5500" b="1" dirty="0">
                <a:solidFill>
                  <a:srgbClr val="AFEEC0"/>
                </a:solidFill>
                <a:latin typeface="Montserrat" panose="02000505000000020004" pitchFamily="2" charset="77"/>
              </a:rPr>
              <a:t> </a:t>
            </a:r>
            <a:r>
              <a:rPr lang="en-GB" sz="5500" b="1" dirty="0" err="1">
                <a:solidFill>
                  <a:srgbClr val="AFEEC0"/>
                </a:solidFill>
                <a:latin typeface="Montserrat" panose="02000505000000020004" pitchFamily="2" charset="77"/>
              </a:rPr>
              <a:t>täna</a:t>
            </a:r>
            <a:r>
              <a:rPr lang="en-GB" sz="5500" b="1" dirty="0">
                <a:solidFill>
                  <a:srgbClr val="AFEEC0"/>
                </a:solidFill>
                <a:latin typeface="Montserrat" panose="02000505000000020004" pitchFamily="2" charset="77"/>
              </a:rPr>
              <a:t> </a:t>
            </a:r>
            <a:r>
              <a:rPr lang="en-GB" sz="5500" b="1" dirty="0" err="1">
                <a:solidFill>
                  <a:srgbClr val="AFEEC0"/>
                </a:solidFill>
                <a:latin typeface="Montserrat" panose="02000505000000020004" pitchFamily="2" charset="77"/>
              </a:rPr>
              <a:t>räägime</a:t>
            </a:r>
            <a:r>
              <a:rPr lang="en-GB" sz="5500" b="1" dirty="0">
                <a:solidFill>
                  <a:srgbClr val="AFEEC0"/>
                </a:solidFill>
                <a:latin typeface="Montserrat" panose="02000505000000020004" pitchFamily="2" charset="77"/>
              </a:rPr>
              <a:t>?</a:t>
            </a:r>
          </a:p>
          <a:p>
            <a:endParaRPr lang="en-EE" sz="5500" b="1" dirty="0">
              <a:solidFill>
                <a:srgbClr val="AFEEC0"/>
              </a:solidFill>
              <a:latin typeface="Montserrat" panose="02000505000000020004" pitchFamily="2" charset="77"/>
            </a:endParaRPr>
          </a:p>
          <a:p>
            <a:pPr marL="685800" indent="-685800">
              <a:buFont typeface="Arial" panose="020B0604020202020204" pitchFamily="34" charset="0"/>
              <a:buChar char="•"/>
            </a:pPr>
            <a:r>
              <a:rPr lang="en-EE" sz="4800" dirty="0">
                <a:latin typeface="Montserrat" panose="02000505000000020004" pitchFamily="2" charset="77"/>
              </a:rPr>
              <a:t>Miks vaimset tervist organisatsioonis väärtustada?</a:t>
            </a:r>
          </a:p>
          <a:p>
            <a:pPr marL="685800" indent="-685800">
              <a:buFont typeface="Arial" panose="020B0604020202020204" pitchFamily="34" charset="0"/>
              <a:buChar char="•"/>
            </a:pPr>
            <a:r>
              <a:rPr lang="en-EE" sz="4800" dirty="0">
                <a:latin typeface="Montserrat" panose="02000505000000020004" pitchFamily="2" charset="77"/>
              </a:rPr>
              <a:t>Milline on vaimset tervist väärtustav organisatsioonikultuur?</a:t>
            </a:r>
          </a:p>
          <a:p>
            <a:pPr marL="685800" indent="-685800">
              <a:buFont typeface="Arial" panose="020B0604020202020204" pitchFamily="34" charset="0"/>
              <a:buChar char="•"/>
            </a:pPr>
            <a:r>
              <a:rPr lang="en-EE" sz="4800" dirty="0">
                <a:latin typeface="Montserrat" panose="02000505000000020004" pitchFamily="2" charset="77"/>
              </a:rPr>
              <a:t>Kasulikke materjale ja praktilisi näiteid teistelt organisatsioonidelt</a:t>
            </a:r>
          </a:p>
          <a:p>
            <a:pPr marL="685800" indent="-685800">
              <a:buFont typeface="Arial" panose="020B0604020202020204" pitchFamily="34" charset="0"/>
              <a:buChar char="•"/>
            </a:pPr>
            <a:r>
              <a:rPr lang="en-EE" sz="4800" dirty="0">
                <a:latin typeface="Montserrat" panose="02000505000000020004" pitchFamily="2" charset="77"/>
              </a:rPr>
              <a:t>Praktiline harjutus, millest alustada.</a:t>
            </a:r>
          </a:p>
          <a:p>
            <a:pPr marL="685800" indent="-685800">
              <a:buFont typeface="Arial" panose="020B0604020202020204" pitchFamily="34" charset="0"/>
              <a:buChar char="•"/>
            </a:pPr>
            <a:endParaRPr lang="en-EE" sz="4800" dirty="0">
              <a:latin typeface="Montserrat" panose="02000505000000020004" pitchFamily="2" charset="77"/>
            </a:endParaRPr>
          </a:p>
        </p:txBody>
      </p:sp>
      <p:pic>
        <p:nvPicPr>
          <p:cNvPr id="26" name="object 4">
            <a:extLst>
              <a:ext uri="{FF2B5EF4-FFF2-40B4-BE49-F238E27FC236}">
                <a16:creationId xmlns:a16="http://schemas.microsoft.com/office/drawing/2014/main" id="{E75725BD-BEF9-0749-9D78-0B5C10D21B8D}"/>
              </a:ext>
            </a:extLst>
          </p:cNvPr>
          <p:cNvPicPr/>
          <p:nvPr/>
        </p:nvPicPr>
        <p:blipFill>
          <a:blip r:embed="rId2" cstate="print"/>
          <a:stretch>
            <a:fillRect/>
          </a:stretch>
        </p:blipFill>
        <p:spPr>
          <a:xfrm>
            <a:off x="0" y="6335486"/>
            <a:ext cx="8587545" cy="3948464"/>
          </a:xfrm>
          <a:prstGeom prst="rect">
            <a:avLst/>
          </a:prstGeom>
        </p:spPr>
      </p:pic>
      <p:pic>
        <p:nvPicPr>
          <p:cNvPr id="8" name="object 5">
            <a:extLst>
              <a:ext uri="{FF2B5EF4-FFF2-40B4-BE49-F238E27FC236}">
                <a16:creationId xmlns:a16="http://schemas.microsoft.com/office/drawing/2014/main" id="{48AAD09C-9A65-445E-8C5C-3ADC040B203A}"/>
              </a:ext>
            </a:extLst>
          </p:cNvPr>
          <p:cNvPicPr/>
          <p:nvPr/>
        </p:nvPicPr>
        <p:blipFill>
          <a:blip r:embed="rId3" cstate="print"/>
          <a:stretch>
            <a:fillRect/>
          </a:stretch>
        </p:blipFill>
        <p:spPr>
          <a:xfrm>
            <a:off x="228600" y="8470500"/>
            <a:ext cx="3535414" cy="1192842"/>
          </a:xfrm>
          <a:prstGeom prst="rect">
            <a:avLst/>
          </a:prstGeom>
        </p:spPr>
      </p:pic>
    </p:spTree>
    <p:extLst>
      <p:ext uri="{BB962C8B-B14F-4D97-AF65-F5344CB8AC3E}">
        <p14:creationId xmlns:p14="http://schemas.microsoft.com/office/powerpoint/2010/main" val="75017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8"/>
          <p:cNvSpPr/>
          <p:nvPr/>
        </p:nvSpPr>
        <p:spPr>
          <a:xfrm>
            <a:off x="14430" y="-719039"/>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chemeClr val="lt1"/>
          </a:solidFill>
          <a:ln>
            <a:noFill/>
          </a:ln>
        </p:spPr>
        <p:txBody>
          <a:bodyPr spcFirstLastPara="1" wrap="square" lIns="0" tIns="0" rIns="0" bIns="0" anchor="t" anchorCtr="0">
            <a:noAutofit/>
          </a:bodyPr>
          <a:lstStyle/>
          <a:p>
            <a:pPr>
              <a:buSzPts val="1200"/>
            </a:pPr>
            <a:endParaRPr sz="1800">
              <a:solidFill>
                <a:schemeClr val="dk1"/>
              </a:solidFill>
              <a:latin typeface="Calibri"/>
              <a:ea typeface="Calibri"/>
              <a:cs typeface="Calibri"/>
              <a:sym typeface="Calibri"/>
            </a:endParaRPr>
          </a:p>
        </p:txBody>
      </p:sp>
      <p:sp>
        <p:nvSpPr>
          <p:cNvPr id="708" name="Google Shape;708;p38"/>
          <p:cNvSpPr txBox="1"/>
          <p:nvPr/>
        </p:nvSpPr>
        <p:spPr>
          <a:xfrm>
            <a:off x="5486400" y="230972"/>
            <a:ext cx="11430000" cy="1830953"/>
          </a:xfrm>
          <a:prstGeom prst="rect">
            <a:avLst/>
          </a:prstGeom>
          <a:noFill/>
          <a:ln>
            <a:noFill/>
          </a:ln>
        </p:spPr>
        <p:txBody>
          <a:bodyPr spcFirstLastPara="1" wrap="square" lIns="137138" tIns="68550" rIns="137138" bIns="68550" anchor="t" anchorCtr="0">
            <a:spAutoFit/>
          </a:bodyPr>
          <a:lstStyle/>
          <a:p>
            <a:pPr algn="r">
              <a:buSzPts val="3666"/>
            </a:pPr>
            <a:r>
              <a:rPr lang="en-GB" sz="5499" dirty="0" err="1">
                <a:solidFill>
                  <a:srgbClr val="3F3F3F"/>
                </a:solidFill>
                <a:latin typeface="Montserrat"/>
                <a:sym typeface="Montserrat"/>
              </a:rPr>
              <a:t>Oluliste</a:t>
            </a:r>
            <a:r>
              <a:rPr lang="en-GB" sz="5499" dirty="0">
                <a:solidFill>
                  <a:srgbClr val="3F3F3F"/>
                </a:solidFill>
                <a:latin typeface="Montserrat"/>
                <a:sym typeface="Montserrat"/>
              </a:rPr>
              <a:t> </a:t>
            </a:r>
            <a:r>
              <a:rPr lang="en-GB" sz="5499" dirty="0" err="1">
                <a:solidFill>
                  <a:srgbClr val="3F3F3F"/>
                </a:solidFill>
                <a:latin typeface="Montserrat"/>
                <a:sym typeface="Montserrat"/>
              </a:rPr>
              <a:t>sammude</a:t>
            </a:r>
            <a:r>
              <a:rPr lang="en-GB" sz="5499" dirty="0">
                <a:solidFill>
                  <a:srgbClr val="3F3F3F"/>
                </a:solidFill>
                <a:latin typeface="Montserrat"/>
                <a:sym typeface="Montserrat"/>
              </a:rPr>
              <a:t> </a:t>
            </a:r>
            <a:r>
              <a:rPr lang="en-GB" sz="5499" dirty="0" err="1">
                <a:solidFill>
                  <a:srgbClr val="3F3F3F"/>
                </a:solidFill>
                <a:latin typeface="Montserrat"/>
                <a:sym typeface="Montserrat"/>
              </a:rPr>
              <a:t>näiteid</a:t>
            </a:r>
            <a:r>
              <a:rPr lang="en-GB" sz="5499" dirty="0">
                <a:solidFill>
                  <a:srgbClr val="3F3F3F"/>
                </a:solidFill>
                <a:latin typeface="Montserrat"/>
                <a:sym typeface="Montserrat"/>
              </a:rPr>
              <a:t> </a:t>
            </a:r>
            <a:r>
              <a:rPr lang="en-GB" sz="5499" dirty="0" err="1">
                <a:solidFill>
                  <a:srgbClr val="3F3F3F"/>
                </a:solidFill>
                <a:latin typeface="Montserrat"/>
                <a:sym typeface="Montserrat"/>
              </a:rPr>
              <a:t>teistelt</a:t>
            </a:r>
            <a:r>
              <a:rPr lang="en-GB" sz="5499" dirty="0">
                <a:solidFill>
                  <a:srgbClr val="3F3F3F"/>
                </a:solidFill>
                <a:latin typeface="Montserrat"/>
                <a:sym typeface="Montserrat"/>
              </a:rPr>
              <a:t> </a:t>
            </a:r>
            <a:r>
              <a:rPr lang="en-GB" sz="5499" dirty="0" err="1">
                <a:solidFill>
                  <a:srgbClr val="3F3F3F"/>
                </a:solidFill>
                <a:latin typeface="Montserrat"/>
                <a:sym typeface="Montserrat"/>
              </a:rPr>
              <a:t>organisatsioonidelt</a:t>
            </a:r>
            <a:endParaRPr sz="2100" dirty="0"/>
          </a:p>
        </p:txBody>
      </p:sp>
      <p:pic>
        <p:nvPicPr>
          <p:cNvPr id="712" name="Google Shape;712;p38"/>
          <p:cNvPicPr preferRelativeResize="0"/>
          <p:nvPr/>
        </p:nvPicPr>
        <p:blipFill rotWithShape="1">
          <a:blip r:embed="rId3">
            <a:alphaModFix/>
          </a:blip>
          <a:srcRect r="38863" b="48938"/>
          <a:stretch/>
        </p:blipFill>
        <p:spPr>
          <a:xfrm>
            <a:off x="14431" y="-217235"/>
            <a:ext cx="5040602" cy="3005328"/>
          </a:xfrm>
          <a:prstGeom prst="rect">
            <a:avLst/>
          </a:prstGeom>
          <a:noFill/>
          <a:ln>
            <a:noFill/>
          </a:ln>
        </p:spPr>
      </p:pic>
      <p:pic>
        <p:nvPicPr>
          <p:cNvPr id="713" name="Google Shape;713;p38"/>
          <p:cNvPicPr preferRelativeResize="0"/>
          <p:nvPr/>
        </p:nvPicPr>
        <p:blipFill rotWithShape="1">
          <a:blip r:embed="rId4">
            <a:alphaModFix/>
          </a:blip>
          <a:srcRect/>
          <a:stretch/>
        </p:blipFill>
        <p:spPr>
          <a:xfrm>
            <a:off x="304801" y="309288"/>
            <a:ext cx="3535415" cy="1192842"/>
          </a:xfrm>
          <a:prstGeom prst="rect">
            <a:avLst/>
          </a:prstGeom>
          <a:noFill/>
          <a:ln>
            <a:noFill/>
          </a:ln>
        </p:spPr>
      </p:pic>
      <p:sp>
        <p:nvSpPr>
          <p:cNvPr id="2" name="TextBox 1">
            <a:extLst>
              <a:ext uri="{FF2B5EF4-FFF2-40B4-BE49-F238E27FC236}">
                <a16:creationId xmlns:a16="http://schemas.microsoft.com/office/drawing/2014/main" id="{7DD76F1C-55AB-8ADA-0D47-77BDC5FCDA93}"/>
              </a:ext>
            </a:extLst>
          </p:cNvPr>
          <p:cNvSpPr txBox="1"/>
          <p:nvPr/>
        </p:nvSpPr>
        <p:spPr>
          <a:xfrm>
            <a:off x="1545771" y="2788093"/>
            <a:ext cx="15370629" cy="5016758"/>
          </a:xfrm>
          <a:prstGeom prst="rect">
            <a:avLst/>
          </a:prstGeom>
          <a:noFill/>
        </p:spPr>
        <p:txBody>
          <a:bodyPr wrap="square" rtlCol="0">
            <a:spAutoFit/>
          </a:bodyPr>
          <a:lstStyle/>
          <a:p>
            <a:pPr marL="457200" indent="-457200">
              <a:buFont typeface="Arial" panose="020B0604020202020204" pitchFamily="34" charset="0"/>
              <a:buChar char="•"/>
            </a:pPr>
            <a:r>
              <a:rPr lang="en-EE" sz="4000" b="1" dirty="0">
                <a:latin typeface="Montserrat" pitchFamily="2" charset="77"/>
              </a:rPr>
              <a:t>Vaimse tervise esmaabi </a:t>
            </a:r>
            <a:r>
              <a:rPr lang="en-EE" sz="4000" dirty="0">
                <a:latin typeface="Montserrat" pitchFamily="2" charset="77"/>
              </a:rPr>
              <a:t>koolituse korraldamine, vaimse tervise saadikute tegevuse soodustamine;</a:t>
            </a:r>
          </a:p>
          <a:p>
            <a:endParaRPr lang="en-EE" sz="4000" dirty="0">
              <a:latin typeface="Montserrat" pitchFamily="2" charset="77"/>
            </a:endParaRPr>
          </a:p>
          <a:p>
            <a:pPr marL="457200" indent="-457200">
              <a:buFont typeface="Arial" panose="020B0604020202020204" pitchFamily="34" charset="0"/>
              <a:buChar char="•"/>
            </a:pPr>
            <a:r>
              <a:rPr lang="en-EE" sz="4000" b="1" dirty="0">
                <a:latin typeface="Montserrat" pitchFamily="2" charset="77"/>
              </a:rPr>
              <a:t>Organisatsioonisisese ja piirkondliku vaimse tervise teekonna kaardistamine </a:t>
            </a:r>
            <a:r>
              <a:rPr lang="en-EE" sz="4000" dirty="0">
                <a:latin typeface="Montserrat" pitchFamily="2" charset="77"/>
              </a:rPr>
              <a:t>(kust alustada, kelle poole pöörduda, mis on ressursid, abivõimalused (tasuta, tasulised))</a:t>
            </a:r>
          </a:p>
          <a:p>
            <a:pPr marL="457200" indent="-457200">
              <a:buFont typeface="Arial" panose="020B0604020202020204" pitchFamily="34" charset="0"/>
              <a:buChar char="•"/>
            </a:pPr>
            <a:endParaRPr lang="en-EE" sz="4000" dirty="0">
              <a:latin typeface="Montserrat" pitchFamily="2"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8"/>
          <p:cNvSpPr/>
          <p:nvPr/>
        </p:nvSpPr>
        <p:spPr>
          <a:xfrm>
            <a:off x="14430" y="-719039"/>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chemeClr val="lt1"/>
          </a:solidFill>
          <a:ln>
            <a:noFill/>
          </a:ln>
        </p:spPr>
        <p:txBody>
          <a:bodyPr spcFirstLastPara="1" wrap="square" lIns="0" tIns="0" rIns="0" bIns="0" anchor="t" anchorCtr="0">
            <a:noAutofit/>
          </a:bodyPr>
          <a:lstStyle/>
          <a:p>
            <a:pPr>
              <a:buSzPts val="1200"/>
            </a:pPr>
            <a:endParaRPr sz="1800">
              <a:solidFill>
                <a:schemeClr val="dk1"/>
              </a:solidFill>
              <a:latin typeface="Calibri"/>
              <a:ea typeface="Calibri"/>
              <a:cs typeface="Calibri"/>
              <a:sym typeface="Calibri"/>
            </a:endParaRPr>
          </a:p>
        </p:txBody>
      </p:sp>
      <p:sp>
        <p:nvSpPr>
          <p:cNvPr id="708" name="Google Shape;708;p38"/>
          <p:cNvSpPr txBox="1"/>
          <p:nvPr/>
        </p:nvSpPr>
        <p:spPr>
          <a:xfrm>
            <a:off x="5486400" y="230972"/>
            <a:ext cx="11430000" cy="1492656"/>
          </a:xfrm>
          <a:prstGeom prst="rect">
            <a:avLst/>
          </a:prstGeom>
          <a:noFill/>
          <a:ln>
            <a:noFill/>
          </a:ln>
        </p:spPr>
        <p:txBody>
          <a:bodyPr spcFirstLastPara="1" wrap="square" lIns="137138" tIns="68550" rIns="137138" bIns="68550" anchor="t" anchorCtr="0">
            <a:spAutoFit/>
          </a:bodyPr>
          <a:lstStyle/>
          <a:p>
            <a:pPr algn="r">
              <a:buSzPts val="3666"/>
            </a:pPr>
            <a:r>
              <a:rPr lang="en-GB" sz="4400" dirty="0" err="1">
                <a:solidFill>
                  <a:srgbClr val="3F3F3F"/>
                </a:solidFill>
                <a:latin typeface="Montserrat"/>
                <a:sym typeface="Montserrat"/>
              </a:rPr>
              <a:t>Oluliste</a:t>
            </a:r>
            <a:r>
              <a:rPr lang="en-GB" sz="4400" dirty="0">
                <a:solidFill>
                  <a:srgbClr val="3F3F3F"/>
                </a:solidFill>
                <a:latin typeface="Montserrat"/>
                <a:sym typeface="Montserrat"/>
              </a:rPr>
              <a:t> </a:t>
            </a:r>
            <a:r>
              <a:rPr lang="en-GB" sz="4400" dirty="0" err="1">
                <a:solidFill>
                  <a:srgbClr val="3F3F3F"/>
                </a:solidFill>
                <a:latin typeface="Montserrat"/>
                <a:sym typeface="Montserrat"/>
              </a:rPr>
              <a:t>sammude</a:t>
            </a:r>
            <a:r>
              <a:rPr lang="en-GB" sz="4400" dirty="0">
                <a:solidFill>
                  <a:srgbClr val="3F3F3F"/>
                </a:solidFill>
                <a:latin typeface="Montserrat"/>
                <a:sym typeface="Montserrat"/>
              </a:rPr>
              <a:t> </a:t>
            </a:r>
            <a:r>
              <a:rPr lang="en-GB" sz="4400" dirty="0" err="1">
                <a:solidFill>
                  <a:srgbClr val="3F3F3F"/>
                </a:solidFill>
                <a:latin typeface="Montserrat"/>
                <a:sym typeface="Montserrat"/>
              </a:rPr>
              <a:t>näiteid</a:t>
            </a:r>
            <a:r>
              <a:rPr lang="en-GB" sz="4400" dirty="0">
                <a:solidFill>
                  <a:srgbClr val="3F3F3F"/>
                </a:solidFill>
                <a:latin typeface="Montserrat"/>
                <a:sym typeface="Montserrat"/>
              </a:rPr>
              <a:t> </a:t>
            </a:r>
            <a:r>
              <a:rPr lang="en-GB" sz="4400" dirty="0" err="1">
                <a:solidFill>
                  <a:srgbClr val="3F3F3F"/>
                </a:solidFill>
                <a:latin typeface="Montserrat"/>
                <a:sym typeface="Montserrat"/>
              </a:rPr>
              <a:t>teistelt</a:t>
            </a:r>
            <a:r>
              <a:rPr lang="en-GB" sz="4400" dirty="0">
                <a:solidFill>
                  <a:srgbClr val="3F3F3F"/>
                </a:solidFill>
                <a:latin typeface="Montserrat"/>
                <a:sym typeface="Montserrat"/>
              </a:rPr>
              <a:t> </a:t>
            </a:r>
            <a:r>
              <a:rPr lang="en-GB" sz="4400" dirty="0" err="1">
                <a:solidFill>
                  <a:srgbClr val="3F3F3F"/>
                </a:solidFill>
                <a:latin typeface="Montserrat"/>
                <a:sym typeface="Montserrat"/>
              </a:rPr>
              <a:t>organisatsioonidelt</a:t>
            </a:r>
            <a:endParaRPr sz="1600" dirty="0"/>
          </a:p>
        </p:txBody>
      </p:sp>
      <p:pic>
        <p:nvPicPr>
          <p:cNvPr id="712" name="Google Shape;712;p38"/>
          <p:cNvPicPr preferRelativeResize="0"/>
          <p:nvPr/>
        </p:nvPicPr>
        <p:blipFill rotWithShape="1">
          <a:blip r:embed="rId3">
            <a:alphaModFix/>
          </a:blip>
          <a:srcRect r="38863" b="48938"/>
          <a:stretch/>
        </p:blipFill>
        <p:spPr>
          <a:xfrm>
            <a:off x="14431" y="-217235"/>
            <a:ext cx="5040602" cy="3005328"/>
          </a:xfrm>
          <a:prstGeom prst="rect">
            <a:avLst/>
          </a:prstGeom>
          <a:noFill/>
          <a:ln>
            <a:noFill/>
          </a:ln>
        </p:spPr>
      </p:pic>
      <p:pic>
        <p:nvPicPr>
          <p:cNvPr id="713" name="Google Shape;713;p38"/>
          <p:cNvPicPr preferRelativeResize="0"/>
          <p:nvPr/>
        </p:nvPicPr>
        <p:blipFill rotWithShape="1">
          <a:blip r:embed="rId4">
            <a:alphaModFix/>
          </a:blip>
          <a:srcRect/>
          <a:stretch/>
        </p:blipFill>
        <p:spPr>
          <a:xfrm>
            <a:off x="304801" y="309288"/>
            <a:ext cx="3535415" cy="1192842"/>
          </a:xfrm>
          <a:prstGeom prst="rect">
            <a:avLst/>
          </a:prstGeom>
          <a:noFill/>
          <a:ln>
            <a:noFill/>
          </a:ln>
        </p:spPr>
      </p:pic>
      <p:sp>
        <p:nvSpPr>
          <p:cNvPr id="2" name="TextBox 1">
            <a:extLst>
              <a:ext uri="{FF2B5EF4-FFF2-40B4-BE49-F238E27FC236}">
                <a16:creationId xmlns:a16="http://schemas.microsoft.com/office/drawing/2014/main" id="{7DD76F1C-55AB-8ADA-0D47-77BDC5FCDA93}"/>
              </a:ext>
            </a:extLst>
          </p:cNvPr>
          <p:cNvSpPr txBox="1"/>
          <p:nvPr/>
        </p:nvSpPr>
        <p:spPr>
          <a:xfrm>
            <a:off x="1473115" y="2271800"/>
            <a:ext cx="15370629" cy="10064294"/>
          </a:xfrm>
          <a:prstGeom prst="rect">
            <a:avLst/>
          </a:prstGeom>
          <a:noFill/>
        </p:spPr>
        <p:txBody>
          <a:bodyPr wrap="square" rtlCol="0">
            <a:spAutoFit/>
          </a:bodyPr>
          <a:lstStyle/>
          <a:p>
            <a:pPr marL="457200" indent="-457200">
              <a:buFont typeface="Arial" panose="020B0604020202020204" pitchFamily="34" charset="0"/>
              <a:buChar char="•"/>
            </a:pPr>
            <a:r>
              <a:rPr lang="en-EE" sz="4000" b="1" dirty="0">
                <a:latin typeface="Montserrat" pitchFamily="2" charset="77"/>
              </a:rPr>
              <a:t>Juhtide meelespea/checklist meeskonna vaimse tervise hoidmise põhisammudega</a:t>
            </a:r>
            <a:r>
              <a:rPr lang="en-EE" sz="4000" dirty="0">
                <a:latin typeface="Montserrat" pitchFamily="2" charset="77"/>
              </a:rPr>
              <a:t>. </a:t>
            </a:r>
            <a:r>
              <a:rPr lang="en-EE" sz="2800" dirty="0">
                <a:latin typeface="Montserrat" pitchFamily="2" charset="77"/>
              </a:rPr>
              <a:t>Näidisküsimusi:</a:t>
            </a:r>
          </a:p>
          <a:p>
            <a:pPr marL="457200" indent="-457200">
              <a:buFont typeface="Arial" panose="020B0604020202020204" pitchFamily="34" charset="0"/>
              <a:buChar char="•"/>
            </a:pPr>
            <a:r>
              <a:rPr lang="en-EE" sz="4000" dirty="0">
                <a:latin typeface="Montserrat" pitchFamily="2" charset="77"/>
              </a:rPr>
              <a:t>“</a:t>
            </a:r>
            <a:r>
              <a:rPr lang="en-GB" sz="3200" dirty="0">
                <a:latin typeface="Montserrat" pitchFamily="2" charset="77"/>
              </a:rPr>
              <a:t>Olen </a:t>
            </a:r>
            <a:r>
              <a:rPr lang="en-GB" sz="3200" dirty="0" err="1">
                <a:latin typeface="Montserrat" pitchFamily="2" charset="77"/>
              </a:rPr>
              <a:t>loonud</a:t>
            </a:r>
            <a:r>
              <a:rPr lang="en-GB" sz="3200" dirty="0">
                <a:latin typeface="Montserrat" pitchFamily="2" charset="77"/>
              </a:rPr>
              <a:t> </a:t>
            </a:r>
            <a:r>
              <a:rPr lang="en-GB" sz="3200" dirty="0" err="1">
                <a:latin typeface="Montserrat" pitchFamily="2" charset="77"/>
              </a:rPr>
              <a:t>oma</a:t>
            </a:r>
            <a:r>
              <a:rPr lang="en-GB" sz="3200" dirty="0">
                <a:latin typeface="Montserrat" pitchFamily="2" charset="77"/>
              </a:rPr>
              <a:t> </a:t>
            </a:r>
            <a:r>
              <a:rPr lang="en-GB" sz="3200" dirty="0" err="1">
                <a:latin typeface="Montserrat" pitchFamily="2" charset="77"/>
              </a:rPr>
              <a:t>tiimis</a:t>
            </a:r>
            <a:r>
              <a:rPr lang="en-GB" sz="3200" dirty="0">
                <a:latin typeface="Montserrat" pitchFamily="2" charset="77"/>
              </a:rPr>
              <a:t> </a:t>
            </a:r>
            <a:r>
              <a:rPr lang="en-GB" sz="3200" dirty="0" err="1">
                <a:latin typeface="Montserrat" pitchFamily="2" charset="77"/>
              </a:rPr>
              <a:t>õhkkonna</a:t>
            </a:r>
            <a:r>
              <a:rPr lang="en-GB" sz="3200" dirty="0">
                <a:latin typeface="Montserrat" pitchFamily="2" charset="77"/>
              </a:rPr>
              <a:t>, </a:t>
            </a:r>
            <a:r>
              <a:rPr lang="en-GB" sz="3200" dirty="0" err="1">
                <a:latin typeface="Montserrat" pitchFamily="2" charset="77"/>
              </a:rPr>
              <a:t>kus</a:t>
            </a:r>
            <a:r>
              <a:rPr lang="en-GB" sz="3200" dirty="0">
                <a:latin typeface="Montserrat" pitchFamily="2" charset="77"/>
              </a:rPr>
              <a:t> </a:t>
            </a:r>
            <a:r>
              <a:rPr lang="en-GB" sz="3200" dirty="0" err="1">
                <a:latin typeface="Montserrat" pitchFamily="2" charset="77"/>
              </a:rPr>
              <a:t>kõik</a:t>
            </a:r>
            <a:r>
              <a:rPr lang="en-GB" sz="3200" dirty="0">
                <a:latin typeface="Montserrat" pitchFamily="2" charset="77"/>
              </a:rPr>
              <a:t> </a:t>
            </a:r>
            <a:r>
              <a:rPr lang="en-GB" sz="3200" dirty="0" err="1">
                <a:latin typeface="Montserrat" pitchFamily="2" charset="77"/>
              </a:rPr>
              <a:t>võivad</a:t>
            </a:r>
            <a:r>
              <a:rPr lang="en-GB" sz="3200" dirty="0">
                <a:latin typeface="Montserrat" pitchFamily="2" charset="77"/>
              </a:rPr>
              <a:t> </a:t>
            </a:r>
            <a:r>
              <a:rPr lang="en-GB" sz="3200" dirty="0" err="1">
                <a:latin typeface="Montserrat" pitchFamily="2" charset="77"/>
              </a:rPr>
              <a:t>ja</a:t>
            </a:r>
            <a:r>
              <a:rPr lang="en-GB" sz="3200" dirty="0">
                <a:latin typeface="Montserrat" pitchFamily="2" charset="77"/>
              </a:rPr>
              <a:t> </a:t>
            </a:r>
            <a:r>
              <a:rPr lang="en-GB" sz="3200" dirty="0" err="1">
                <a:latin typeface="Montserrat" pitchFamily="2" charset="77"/>
              </a:rPr>
              <a:t>tahavad</a:t>
            </a:r>
            <a:r>
              <a:rPr lang="en-GB" sz="3200" dirty="0">
                <a:latin typeface="Montserrat" pitchFamily="2" charset="77"/>
              </a:rPr>
              <a:t> </a:t>
            </a:r>
            <a:r>
              <a:rPr lang="en-GB" sz="3200" dirty="0" err="1">
                <a:latin typeface="Montserrat" pitchFamily="2" charset="77"/>
              </a:rPr>
              <a:t>oma</a:t>
            </a:r>
            <a:r>
              <a:rPr lang="en-GB" sz="3200" dirty="0">
                <a:latin typeface="Montserrat" pitchFamily="2" charset="77"/>
              </a:rPr>
              <a:t> </a:t>
            </a:r>
            <a:r>
              <a:rPr lang="en-GB" sz="3200" dirty="0" err="1">
                <a:latin typeface="Montserrat" pitchFamily="2" charset="77"/>
              </a:rPr>
              <a:t>arvamusi</a:t>
            </a:r>
            <a:r>
              <a:rPr lang="en-GB" sz="3200" dirty="0">
                <a:latin typeface="Montserrat" pitchFamily="2" charset="77"/>
              </a:rPr>
              <a:t> </a:t>
            </a:r>
            <a:r>
              <a:rPr lang="en-GB" sz="3200" dirty="0" err="1">
                <a:latin typeface="Montserrat" pitchFamily="2" charset="77"/>
              </a:rPr>
              <a:t>ja</a:t>
            </a:r>
            <a:r>
              <a:rPr lang="en-GB" sz="3200" dirty="0">
                <a:latin typeface="Montserrat" pitchFamily="2" charset="77"/>
              </a:rPr>
              <a:t> </a:t>
            </a:r>
            <a:r>
              <a:rPr lang="en-GB" sz="3200" dirty="0" err="1">
                <a:latin typeface="Montserrat" pitchFamily="2" charset="77"/>
              </a:rPr>
              <a:t>muresid</a:t>
            </a:r>
            <a:r>
              <a:rPr lang="en-GB" sz="3200" dirty="0">
                <a:latin typeface="Montserrat" pitchFamily="2" charset="77"/>
              </a:rPr>
              <a:t> </a:t>
            </a:r>
            <a:r>
              <a:rPr lang="en-GB" sz="3200" dirty="0" err="1">
                <a:latin typeface="Montserrat" pitchFamily="2" charset="77"/>
              </a:rPr>
              <a:t>jagada</a:t>
            </a:r>
            <a:r>
              <a:rPr lang="en-GB" sz="3200" dirty="0">
                <a:latin typeface="Montserrat" pitchFamily="2" charset="77"/>
              </a:rPr>
              <a:t> </a:t>
            </a:r>
            <a:r>
              <a:rPr lang="en-GB" sz="3200" dirty="0" err="1">
                <a:latin typeface="Montserrat" pitchFamily="2" charset="77"/>
              </a:rPr>
              <a:t>ilma</a:t>
            </a:r>
            <a:r>
              <a:rPr lang="en-GB" sz="3200" dirty="0">
                <a:latin typeface="Montserrat" pitchFamily="2" charset="77"/>
              </a:rPr>
              <a:t>, et </a:t>
            </a:r>
            <a:r>
              <a:rPr lang="en-GB" sz="3200" dirty="0" err="1">
                <a:latin typeface="Montserrat" pitchFamily="2" charset="77"/>
              </a:rPr>
              <a:t>neid</a:t>
            </a:r>
            <a:r>
              <a:rPr lang="en-GB" sz="3200" dirty="0">
                <a:latin typeface="Montserrat" pitchFamily="2" charset="77"/>
              </a:rPr>
              <a:t> </a:t>
            </a:r>
            <a:r>
              <a:rPr lang="en-GB" sz="3200" dirty="0" err="1">
                <a:latin typeface="Montserrat" pitchFamily="2" charset="77"/>
              </a:rPr>
              <a:t>naeruvääristataks</a:t>
            </a:r>
            <a:r>
              <a:rPr lang="en-GB" sz="3200" dirty="0">
                <a:latin typeface="Montserrat" pitchFamily="2" charset="77"/>
              </a:rPr>
              <a:t> </a:t>
            </a:r>
            <a:r>
              <a:rPr lang="en-GB" sz="3200" dirty="0" err="1">
                <a:latin typeface="Montserrat" pitchFamily="2" charset="77"/>
              </a:rPr>
              <a:t>või</a:t>
            </a:r>
            <a:r>
              <a:rPr lang="en-GB" sz="3200" dirty="0">
                <a:latin typeface="Montserrat" pitchFamily="2" charset="77"/>
              </a:rPr>
              <a:t> </a:t>
            </a:r>
            <a:r>
              <a:rPr lang="en-GB" sz="3200" dirty="0" err="1">
                <a:latin typeface="Montserrat" pitchFamily="2" charset="77"/>
              </a:rPr>
              <a:t>rünnataks</a:t>
            </a:r>
            <a:r>
              <a:rPr lang="en-GB" sz="3200" dirty="0">
                <a:latin typeface="Montserrat" pitchFamily="2" charset="77"/>
              </a:rPr>
              <a:t>. </a:t>
            </a:r>
          </a:p>
          <a:p>
            <a:pPr marL="457200" indent="-457200">
              <a:buFont typeface="Arial" panose="020B0604020202020204" pitchFamily="34" charset="0"/>
              <a:buChar char="•"/>
            </a:pPr>
            <a:r>
              <a:rPr lang="en-GB" sz="3200" dirty="0">
                <a:latin typeface="Montserrat" pitchFamily="2" charset="77"/>
              </a:rPr>
              <a:t>“</a:t>
            </a:r>
            <a:r>
              <a:rPr lang="en-GB" sz="3200" dirty="0" err="1">
                <a:latin typeface="Montserrat" pitchFamily="2" charset="77"/>
              </a:rPr>
              <a:t>Meie</a:t>
            </a:r>
            <a:r>
              <a:rPr lang="en-GB" sz="3200" dirty="0">
                <a:latin typeface="Montserrat" pitchFamily="2" charset="77"/>
              </a:rPr>
              <a:t> </a:t>
            </a:r>
            <a:r>
              <a:rPr lang="en-GB" sz="3200" dirty="0" err="1">
                <a:latin typeface="Montserrat" pitchFamily="2" charset="77"/>
              </a:rPr>
              <a:t>tiimis</a:t>
            </a:r>
            <a:r>
              <a:rPr lang="en-GB" sz="3200" dirty="0">
                <a:latin typeface="Montserrat" pitchFamily="2" charset="77"/>
              </a:rPr>
              <a:t> on </a:t>
            </a:r>
            <a:r>
              <a:rPr lang="en-GB" sz="3200" dirty="0" err="1">
                <a:latin typeface="Montserrat" pitchFamily="2" charset="77"/>
              </a:rPr>
              <a:t>kõigil</a:t>
            </a:r>
            <a:r>
              <a:rPr lang="en-GB" sz="3200" dirty="0">
                <a:latin typeface="Montserrat" pitchFamily="2" charset="77"/>
              </a:rPr>
              <a:t> </a:t>
            </a:r>
            <a:r>
              <a:rPr lang="en-GB" sz="3200" dirty="0" err="1">
                <a:latin typeface="Montserrat" pitchFamily="2" charset="77"/>
              </a:rPr>
              <a:t>võimalik</a:t>
            </a:r>
            <a:r>
              <a:rPr lang="en-GB" sz="3200" dirty="0">
                <a:latin typeface="Montserrat" pitchFamily="2" charset="77"/>
              </a:rPr>
              <a:t> </a:t>
            </a:r>
            <a:r>
              <a:rPr lang="en-GB" sz="3200" dirty="0" err="1">
                <a:latin typeface="Montserrat" pitchFamily="2" charset="77"/>
              </a:rPr>
              <a:t>segamatult</a:t>
            </a:r>
            <a:r>
              <a:rPr lang="en-GB" sz="3200" dirty="0">
                <a:latin typeface="Montserrat" pitchFamily="2" charset="77"/>
              </a:rPr>
              <a:t> </a:t>
            </a:r>
            <a:r>
              <a:rPr lang="en-GB" sz="3200" dirty="0" err="1">
                <a:latin typeface="Montserrat" pitchFamily="2" charset="77"/>
              </a:rPr>
              <a:t>puhata</a:t>
            </a:r>
            <a:r>
              <a:rPr lang="en-GB" sz="3200" dirty="0">
                <a:latin typeface="Montserrat" pitchFamily="2" charset="77"/>
              </a:rPr>
              <a:t>, </a:t>
            </a:r>
            <a:r>
              <a:rPr lang="en-GB" sz="3200" dirty="0" err="1">
                <a:latin typeface="Montserrat" pitchFamily="2" charset="77"/>
              </a:rPr>
              <a:t>keegi</a:t>
            </a:r>
            <a:r>
              <a:rPr lang="en-GB" sz="3200" dirty="0">
                <a:latin typeface="Montserrat" pitchFamily="2" charset="77"/>
              </a:rPr>
              <a:t> </a:t>
            </a:r>
            <a:r>
              <a:rPr lang="en-GB" sz="3200" dirty="0" err="1">
                <a:latin typeface="Montserrat" pitchFamily="2" charset="77"/>
              </a:rPr>
              <a:t>ei</a:t>
            </a:r>
            <a:r>
              <a:rPr lang="en-GB" sz="3200" dirty="0">
                <a:latin typeface="Montserrat" pitchFamily="2" charset="77"/>
              </a:rPr>
              <a:t> pea </a:t>
            </a:r>
            <a:r>
              <a:rPr lang="en-GB" sz="3200" dirty="0" err="1">
                <a:latin typeface="Montserrat" pitchFamily="2" charset="77"/>
              </a:rPr>
              <a:t>endale</a:t>
            </a:r>
            <a:r>
              <a:rPr lang="en-GB" sz="3200" dirty="0">
                <a:latin typeface="Montserrat" pitchFamily="2" charset="77"/>
              </a:rPr>
              <a:t> </a:t>
            </a:r>
            <a:r>
              <a:rPr lang="en-GB" sz="3200" dirty="0" err="1">
                <a:latin typeface="Montserrat" pitchFamily="2" charset="77"/>
              </a:rPr>
              <a:t>ise</a:t>
            </a:r>
            <a:r>
              <a:rPr lang="en-GB" sz="3200" dirty="0">
                <a:latin typeface="Montserrat" pitchFamily="2" charset="77"/>
              </a:rPr>
              <a:t> </a:t>
            </a:r>
            <a:r>
              <a:rPr lang="en-GB" sz="3200" dirty="0" err="1">
                <a:latin typeface="Montserrat" pitchFamily="2" charset="77"/>
              </a:rPr>
              <a:t>asendajat</a:t>
            </a:r>
            <a:r>
              <a:rPr lang="en-GB" sz="3200" dirty="0">
                <a:latin typeface="Montserrat" pitchFamily="2" charset="77"/>
              </a:rPr>
              <a:t> </a:t>
            </a:r>
            <a:r>
              <a:rPr lang="en-GB" sz="3200" dirty="0" err="1">
                <a:latin typeface="Montserrat" pitchFamily="2" charset="77"/>
              </a:rPr>
              <a:t>kauplema</a:t>
            </a:r>
            <a:r>
              <a:rPr lang="en-GB" sz="3200" dirty="0">
                <a:latin typeface="Montserrat" pitchFamily="2" charset="77"/>
              </a:rPr>
              <a:t> </a:t>
            </a:r>
            <a:r>
              <a:rPr lang="en-GB" sz="3200" dirty="0" err="1">
                <a:latin typeface="Montserrat" pitchFamily="2" charset="77"/>
              </a:rPr>
              <a:t>või</a:t>
            </a:r>
            <a:r>
              <a:rPr lang="en-GB" sz="3200" dirty="0">
                <a:latin typeface="Montserrat" pitchFamily="2" charset="77"/>
              </a:rPr>
              <a:t> </a:t>
            </a:r>
            <a:r>
              <a:rPr lang="en-GB" sz="3200" dirty="0" err="1">
                <a:latin typeface="Montserrat" pitchFamily="2" charset="77"/>
              </a:rPr>
              <a:t>puhkuse</a:t>
            </a:r>
            <a:r>
              <a:rPr lang="en-GB" sz="3200" dirty="0">
                <a:latin typeface="Montserrat" pitchFamily="2" charset="77"/>
              </a:rPr>
              <a:t> </a:t>
            </a:r>
            <a:r>
              <a:rPr lang="en-GB" sz="3200" dirty="0" err="1">
                <a:latin typeface="Montserrat" pitchFamily="2" charset="77"/>
              </a:rPr>
              <a:t>ajal</a:t>
            </a:r>
            <a:r>
              <a:rPr lang="en-GB" sz="3200" dirty="0">
                <a:latin typeface="Montserrat" pitchFamily="2" charset="77"/>
              </a:rPr>
              <a:t> </a:t>
            </a:r>
            <a:r>
              <a:rPr lang="en-GB" sz="3200" dirty="0" err="1">
                <a:latin typeface="Montserrat" pitchFamily="2" charset="77"/>
              </a:rPr>
              <a:t>tööd</a:t>
            </a:r>
            <a:r>
              <a:rPr lang="en-GB" sz="3200" dirty="0">
                <a:latin typeface="Montserrat" pitchFamily="2" charset="77"/>
              </a:rPr>
              <a:t> </a:t>
            </a:r>
            <a:r>
              <a:rPr lang="en-GB" sz="3200" dirty="0" err="1">
                <a:latin typeface="Montserrat" pitchFamily="2" charset="77"/>
              </a:rPr>
              <a:t>tegema</a:t>
            </a:r>
            <a:r>
              <a:rPr lang="en-GB" sz="3200" dirty="0">
                <a:latin typeface="Montserrat" pitchFamily="2" charset="77"/>
              </a:rPr>
              <a:t>. </a:t>
            </a:r>
          </a:p>
          <a:p>
            <a:pPr marL="457200" indent="-457200">
              <a:buFont typeface="Arial" panose="020B0604020202020204" pitchFamily="34" charset="0"/>
              <a:buChar char="•"/>
            </a:pPr>
            <a:r>
              <a:rPr lang="en-GB" sz="3200" dirty="0">
                <a:latin typeface="Montserrat" pitchFamily="2" charset="77"/>
              </a:rPr>
              <a:t>“</a:t>
            </a:r>
            <a:r>
              <a:rPr lang="en-GB" sz="3200" dirty="0" err="1">
                <a:latin typeface="Montserrat" pitchFamily="2" charset="77"/>
              </a:rPr>
              <a:t>Juhina</a:t>
            </a:r>
            <a:r>
              <a:rPr lang="en-GB" sz="3200" dirty="0">
                <a:latin typeface="Montserrat" pitchFamily="2" charset="77"/>
              </a:rPr>
              <a:t> </a:t>
            </a:r>
            <a:r>
              <a:rPr lang="en-GB" sz="3200" dirty="0" err="1">
                <a:latin typeface="Montserrat" pitchFamily="2" charset="77"/>
              </a:rPr>
              <a:t>võtan</a:t>
            </a:r>
            <a:r>
              <a:rPr lang="en-GB" sz="3200" dirty="0">
                <a:latin typeface="Montserrat" pitchFamily="2" charset="77"/>
              </a:rPr>
              <a:t> </a:t>
            </a:r>
            <a:r>
              <a:rPr lang="en-GB" sz="3200" dirty="0" err="1">
                <a:latin typeface="Montserrat" pitchFamily="2" charset="77"/>
              </a:rPr>
              <a:t>vastutuse</a:t>
            </a:r>
            <a:r>
              <a:rPr lang="en-GB" sz="3200" dirty="0">
                <a:latin typeface="Montserrat" pitchFamily="2" charset="77"/>
              </a:rPr>
              <a:t> </a:t>
            </a:r>
            <a:r>
              <a:rPr lang="en-GB" sz="3200" dirty="0" err="1">
                <a:latin typeface="Montserrat" pitchFamily="2" charset="77"/>
              </a:rPr>
              <a:t>probleemide</a:t>
            </a:r>
            <a:r>
              <a:rPr lang="en-GB" sz="3200" dirty="0">
                <a:latin typeface="Montserrat" pitchFamily="2" charset="77"/>
              </a:rPr>
              <a:t> </a:t>
            </a:r>
            <a:r>
              <a:rPr lang="en-GB" sz="3200" dirty="0" err="1">
                <a:latin typeface="Montserrat" pitchFamily="2" charset="77"/>
              </a:rPr>
              <a:t>lahendamise</a:t>
            </a:r>
            <a:r>
              <a:rPr lang="en-GB" sz="3200" dirty="0">
                <a:latin typeface="Montserrat" pitchFamily="2" charset="77"/>
              </a:rPr>
              <a:t> </a:t>
            </a:r>
            <a:r>
              <a:rPr lang="en-GB" sz="3200" dirty="0" err="1">
                <a:latin typeface="Montserrat" pitchFamily="2" charset="77"/>
              </a:rPr>
              <a:t>eest</a:t>
            </a:r>
            <a:r>
              <a:rPr lang="en-GB" sz="3200" dirty="0">
                <a:latin typeface="Montserrat" pitchFamily="2" charset="77"/>
              </a:rPr>
              <a:t> </a:t>
            </a:r>
            <a:r>
              <a:rPr lang="en-GB" sz="3200" dirty="0" err="1">
                <a:latin typeface="Montserrat" pitchFamily="2" charset="77"/>
              </a:rPr>
              <a:t>töötaja</a:t>
            </a:r>
            <a:r>
              <a:rPr lang="en-GB" sz="3200" dirty="0">
                <a:latin typeface="Montserrat" pitchFamily="2" charset="77"/>
              </a:rPr>
              <a:t> </a:t>
            </a:r>
            <a:r>
              <a:rPr lang="en-GB" sz="3200" dirty="0" err="1">
                <a:latin typeface="Montserrat" pitchFamily="2" charset="77"/>
              </a:rPr>
              <a:t>töölaual</a:t>
            </a:r>
            <a:r>
              <a:rPr lang="en-GB" sz="3200" dirty="0">
                <a:latin typeface="Montserrat" pitchFamily="2" charset="77"/>
              </a:rPr>
              <a:t>. Ma </a:t>
            </a:r>
            <a:r>
              <a:rPr lang="en-GB" sz="3200" dirty="0" err="1">
                <a:latin typeface="Montserrat" pitchFamily="2" charset="77"/>
              </a:rPr>
              <a:t>ei</a:t>
            </a:r>
            <a:r>
              <a:rPr lang="en-GB" sz="3200" dirty="0">
                <a:latin typeface="Montserrat" pitchFamily="2" charset="77"/>
              </a:rPr>
              <a:t> lase </a:t>
            </a:r>
            <a:r>
              <a:rPr lang="en-GB" sz="3200" dirty="0" err="1">
                <a:latin typeface="Montserrat" pitchFamily="2" charset="77"/>
              </a:rPr>
              <a:t>tekkida</a:t>
            </a:r>
            <a:r>
              <a:rPr lang="en-GB" sz="3200" dirty="0">
                <a:latin typeface="Montserrat" pitchFamily="2" charset="77"/>
              </a:rPr>
              <a:t> </a:t>
            </a:r>
            <a:r>
              <a:rPr lang="en-GB" sz="3200" dirty="0" err="1">
                <a:latin typeface="Montserrat" pitchFamily="2" charset="77"/>
              </a:rPr>
              <a:t>arusaamal</a:t>
            </a:r>
            <a:r>
              <a:rPr lang="en-GB" sz="3200" dirty="0">
                <a:latin typeface="Montserrat" pitchFamily="2" charset="77"/>
              </a:rPr>
              <a:t>, et </a:t>
            </a:r>
            <a:r>
              <a:rPr lang="en-GB" sz="3200" dirty="0" err="1">
                <a:latin typeface="Montserrat" pitchFamily="2" charset="77"/>
              </a:rPr>
              <a:t>juht</a:t>
            </a:r>
            <a:r>
              <a:rPr lang="en-GB" sz="3200" dirty="0">
                <a:latin typeface="Montserrat" pitchFamily="2" charset="77"/>
              </a:rPr>
              <a:t> </a:t>
            </a:r>
            <a:r>
              <a:rPr lang="en-GB" sz="3200" dirty="0" err="1">
                <a:latin typeface="Montserrat" pitchFamily="2" charset="77"/>
              </a:rPr>
              <a:t>ei</a:t>
            </a:r>
            <a:r>
              <a:rPr lang="en-GB" sz="3200" dirty="0">
                <a:latin typeface="Montserrat" pitchFamily="2" charset="77"/>
              </a:rPr>
              <a:t> tee </a:t>
            </a:r>
            <a:r>
              <a:rPr lang="en-GB" sz="3200" dirty="0" err="1">
                <a:latin typeface="Montserrat" pitchFamily="2" charset="77"/>
              </a:rPr>
              <a:t>niikuinii</a:t>
            </a:r>
            <a:r>
              <a:rPr lang="en-GB" sz="3200" dirty="0">
                <a:latin typeface="Montserrat" pitchFamily="2" charset="77"/>
              </a:rPr>
              <a:t> </a:t>
            </a:r>
            <a:r>
              <a:rPr lang="en-GB" sz="3200" dirty="0" err="1">
                <a:latin typeface="Montserrat" pitchFamily="2" charset="77"/>
              </a:rPr>
              <a:t>midagi</a:t>
            </a:r>
            <a:r>
              <a:rPr lang="en-GB" sz="3200" dirty="0">
                <a:latin typeface="Montserrat" pitchFamily="2" charset="77"/>
              </a:rPr>
              <a:t>, pole </a:t>
            </a:r>
            <a:r>
              <a:rPr lang="en-GB" sz="3200" dirty="0" err="1">
                <a:latin typeface="Montserrat" pitchFamily="2" charset="77"/>
              </a:rPr>
              <a:t>mõtet</a:t>
            </a:r>
            <a:r>
              <a:rPr lang="en-GB" sz="3200" dirty="0">
                <a:latin typeface="Montserrat" pitchFamily="2" charset="77"/>
              </a:rPr>
              <a:t> </a:t>
            </a:r>
            <a:r>
              <a:rPr lang="en-GB" sz="3200" dirty="0" err="1">
                <a:latin typeface="Montserrat" pitchFamily="2" charset="77"/>
              </a:rPr>
              <a:t>rääkida</a:t>
            </a:r>
            <a:r>
              <a:rPr lang="en-GB" sz="3200" dirty="0">
                <a:latin typeface="Montserrat" pitchFamily="2" charset="77"/>
              </a:rPr>
              <a:t>. “</a:t>
            </a:r>
          </a:p>
          <a:p>
            <a:pPr marL="457200" indent="-457200">
              <a:buFont typeface="Arial" panose="020B0604020202020204" pitchFamily="34" charset="0"/>
              <a:buChar char="•"/>
            </a:pPr>
            <a:r>
              <a:rPr lang="en-GB" sz="3200" dirty="0">
                <a:latin typeface="Montserrat" pitchFamily="2" charset="77"/>
              </a:rPr>
              <a:t>“</a:t>
            </a:r>
            <a:r>
              <a:rPr lang="en-GB" sz="3200" dirty="0" err="1">
                <a:latin typeface="Montserrat" pitchFamily="2" charset="77"/>
              </a:rPr>
              <a:t>Kui</a:t>
            </a:r>
            <a:r>
              <a:rPr lang="en-GB" sz="3200" dirty="0">
                <a:latin typeface="Montserrat" pitchFamily="2" charset="77"/>
              </a:rPr>
              <a:t> </a:t>
            </a:r>
            <a:r>
              <a:rPr lang="en-GB" sz="3200" dirty="0" err="1">
                <a:latin typeface="Montserrat" pitchFamily="2" charset="77"/>
              </a:rPr>
              <a:t>olen</a:t>
            </a:r>
            <a:r>
              <a:rPr lang="en-GB" sz="3200" dirty="0">
                <a:latin typeface="Montserrat" pitchFamily="2" charset="77"/>
              </a:rPr>
              <a:t> </a:t>
            </a:r>
            <a:r>
              <a:rPr lang="en-GB" sz="3200" dirty="0" err="1">
                <a:latin typeface="Montserrat" pitchFamily="2" charset="77"/>
              </a:rPr>
              <a:t>ise</a:t>
            </a:r>
            <a:r>
              <a:rPr lang="en-GB" sz="3200" dirty="0">
                <a:latin typeface="Montserrat" pitchFamily="2" charset="77"/>
              </a:rPr>
              <a:t> </a:t>
            </a:r>
            <a:r>
              <a:rPr lang="en-GB" sz="3200" dirty="0" err="1">
                <a:latin typeface="Montserrat" pitchFamily="2" charset="77"/>
              </a:rPr>
              <a:t>puhkusel</a:t>
            </a:r>
            <a:r>
              <a:rPr lang="en-GB" sz="3200" dirty="0">
                <a:latin typeface="Montserrat" pitchFamily="2" charset="77"/>
              </a:rPr>
              <a:t> </a:t>
            </a:r>
            <a:r>
              <a:rPr lang="en-GB" sz="3200" dirty="0" err="1">
                <a:latin typeface="Montserrat" pitchFamily="2" charset="77"/>
              </a:rPr>
              <a:t>või</a:t>
            </a:r>
            <a:r>
              <a:rPr lang="en-GB" sz="3200" dirty="0">
                <a:latin typeface="Montserrat" pitchFamily="2" charset="77"/>
              </a:rPr>
              <a:t> </a:t>
            </a:r>
            <a:r>
              <a:rPr lang="en-GB" sz="3200" dirty="0" err="1">
                <a:latin typeface="Montserrat" pitchFamily="2" charset="77"/>
              </a:rPr>
              <a:t>haiguslehel</a:t>
            </a:r>
            <a:r>
              <a:rPr lang="en-GB" sz="3200" dirty="0">
                <a:latin typeface="Montserrat" pitchFamily="2" charset="77"/>
              </a:rPr>
              <a:t>, </a:t>
            </a:r>
            <a:r>
              <a:rPr lang="en-GB" sz="3200" dirty="0" err="1">
                <a:latin typeface="Montserrat" pitchFamily="2" charset="77"/>
              </a:rPr>
              <a:t>siis</a:t>
            </a:r>
            <a:r>
              <a:rPr lang="en-GB" sz="3200" dirty="0">
                <a:latin typeface="Montserrat" pitchFamily="2" charset="77"/>
              </a:rPr>
              <a:t> </a:t>
            </a:r>
            <a:r>
              <a:rPr lang="en-GB" sz="3200" dirty="0" err="1">
                <a:latin typeface="Montserrat" pitchFamily="2" charset="77"/>
              </a:rPr>
              <a:t>suunan</a:t>
            </a:r>
            <a:r>
              <a:rPr lang="en-GB" sz="3200" dirty="0">
                <a:latin typeface="Montserrat" pitchFamily="2" charset="77"/>
              </a:rPr>
              <a:t> </a:t>
            </a:r>
            <a:r>
              <a:rPr lang="en-GB" sz="3200" dirty="0" err="1">
                <a:latin typeface="Montserrat" pitchFamily="2" charset="77"/>
              </a:rPr>
              <a:t>kõik</a:t>
            </a:r>
            <a:r>
              <a:rPr lang="en-GB" sz="3200" dirty="0">
                <a:latin typeface="Montserrat" pitchFamily="2" charset="77"/>
              </a:rPr>
              <a:t> </a:t>
            </a:r>
            <a:r>
              <a:rPr lang="en-GB" sz="3200" dirty="0" err="1">
                <a:latin typeface="Montserrat" pitchFamily="2" charset="77"/>
              </a:rPr>
              <a:t>rakendused</a:t>
            </a:r>
            <a:r>
              <a:rPr lang="en-GB" sz="3200" dirty="0">
                <a:latin typeface="Montserrat" pitchFamily="2" charset="77"/>
              </a:rPr>
              <a:t> </a:t>
            </a:r>
            <a:r>
              <a:rPr lang="en-GB" sz="3200" dirty="0" err="1">
                <a:latin typeface="Montserrat" pitchFamily="2" charset="77"/>
              </a:rPr>
              <a:t>asendajale</a:t>
            </a:r>
            <a:r>
              <a:rPr lang="en-GB" sz="3200" dirty="0">
                <a:latin typeface="Montserrat" pitchFamily="2" charset="77"/>
              </a:rPr>
              <a:t> </a:t>
            </a:r>
            <a:r>
              <a:rPr lang="en-GB" sz="3200" dirty="0" err="1">
                <a:latin typeface="Montserrat" pitchFamily="2" charset="77"/>
              </a:rPr>
              <a:t>ja</a:t>
            </a:r>
            <a:r>
              <a:rPr lang="en-GB" sz="3200" dirty="0">
                <a:latin typeface="Montserrat" pitchFamily="2" charset="77"/>
              </a:rPr>
              <a:t> </a:t>
            </a:r>
            <a:r>
              <a:rPr lang="en-GB" sz="3200" dirty="0" err="1">
                <a:latin typeface="Montserrat" pitchFamily="2" charset="77"/>
              </a:rPr>
              <a:t>ei</a:t>
            </a:r>
            <a:r>
              <a:rPr lang="en-GB" sz="3200" dirty="0">
                <a:latin typeface="Montserrat" pitchFamily="2" charset="77"/>
              </a:rPr>
              <a:t> </a:t>
            </a:r>
            <a:r>
              <a:rPr lang="en-GB" sz="3200" dirty="0" err="1">
                <a:latin typeface="Montserrat" pitchFamily="2" charset="77"/>
              </a:rPr>
              <a:t>tegele</a:t>
            </a:r>
            <a:r>
              <a:rPr lang="en-GB" sz="3200" dirty="0">
                <a:latin typeface="Montserrat" pitchFamily="2" charset="77"/>
              </a:rPr>
              <a:t> </a:t>
            </a:r>
            <a:r>
              <a:rPr lang="en-GB" sz="3200" dirty="0" err="1">
                <a:latin typeface="Montserrat" pitchFamily="2" charset="77"/>
              </a:rPr>
              <a:t>tööga</a:t>
            </a:r>
            <a:r>
              <a:rPr lang="en-GB" sz="3200" dirty="0">
                <a:latin typeface="Montserrat" pitchFamily="2" charset="77"/>
              </a:rPr>
              <a:t>. </a:t>
            </a:r>
            <a:r>
              <a:rPr lang="en-GB" sz="3200" dirty="0" err="1">
                <a:latin typeface="Montserrat" pitchFamily="2" charset="77"/>
              </a:rPr>
              <a:t>Usaldan</a:t>
            </a:r>
            <a:r>
              <a:rPr lang="en-GB" sz="3200" dirty="0">
                <a:latin typeface="Montserrat" pitchFamily="2" charset="77"/>
              </a:rPr>
              <a:t> (</a:t>
            </a:r>
            <a:r>
              <a:rPr lang="en-GB" sz="3200" dirty="0" err="1">
                <a:latin typeface="Montserrat" pitchFamily="2" charset="77"/>
              </a:rPr>
              <a:t>ja</a:t>
            </a:r>
            <a:r>
              <a:rPr lang="en-GB" sz="3200" dirty="0">
                <a:latin typeface="Montserrat" pitchFamily="2" charset="77"/>
              </a:rPr>
              <a:t> </a:t>
            </a:r>
            <a:r>
              <a:rPr lang="en-GB" sz="3200" dirty="0" err="1">
                <a:latin typeface="Montserrat" pitchFamily="2" charset="77"/>
              </a:rPr>
              <a:t>ei</a:t>
            </a:r>
            <a:r>
              <a:rPr lang="en-GB" sz="3200" dirty="0">
                <a:latin typeface="Montserrat" pitchFamily="2" charset="77"/>
              </a:rPr>
              <a:t> </a:t>
            </a:r>
            <a:r>
              <a:rPr lang="en-GB" sz="3200" dirty="0" err="1">
                <a:latin typeface="Montserrat" pitchFamily="2" charset="77"/>
              </a:rPr>
              <a:t>sega</a:t>
            </a:r>
            <a:r>
              <a:rPr lang="en-GB" sz="3200" dirty="0">
                <a:latin typeface="Montserrat" pitchFamily="2" charset="77"/>
              </a:rPr>
              <a:t>) </a:t>
            </a:r>
            <a:r>
              <a:rPr lang="en-GB" sz="3200" dirty="0" err="1">
                <a:latin typeface="Montserrat" pitchFamily="2" charset="77"/>
              </a:rPr>
              <a:t>oma</a:t>
            </a:r>
            <a:r>
              <a:rPr lang="en-GB" sz="3200" dirty="0">
                <a:latin typeface="Montserrat" pitchFamily="2" charset="77"/>
              </a:rPr>
              <a:t> </a:t>
            </a:r>
            <a:r>
              <a:rPr lang="en-GB" sz="3200" dirty="0" err="1">
                <a:latin typeface="Montserrat" pitchFamily="2" charset="77"/>
              </a:rPr>
              <a:t>asendajat</a:t>
            </a:r>
            <a:r>
              <a:rPr lang="en-GB" sz="3200" dirty="0">
                <a:latin typeface="Montserrat" pitchFamily="2" charset="77"/>
              </a:rPr>
              <a:t> </a:t>
            </a:r>
            <a:r>
              <a:rPr lang="en-GB" sz="3200" dirty="0" err="1">
                <a:latin typeface="Montserrat" pitchFamily="2" charset="77"/>
              </a:rPr>
              <a:t>ja</a:t>
            </a:r>
            <a:r>
              <a:rPr lang="en-GB" sz="3200" dirty="0">
                <a:latin typeface="Montserrat" pitchFamily="2" charset="77"/>
              </a:rPr>
              <a:t> </a:t>
            </a:r>
            <a:r>
              <a:rPr lang="en-GB" sz="3200" dirty="0" err="1">
                <a:latin typeface="Montserrat" pitchFamily="2" charset="77"/>
              </a:rPr>
              <a:t>lepin</a:t>
            </a:r>
            <a:r>
              <a:rPr lang="en-GB" sz="3200" dirty="0">
                <a:latin typeface="Montserrat" pitchFamily="2" charset="77"/>
              </a:rPr>
              <a:t> </a:t>
            </a:r>
            <a:r>
              <a:rPr lang="en-GB" sz="3200" dirty="0" err="1">
                <a:latin typeface="Montserrat" pitchFamily="2" charset="77"/>
              </a:rPr>
              <a:t>kokku</a:t>
            </a:r>
            <a:r>
              <a:rPr lang="en-GB" sz="3200" dirty="0">
                <a:latin typeface="Montserrat" pitchFamily="2" charset="77"/>
              </a:rPr>
              <a:t> SOS-</a:t>
            </a:r>
            <a:r>
              <a:rPr lang="en-GB" sz="3200" dirty="0" err="1">
                <a:latin typeface="Montserrat" pitchFamily="2" charset="77"/>
              </a:rPr>
              <a:t>olukorrad</a:t>
            </a:r>
            <a:r>
              <a:rPr lang="en-GB" sz="3200" dirty="0">
                <a:latin typeface="Montserrat" pitchFamily="2" charset="77"/>
              </a:rPr>
              <a:t>, </a:t>
            </a:r>
            <a:r>
              <a:rPr lang="en-GB" sz="3200" dirty="0" err="1">
                <a:latin typeface="Montserrat" pitchFamily="2" charset="77"/>
              </a:rPr>
              <a:t>kui</a:t>
            </a:r>
            <a:r>
              <a:rPr lang="en-GB" sz="3200" dirty="0">
                <a:latin typeface="Montserrat" pitchFamily="2" charset="77"/>
              </a:rPr>
              <a:t> </a:t>
            </a:r>
            <a:r>
              <a:rPr lang="en-GB" sz="3200" dirty="0" err="1">
                <a:latin typeface="Montserrat" pitchFamily="2" charset="77"/>
              </a:rPr>
              <a:t>ühenduse</a:t>
            </a:r>
            <a:r>
              <a:rPr lang="en-GB" sz="3200" dirty="0">
                <a:latin typeface="Montserrat" pitchFamily="2" charset="77"/>
              </a:rPr>
              <a:t> </a:t>
            </a:r>
            <a:r>
              <a:rPr lang="en-GB" sz="3200" dirty="0" err="1">
                <a:latin typeface="Montserrat" pitchFamily="2" charset="77"/>
              </a:rPr>
              <a:t>võtmine</a:t>
            </a:r>
            <a:r>
              <a:rPr lang="en-GB" sz="3200" dirty="0">
                <a:latin typeface="Montserrat" pitchFamily="2" charset="77"/>
              </a:rPr>
              <a:t> on </a:t>
            </a:r>
            <a:r>
              <a:rPr lang="en-GB" sz="3200" dirty="0" err="1">
                <a:latin typeface="Montserrat" pitchFamily="2" charset="77"/>
              </a:rPr>
              <a:t>vältimatu</a:t>
            </a:r>
            <a:r>
              <a:rPr lang="en-GB" sz="3200" dirty="0">
                <a:latin typeface="Montserrat" pitchFamily="2" charset="77"/>
              </a:rPr>
              <a:t>. “</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sz="3200" dirty="0">
              <a:latin typeface="Montserrat" pitchFamily="2" charset="77"/>
            </a:endParaRPr>
          </a:p>
          <a:p>
            <a:pPr marL="457200" indent="-457200">
              <a:buFont typeface="Arial" panose="020B0604020202020204" pitchFamily="34" charset="0"/>
              <a:buChar char="•"/>
            </a:pPr>
            <a:endParaRPr lang="en-GB" sz="3200" dirty="0">
              <a:latin typeface="Montserrat" pitchFamily="2" charset="77"/>
            </a:endParaRPr>
          </a:p>
          <a:p>
            <a:pPr marL="457200" indent="-457200">
              <a:buFont typeface="Arial" panose="020B0604020202020204" pitchFamily="34" charset="0"/>
              <a:buChar char="•"/>
            </a:pPr>
            <a:endParaRPr lang="en-GB" sz="7200" dirty="0">
              <a:latin typeface="Montserrat" pitchFamily="2" charset="77"/>
            </a:endParaRPr>
          </a:p>
          <a:p>
            <a:pPr marL="457200" indent="-457200">
              <a:buFont typeface="Arial" panose="020B0604020202020204" pitchFamily="34" charset="0"/>
              <a:buChar char="•"/>
            </a:pPr>
            <a:endParaRPr lang="en-EE" sz="4000" dirty="0">
              <a:latin typeface="Montserrat" pitchFamily="2" charset="77"/>
            </a:endParaRPr>
          </a:p>
        </p:txBody>
      </p:sp>
    </p:spTree>
    <p:extLst>
      <p:ext uri="{BB962C8B-B14F-4D97-AF65-F5344CB8AC3E}">
        <p14:creationId xmlns:p14="http://schemas.microsoft.com/office/powerpoint/2010/main" val="205647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8"/>
          <p:cNvSpPr/>
          <p:nvPr/>
        </p:nvSpPr>
        <p:spPr>
          <a:xfrm>
            <a:off x="14430" y="-719039"/>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chemeClr val="lt1"/>
          </a:solidFill>
          <a:ln>
            <a:noFill/>
          </a:ln>
        </p:spPr>
        <p:txBody>
          <a:bodyPr spcFirstLastPara="1" wrap="square" lIns="0" tIns="0" rIns="0" bIns="0" anchor="t" anchorCtr="0">
            <a:noAutofit/>
          </a:bodyPr>
          <a:lstStyle/>
          <a:p>
            <a:pPr>
              <a:buSzPts val="1200"/>
            </a:pPr>
            <a:endParaRPr sz="1800">
              <a:solidFill>
                <a:schemeClr val="dk1"/>
              </a:solidFill>
              <a:latin typeface="Calibri"/>
              <a:ea typeface="Calibri"/>
              <a:cs typeface="Calibri"/>
              <a:sym typeface="Calibri"/>
            </a:endParaRPr>
          </a:p>
        </p:txBody>
      </p:sp>
      <p:sp>
        <p:nvSpPr>
          <p:cNvPr id="708" name="Google Shape;708;p38"/>
          <p:cNvSpPr txBox="1"/>
          <p:nvPr/>
        </p:nvSpPr>
        <p:spPr>
          <a:xfrm>
            <a:off x="5486400" y="230972"/>
            <a:ext cx="11430000" cy="984696"/>
          </a:xfrm>
          <a:prstGeom prst="rect">
            <a:avLst/>
          </a:prstGeom>
          <a:noFill/>
          <a:ln>
            <a:noFill/>
          </a:ln>
        </p:spPr>
        <p:txBody>
          <a:bodyPr spcFirstLastPara="1" wrap="square" lIns="137138" tIns="68550" rIns="137138" bIns="68550" anchor="t" anchorCtr="0">
            <a:spAutoFit/>
          </a:bodyPr>
          <a:lstStyle/>
          <a:p>
            <a:pPr algn="r">
              <a:buSzPts val="3666"/>
            </a:pPr>
            <a:r>
              <a:rPr lang="en-GB" sz="5499" dirty="0" err="1">
                <a:solidFill>
                  <a:srgbClr val="3F3F3F"/>
                </a:solidFill>
                <a:latin typeface="Montserrat"/>
                <a:sym typeface="Montserrat"/>
              </a:rPr>
              <a:t>Oluline</a:t>
            </a:r>
            <a:r>
              <a:rPr lang="en-GB" sz="5499" dirty="0">
                <a:solidFill>
                  <a:srgbClr val="3F3F3F"/>
                </a:solidFill>
                <a:latin typeface="Montserrat"/>
                <a:sym typeface="Montserrat"/>
              </a:rPr>
              <a:t> </a:t>
            </a:r>
            <a:r>
              <a:rPr lang="en-GB" sz="5499" dirty="0" err="1">
                <a:solidFill>
                  <a:srgbClr val="3F3F3F"/>
                </a:solidFill>
                <a:latin typeface="Montserrat"/>
                <a:sym typeface="Montserrat"/>
              </a:rPr>
              <a:t>meeles</a:t>
            </a:r>
            <a:r>
              <a:rPr lang="en-GB" sz="5499" dirty="0">
                <a:solidFill>
                  <a:srgbClr val="3F3F3F"/>
                </a:solidFill>
                <a:latin typeface="Montserrat"/>
                <a:sym typeface="Montserrat"/>
              </a:rPr>
              <a:t> </a:t>
            </a:r>
            <a:r>
              <a:rPr lang="en-GB" sz="5499" dirty="0" err="1">
                <a:solidFill>
                  <a:srgbClr val="3F3F3F"/>
                </a:solidFill>
                <a:latin typeface="Montserrat"/>
                <a:sym typeface="Montserrat"/>
              </a:rPr>
              <a:t>pidada</a:t>
            </a:r>
            <a:r>
              <a:rPr lang="en-GB" sz="5499" dirty="0">
                <a:solidFill>
                  <a:srgbClr val="3F3F3F"/>
                </a:solidFill>
                <a:latin typeface="Montserrat"/>
                <a:sym typeface="Montserrat"/>
              </a:rPr>
              <a:t>!</a:t>
            </a:r>
            <a:endParaRPr sz="2100" dirty="0"/>
          </a:p>
        </p:txBody>
      </p:sp>
      <p:pic>
        <p:nvPicPr>
          <p:cNvPr id="712" name="Google Shape;712;p38"/>
          <p:cNvPicPr preferRelativeResize="0"/>
          <p:nvPr/>
        </p:nvPicPr>
        <p:blipFill rotWithShape="1">
          <a:blip r:embed="rId3">
            <a:alphaModFix/>
          </a:blip>
          <a:srcRect r="38863" b="48938"/>
          <a:stretch/>
        </p:blipFill>
        <p:spPr>
          <a:xfrm>
            <a:off x="14431" y="-217235"/>
            <a:ext cx="5040602" cy="3005328"/>
          </a:xfrm>
          <a:prstGeom prst="rect">
            <a:avLst/>
          </a:prstGeom>
          <a:noFill/>
          <a:ln>
            <a:noFill/>
          </a:ln>
        </p:spPr>
      </p:pic>
      <p:pic>
        <p:nvPicPr>
          <p:cNvPr id="713" name="Google Shape;713;p38"/>
          <p:cNvPicPr preferRelativeResize="0"/>
          <p:nvPr/>
        </p:nvPicPr>
        <p:blipFill rotWithShape="1">
          <a:blip r:embed="rId4">
            <a:alphaModFix/>
          </a:blip>
          <a:srcRect/>
          <a:stretch/>
        </p:blipFill>
        <p:spPr>
          <a:xfrm>
            <a:off x="304801" y="309288"/>
            <a:ext cx="3535415" cy="1192842"/>
          </a:xfrm>
          <a:prstGeom prst="rect">
            <a:avLst/>
          </a:prstGeom>
          <a:noFill/>
          <a:ln>
            <a:noFill/>
          </a:ln>
        </p:spPr>
      </p:pic>
      <p:sp>
        <p:nvSpPr>
          <p:cNvPr id="2" name="TextBox 1">
            <a:extLst>
              <a:ext uri="{FF2B5EF4-FFF2-40B4-BE49-F238E27FC236}">
                <a16:creationId xmlns:a16="http://schemas.microsoft.com/office/drawing/2014/main" id="{7DD76F1C-55AB-8ADA-0D47-77BDC5FCDA93}"/>
              </a:ext>
            </a:extLst>
          </p:cNvPr>
          <p:cNvSpPr txBox="1"/>
          <p:nvPr/>
        </p:nvSpPr>
        <p:spPr>
          <a:xfrm>
            <a:off x="1545771" y="2788093"/>
            <a:ext cx="15370629" cy="7478970"/>
          </a:xfrm>
          <a:prstGeom prst="rect">
            <a:avLst/>
          </a:prstGeom>
          <a:noFill/>
        </p:spPr>
        <p:txBody>
          <a:bodyPr wrap="square" rtlCol="0">
            <a:spAutoFit/>
          </a:bodyPr>
          <a:lstStyle/>
          <a:p>
            <a:pPr marL="457200" indent="-457200">
              <a:buFont typeface="Arial" panose="020B0604020202020204" pitchFamily="34" charset="0"/>
              <a:buChar char="•"/>
            </a:pPr>
            <a:r>
              <a:rPr lang="en-EE" sz="4000" dirty="0">
                <a:latin typeface="Montserrat" pitchFamily="2" charset="77"/>
              </a:rPr>
              <a:t>Vaimset tervist toetavate võimaluste, juhiste, suuniste, põhimõtete kommunikatsioon ALGAB sellel hetkel, kui enda poolt info välja saadan.</a:t>
            </a:r>
          </a:p>
          <a:p>
            <a:pPr marL="457200" indent="-457200">
              <a:buFont typeface="Arial" panose="020B0604020202020204" pitchFamily="34" charset="0"/>
              <a:buChar char="•"/>
            </a:pPr>
            <a:r>
              <a:rPr lang="en-EE" sz="4000" dirty="0">
                <a:solidFill>
                  <a:schemeClr val="tx1"/>
                </a:solidFill>
                <a:latin typeface="Montserrat" pitchFamily="2" charset="77"/>
              </a:rPr>
              <a:t>KUIDAS inimesed selle info vastu võtavad?</a:t>
            </a:r>
          </a:p>
          <a:p>
            <a:pPr marL="457200" indent="-457200">
              <a:buFont typeface="Arial" panose="020B0604020202020204" pitchFamily="34" charset="0"/>
              <a:buChar char="•"/>
            </a:pPr>
            <a:r>
              <a:rPr lang="en-EE" sz="4000" dirty="0">
                <a:solidFill>
                  <a:schemeClr val="tx1"/>
                </a:solidFill>
                <a:latin typeface="Montserrat" pitchFamily="2" charset="77"/>
              </a:rPr>
              <a:t>KAS seda võimalust/materjali kasutatakse?</a:t>
            </a:r>
          </a:p>
          <a:p>
            <a:pPr marL="457200" indent="-457200">
              <a:buFont typeface="Arial" panose="020B0604020202020204" pitchFamily="34" charset="0"/>
              <a:buChar char="•"/>
            </a:pPr>
            <a:r>
              <a:rPr lang="en-EE" sz="4000" dirty="0">
                <a:solidFill>
                  <a:schemeClr val="tx1"/>
                </a:solidFill>
                <a:latin typeface="Montserrat" pitchFamily="2" charset="77"/>
              </a:rPr>
              <a:t>MIDA oleks vaja, et olemasolevad võimalused leiaksid praktilist kasutust ja kasu?</a:t>
            </a:r>
          </a:p>
          <a:p>
            <a:pPr marL="457200" indent="-457200">
              <a:buFont typeface="Arial" panose="020B0604020202020204" pitchFamily="34" charset="0"/>
              <a:buChar char="•"/>
            </a:pPr>
            <a:r>
              <a:rPr lang="en-EE" sz="4000" dirty="0">
                <a:solidFill>
                  <a:schemeClr val="tx1"/>
                </a:solidFill>
                <a:latin typeface="Montserrat" pitchFamily="2" charset="77"/>
              </a:rPr>
              <a:t>MIDA töötajad veel vajavad vaimset tervist toetamiseks jätkusuutlikkus töökeskkonnas?</a:t>
            </a:r>
          </a:p>
          <a:p>
            <a:pPr marL="457200" indent="-457200">
              <a:buFont typeface="Arial" panose="020B0604020202020204" pitchFamily="34" charset="0"/>
              <a:buChar char="•"/>
            </a:pPr>
            <a:r>
              <a:rPr lang="en-EE" sz="4000" dirty="0">
                <a:solidFill>
                  <a:schemeClr val="tx1"/>
                </a:solidFill>
                <a:latin typeface="Montserrat" pitchFamily="2" charset="77"/>
              </a:rPr>
              <a:t>MIDA juhid vajavad, et iseennast ja töötajaid toetada?</a:t>
            </a:r>
          </a:p>
          <a:p>
            <a:pPr marL="457200" indent="-457200">
              <a:buFont typeface="Arial" panose="020B0604020202020204" pitchFamily="34" charset="0"/>
              <a:buChar char="•"/>
            </a:pPr>
            <a:endParaRPr lang="en-EE" sz="4000" dirty="0">
              <a:solidFill>
                <a:srgbClr val="FF0000"/>
              </a:solidFill>
              <a:latin typeface="Montserrat" pitchFamily="2" charset="77"/>
            </a:endParaRPr>
          </a:p>
          <a:p>
            <a:pPr marL="457200" indent="-457200">
              <a:buFont typeface="Arial" panose="020B0604020202020204" pitchFamily="34" charset="0"/>
              <a:buChar char="•"/>
            </a:pPr>
            <a:endParaRPr lang="en-EE" sz="4000" dirty="0">
              <a:latin typeface="Montserrat" pitchFamily="2" charset="77"/>
            </a:endParaRPr>
          </a:p>
        </p:txBody>
      </p:sp>
    </p:spTree>
    <p:extLst>
      <p:ext uri="{BB962C8B-B14F-4D97-AF65-F5344CB8AC3E}">
        <p14:creationId xmlns:p14="http://schemas.microsoft.com/office/powerpoint/2010/main" val="12526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2" cstate="print"/>
            <a:stretch>
              <a:fillRect/>
            </a:stretch>
          </p:blipFill>
          <p:spPr>
            <a:xfrm>
              <a:off x="13539215" y="6114287"/>
              <a:ext cx="4748784" cy="4169664"/>
            </a:xfrm>
            <a:prstGeom prst="rect">
              <a:avLst/>
            </a:prstGeom>
          </p:spPr>
        </p:pic>
        <p:pic>
          <p:nvPicPr>
            <p:cNvPr id="5" name="object 5"/>
            <p:cNvPicPr/>
            <p:nvPr/>
          </p:nvPicPr>
          <p:blipFill>
            <a:blip r:embed="rId3" cstate="print"/>
            <a:stretch>
              <a:fillRect/>
            </a:stretch>
          </p:blipFill>
          <p:spPr>
            <a:xfrm>
              <a:off x="0" y="0"/>
              <a:ext cx="8244840" cy="5885688"/>
            </a:xfrm>
            <a:prstGeom prst="rect">
              <a:avLst/>
            </a:prstGeom>
          </p:spPr>
        </p:pic>
        <p:pic>
          <p:nvPicPr>
            <p:cNvPr id="6" name="object 6"/>
            <p:cNvPicPr/>
            <p:nvPr/>
          </p:nvPicPr>
          <p:blipFill>
            <a:blip r:embed="rId4"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1449572" y="722613"/>
            <a:ext cx="15847828" cy="938719"/>
          </a:xfrm>
          <a:prstGeom prst="rect">
            <a:avLst/>
          </a:prstGeom>
          <a:noFill/>
        </p:spPr>
        <p:txBody>
          <a:bodyPr wrap="square" rtlCol="0">
            <a:spAutoFit/>
          </a:bodyPr>
          <a:lstStyle/>
          <a:p>
            <a:pPr algn="r"/>
            <a:r>
              <a:rPr lang="en-GB" sz="5500" b="1" dirty="0" err="1">
                <a:solidFill>
                  <a:schemeClr val="tx1">
                    <a:lumMod val="75000"/>
                    <a:lumOff val="25000"/>
                  </a:schemeClr>
                </a:solidFill>
                <a:latin typeface="Montserrat" panose="02000505000000020004" pitchFamily="2" charset="77"/>
              </a:rPr>
              <a:t>Praktiline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harjutus</a:t>
            </a:r>
            <a:r>
              <a:rPr lang="en-GB" sz="5500" b="1" dirty="0">
                <a:solidFill>
                  <a:schemeClr val="tx1">
                    <a:lumMod val="75000"/>
                    <a:lumOff val="25000"/>
                  </a:schemeClr>
                </a:solidFill>
                <a:latin typeface="Montserrat" panose="02000505000000020004" pitchFamily="2" charset="77"/>
              </a:rPr>
              <a:t>: JD-R </a:t>
            </a:r>
            <a:r>
              <a:rPr lang="en-GB" sz="5500" b="1" dirty="0" err="1">
                <a:solidFill>
                  <a:schemeClr val="tx1">
                    <a:lumMod val="75000"/>
                    <a:lumOff val="25000"/>
                  </a:schemeClr>
                </a:solidFill>
                <a:latin typeface="Montserrat" panose="02000505000000020004" pitchFamily="2" charset="77"/>
              </a:rPr>
              <a:t>mudel</a:t>
            </a:r>
            <a:endParaRPr lang="en-EE" sz="5500" b="1" dirty="0">
              <a:solidFill>
                <a:schemeClr val="tx1">
                  <a:lumMod val="75000"/>
                  <a:lumOff val="25000"/>
                </a:schemeClr>
              </a:solidFill>
              <a:latin typeface="Montserrat" panose="02000505000000020004" pitchFamily="2" charset="77"/>
            </a:endParaRPr>
          </a:p>
        </p:txBody>
      </p:sp>
      <p:sp>
        <p:nvSpPr>
          <p:cNvPr id="17" name="TextBox 16">
            <a:extLst>
              <a:ext uri="{FF2B5EF4-FFF2-40B4-BE49-F238E27FC236}">
                <a16:creationId xmlns:a16="http://schemas.microsoft.com/office/drawing/2014/main" id="{48DDB6B7-0D40-FA45-B27E-49298D194DF1}"/>
              </a:ext>
            </a:extLst>
          </p:cNvPr>
          <p:cNvSpPr txBox="1"/>
          <p:nvPr/>
        </p:nvSpPr>
        <p:spPr>
          <a:xfrm>
            <a:off x="1853184" y="2344502"/>
            <a:ext cx="15238228" cy="12673982"/>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500" i="1" dirty="0">
                <a:solidFill>
                  <a:schemeClr val="tx1">
                    <a:lumMod val="75000"/>
                    <a:lumOff val="25000"/>
                  </a:schemeClr>
                </a:solidFill>
                <a:latin typeface="Montserrat" panose="02000505000000020004" pitchFamily="2" charset="77"/>
              </a:rPr>
              <a:t>Job demands and resources</a:t>
            </a:r>
          </a:p>
          <a:p>
            <a:pPr marL="457200" indent="-457200">
              <a:lnSpc>
                <a:spcPct val="150000"/>
              </a:lnSpc>
              <a:buFont typeface="Arial" panose="020B0604020202020204" pitchFamily="34" charset="0"/>
              <a:buChar char="•"/>
            </a:pPr>
            <a:r>
              <a:rPr lang="en-GB" sz="3500" dirty="0" err="1">
                <a:solidFill>
                  <a:schemeClr val="tx1">
                    <a:lumMod val="75000"/>
                    <a:lumOff val="25000"/>
                  </a:schemeClr>
                </a:solidFill>
                <a:latin typeface="Montserrat" panose="02000505000000020004" pitchFamily="2" charset="77"/>
              </a:rPr>
              <a:t>Töökoha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nõudmiste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ressursside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praktiline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tööriist</a:t>
            </a:r>
            <a:endParaRPr lang="en-GB" sz="3500" dirty="0">
              <a:solidFill>
                <a:schemeClr val="tx1">
                  <a:lumMod val="75000"/>
                  <a:lumOff val="25000"/>
                </a:schemeClr>
              </a:solidFill>
              <a:latin typeface="Montserrat" panose="02000505000000020004" pitchFamily="2" charset="77"/>
            </a:endParaRPr>
          </a:p>
          <a:p>
            <a:pPr marL="457200" indent="-457200">
              <a:lnSpc>
                <a:spcPct val="150000"/>
              </a:lnSpc>
              <a:buFont typeface="Arial" panose="020B0604020202020204" pitchFamily="34" charset="0"/>
              <a:buChar char="•"/>
            </a:pPr>
            <a:endParaRPr lang="en-GB" sz="3500" dirty="0">
              <a:solidFill>
                <a:schemeClr val="tx1">
                  <a:lumMod val="75000"/>
                  <a:lumOff val="25000"/>
                </a:schemeClr>
              </a:solidFill>
              <a:latin typeface="Montserrat" panose="02000505000000020004" pitchFamily="2" charset="77"/>
            </a:endParaRPr>
          </a:p>
          <a:p>
            <a:pPr marL="457200" indent="-457200">
              <a:lnSpc>
                <a:spcPct val="150000"/>
              </a:lnSpc>
              <a:buFont typeface="Arial" panose="020B0604020202020204" pitchFamily="34" charset="0"/>
              <a:buChar char="•"/>
            </a:pPr>
            <a:r>
              <a:rPr lang="en-GB" sz="3500" dirty="0" err="1">
                <a:solidFill>
                  <a:schemeClr val="tx1">
                    <a:lumMod val="75000"/>
                    <a:lumOff val="25000"/>
                  </a:schemeClr>
                </a:solidFill>
                <a:latin typeface="Montserrat" panose="02000505000000020004" pitchFamily="2" charset="77"/>
              </a:rPr>
              <a:t>Nõudmised</a:t>
            </a:r>
            <a:r>
              <a:rPr lang="en-GB" sz="3500" dirty="0">
                <a:solidFill>
                  <a:schemeClr val="tx1">
                    <a:lumMod val="75000"/>
                    <a:lumOff val="25000"/>
                  </a:schemeClr>
                </a:solidFill>
                <a:latin typeface="Montserrat" panose="02000505000000020004" pitchFamily="2" charset="77"/>
              </a:rPr>
              <a:t> on </a:t>
            </a:r>
            <a:r>
              <a:rPr lang="en-GB" sz="3500" b="1" dirty="0" err="1">
                <a:solidFill>
                  <a:schemeClr val="tx1">
                    <a:lumMod val="75000"/>
                    <a:lumOff val="25000"/>
                  </a:schemeClr>
                </a:solidFill>
                <a:latin typeface="Montserrat" panose="02000505000000020004" pitchFamily="2" charset="77"/>
              </a:rPr>
              <a:t>mittetoetavad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tegurid</a:t>
            </a:r>
            <a:r>
              <a:rPr lang="en-GB" sz="3500" b="1" dirty="0">
                <a:solidFill>
                  <a:schemeClr val="tx1">
                    <a:lumMod val="75000"/>
                    <a:lumOff val="25000"/>
                  </a:schemeClr>
                </a:solidFill>
                <a:latin typeface="Montserrat" panose="02000505000000020004" pitchFamily="2" charset="77"/>
              </a:rPr>
              <a:t> </a:t>
            </a:r>
            <a:r>
              <a:rPr lang="en-GB" sz="3500" dirty="0">
                <a:solidFill>
                  <a:schemeClr val="tx1">
                    <a:lumMod val="75000"/>
                    <a:lumOff val="25000"/>
                  </a:schemeClr>
                </a:solidFill>
                <a:latin typeface="Montserrat" panose="02000505000000020004" pitchFamily="2" charset="77"/>
              </a:rPr>
              <a:t>(</a:t>
            </a:r>
            <a:r>
              <a:rPr lang="en-GB" sz="3500" dirty="0" err="1">
                <a:solidFill>
                  <a:schemeClr val="tx1">
                    <a:lumMod val="75000"/>
                    <a:lumOff val="25000"/>
                  </a:schemeClr>
                </a:solidFill>
                <a:latin typeface="Montserrat" panose="02000505000000020004" pitchFamily="2" charset="77"/>
              </a:rPr>
              <a:t>nt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suur</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töökoormus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vähene</a:t>
            </a:r>
            <a:r>
              <a:rPr lang="en-GB" sz="3500" dirty="0">
                <a:solidFill>
                  <a:schemeClr val="tx1">
                    <a:lumMod val="75000"/>
                    <a:lumOff val="25000"/>
                  </a:schemeClr>
                </a:solidFill>
                <a:latin typeface="Montserrat" panose="02000505000000020004" pitchFamily="2" charset="77"/>
              </a:rPr>
              <a:t> info </a:t>
            </a:r>
            <a:r>
              <a:rPr lang="en-GB" sz="3500" dirty="0" err="1">
                <a:solidFill>
                  <a:schemeClr val="tx1">
                    <a:lumMod val="75000"/>
                    <a:lumOff val="25000"/>
                  </a:schemeClr>
                </a:solidFill>
                <a:latin typeface="Montserrat" panose="02000505000000020004" pitchFamily="2" charset="77"/>
              </a:rPr>
              <a:t>liikumine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asendussüsteemi</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puudumine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suhtlemisprobleemid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kolleegide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vahel</a:t>
            </a:r>
            <a:r>
              <a:rPr lang="en-GB" sz="3500" dirty="0">
                <a:solidFill>
                  <a:schemeClr val="tx1">
                    <a:lumMod val="75000"/>
                    <a:lumOff val="25000"/>
                  </a:schemeClr>
                </a:solidFill>
                <a:latin typeface="Montserrat" panose="02000505000000020004" pitchFamily="2" charset="77"/>
              </a:rPr>
              <a:t>)</a:t>
            </a:r>
          </a:p>
          <a:p>
            <a:pPr marL="457200" indent="-457200">
              <a:lnSpc>
                <a:spcPct val="150000"/>
              </a:lnSpc>
              <a:buFont typeface="Arial" panose="020B0604020202020204" pitchFamily="34" charset="0"/>
              <a:buChar char="•"/>
            </a:pPr>
            <a:r>
              <a:rPr lang="en-GB" sz="3500" dirty="0" err="1">
                <a:solidFill>
                  <a:schemeClr val="tx1">
                    <a:lumMod val="75000"/>
                    <a:lumOff val="25000"/>
                  </a:schemeClr>
                </a:solidFill>
                <a:latin typeface="Montserrat" panose="02000505000000020004" pitchFamily="2" charset="77"/>
              </a:rPr>
              <a:t>Ressurssid</a:t>
            </a:r>
            <a:r>
              <a:rPr lang="en-GB" sz="3500" dirty="0">
                <a:solidFill>
                  <a:schemeClr val="tx1">
                    <a:lumMod val="75000"/>
                    <a:lumOff val="25000"/>
                  </a:schemeClr>
                </a:solidFill>
                <a:latin typeface="Montserrat" panose="02000505000000020004" pitchFamily="2" charset="77"/>
              </a:rPr>
              <a:t> on </a:t>
            </a:r>
            <a:r>
              <a:rPr lang="en-GB" sz="3500" b="1" dirty="0" err="1">
                <a:solidFill>
                  <a:schemeClr val="tx1">
                    <a:lumMod val="75000"/>
                    <a:lumOff val="25000"/>
                  </a:schemeClr>
                </a:solidFill>
                <a:latin typeface="Montserrat" panose="02000505000000020004" pitchFamily="2" charset="77"/>
              </a:rPr>
              <a:t>toetavad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tegurid</a:t>
            </a:r>
            <a:r>
              <a:rPr lang="en-GB" sz="3500" b="1" dirty="0">
                <a:solidFill>
                  <a:schemeClr val="tx1">
                    <a:lumMod val="75000"/>
                    <a:lumOff val="25000"/>
                  </a:schemeClr>
                </a:solidFill>
                <a:latin typeface="Montserrat" panose="02000505000000020004" pitchFamily="2" charset="77"/>
              </a:rPr>
              <a:t> </a:t>
            </a:r>
            <a:r>
              <a:rPr lang="en-GB" sz="3500" dirty="0">
                <a:solidFill>
                  <a:schemeClr val="tx1">
                    <a:lumMod val="75000"/>
                    <a:lumOff val="25000"/>
                  </a:schemeClr>
                </a:solidFill>
                <a:latin typeface="Montserrat" panose="02000505000000020004" pitchFamily="2" charset="77"/>
              </a:rPr>
              <a:t>(</a:t>
            </a:r>
            <a:r>
              <a:rPr lang="en-GB" sz="3500" dirty="0" err="1">
                <a:solidFill>
                  <a:schemeClr val="tx1">
                    <a:lumMod val="75000"/>
                    <a:lumOff val="25000"/>
                  </a:schemeClr>
                </a:solidFill>
                <a:latin typeface="Montserrat" panose="02000505000000020004" pitchFamily="2" charset="77"/>
              </a:rPr>
              <a:t>aitavad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kaasa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eesmärkide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saavutamisele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vähendavad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mittetoetavaid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tegureid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nt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toetav</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juht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piisavalt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autonoomsust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selged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eesmärgid</a:t>
            </a:r>
            <a:r>
              <a:rPr lang="en-GB" sz="3500" dirty="0">
                <a:solidFill>
                  <a:schemeClr val="tx1">
                    <a:lumMod val="75000"/>
                    <a:lumOff val="25000"/>
                  </a:schemeClr>
                </a:solidFill>
                <a:latin typeface="Montserrat" panose="02000505000000020004" pitchFamily="2" charset="77"/>
              </a:rPr>
              <a:t>) </a:t>
            </a:r>
          </a:p>
          <a:p>
            <a:pPr algn="r">
              <a:lnSpc>
                <a:spcPct val="150000"/>
              </a:lnSpc>
            </a:pPr>
            <a:r>
              <a:rPr lang="en-GB" sz="2400" dirty="0">
                <a:solidFill>
                  <a:schemeClr val="tx1">
                    <a:lumMod val="75000"/>
                    <a:lumOff val="25000"/>
                  </a:schemeClr>
                </a:solidFill>
                <a:latin typeface="Montserrat" panose="02000505000000020004" pitchFamily="2" charset="77"/>
              </a:rPr>
              <a:t>(Demerouti </a:t>
            </a:r>
            <a:r>
              <a:rPr lang="en-GB" sz="2400" dirty="0" err="1">
                <a:solidFill>
                  <a:schemeClr val="tx1">
                    <a:lumMod val="75000"/>
                    <a:lumOff val="25000"/>
                  </a:schemeClr>
                </a:solidFill>
                <a:latin typeface="Montserrat" panose="02000505000000020004" pitchFamily="2" charset="77"/>
              </a:rPr>
              <a:t>jt</a:t>
            </a:r>
            <a:r>
              <a:rPr lang="en-GB" sz="2400" dirty="0">
                <a:solidFill>
                  <a:schemeClr val="tx1">
                    <a:lumMod val="75000"/>
                    <a:lumOff val="25000"/>
                  </a:schemeClr>
                </a:solidFill>
                <a:latin typeface="Montserrat" panose="02000505000000020004" pitchFamily="2" charset="77"/>
              </a:rPr>
              <a:t>, 2001; </a:t>
            </a:r>
            <a:r>
              <a:rPr lang="en-GB" sz="2400" dirty="0" err="1">
                <a:solidFill>
                  <a:schemeClr val="tx1">
                    <a:lumMod val="75000"/>
                    <a:lumOff val="25000"/>
                  </a:schemeClr>
                </a:solidFill>
                <a:latin typeface="Montserrat" panose="02000505000000020004" pitchFamily="2" charset="77"/>
              </a:rPr>
              <a:t>Tummers</a:t>
            </a:r>
            <a:r>
              <a:rPr lang="en-GB" sz="2400" dirty="0">
                <a:solidFill>
                  <a:schemeClr val="tx1">
                    <a:lumMod val="75000"/>
                    <a:lumOff val="25000"/>
                  </a:schemeClr>
                </a:solidFill>
                <a:latin typeface="Montserrat" panose="02000505000000020004" pitchFamily="2" charset="77"/>
              </a:rPr>
              <a:t> </a:t>
            </a:r>
            <a:r>
              <a:rPr lang="en-GB" sz="2400" dirty="0" err="1">
                <a:solidFill>
                  <a:schemeClr val="tx1">
                    <a:lumMod val="75000"/>
                    <a:lumOff val="25000"/>
                  </a:schemeClr>
                </a:solidFill>
                <a:latin typeface="Montserrat" panose="02000505000000020004" pitchFamily="2" charset="77"/>
              </a:rPr>
              <a:t>ja</a:t>
            </a:r>
            <a:r>
              <a:rPr lang="en-GB" sz="2400" dirty="0">
                <a:solidFill>
                  <a:schemeClr val="tx1">
                    <a:lumMod val="75000"/>
                    <a:lumOff val="25000"/>
                  </a:schemeClr>
                </a:solidFill>
                <a:latin typeface="Montserrat" panose="02000505000000020004" pitchFamily="2" charset="77"/>
              </a:rPr>
              <a:t> Bakker, 2021)</a:t>
            </a:r>
            <a:endParaRPr lang="en-GB" sz="3500" dirty="0">
              <a:solidFill>
                <a:schemeClr val="tx1">
                  <a:lumMod val="75000"/>
                  <a:lumOff val="25000"/>
                </a:schemeClr>
              </a:solidFill>
              <a:latin typeface="Montserrat" panose="02000505000000020004" pitchFamily="2" charset="77"/>
            </a:endParaRPr>
          </a:p>
          <a:p>
            <a:pPr marL="457200" indent="-457200" algn="r">
              <a:lnSpc>
                <a:spcPct val="150000"/>
              </a:lnSpc>
              <a:buFont typeface="Arial" panose="020B0604020202020204" pitchFamily="34" charset="0"/>
              <a:buChar char="•"/>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err="1">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118612" y="17907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7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2" cstate="print"/>
            <a:stretch>
              <a:fillRect/>
            </a:stretch>
          </p:blipFill>
          <p:spPr>
            <a:xfrm>
              <a:off x="13539215" y="6114287"/>
              <a:ext cx="4748784" cy="4169664"/>
            </a:xfrm>
            <a:prstGeom prst="rect">
              <a:avLst/>
            </a:prstGeom>
          </p:spPr>
        </p:pic>
        <p:pic>
          <p:nvPicPr>
            <p:cNvPr id="5" name="object 5"/>
            <p:cNvPicPr/>
            <p:nvPr/>
          </p:nvPicPr>
          <p:blipFill>
            <a:blip r:embed="rId3" cstate="print"/>
            <a:stretch>
              <a:fillRect/>
            </a:stretch>
          </p:blipFill>
          <p:spPr>
            <a:xfrm>
              <a:off x="0" y="0"/>
              <a:ext cx="8244840" cy="5885688"/>
            </a:xfrm>
            <a:prstGeom prst="rect">
              <a:avLst/>
            </a:prstGeom>
          </p:spPr>
        </p:pic>
        <p:pic>
          <p:nvPicPr>
            <p:cNvPr id="6" name="object 6"/>
            <p:cNvPicPr/>
            <p:nvPr/>
          </p:nvPicPr>
          <p:blipFill>
            <a:blip r:embed="rId4"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1319784" y="1402252"/>
            <a:ext cx="15771628" cy="938719"/>
          </a:xfrm>
          <a:prstGeom prst="rect">
            <a:avLst/>
          </a:prstGeom>
          <a:noFill/>
        </p:spPr>
        <p:txBody>
          <a:bodyPr wrap="square" rtlCol="0">
            <a:spAutoFit/>
          </a:bodyPr>
          <a:lstStyle/>
          <a:p>
            <a:pPr algn="r"/>
            <a:r>
              <a:rPr lang="en-GB" sz="5500" b="1" dirty="0" err="1">
                <a:solidFill>
                  <a:schemeClr val="tx1">
                    <a:lumMod val="75000"/>
                    <a:lumOff val="25000"/>
                  </a:schemeClr>
                </a:solidFill>
                <a:latin typeface="Montserrat" panose="02000505000000020004" pitchFamily="2" charset="77"/>
              </a:rPr>
              <a:t>Nõudmiste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ja</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ressursside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harjutus</a:t>
            </a:r>
            <a:endParaRPr lang="en-EE" sz="5500" b="1" dirty="0">
              <a:solidFill>
                <a:schemeClr val="tx1">
                  <a:lumMod val="75000"/>
                  <a:lumOff val="25000"/>
                </a:schemeClr>
              </a:solidFill>
              <a:latin typeface="Montserrat" panose="02000505000000020004" pitchFamily="2" charset="77"/>
            </a:endParaRPr>
          </a:p>
        </p:txBody>
      </p:sp>
      <p:sp>
        <p:nvSpPr>
          <p:cNvPr id="17" name="TextBox 16">
            <a:extLst>
              <a:ext uri="{FF2B5EF4-FFF2-40B4-BE49-F238E27FC236}">
                <a16:creationId xmlns:a16="http://schemas.microsoft.com/office/drawing/2014/main" id="{48DDB6B7-0D40-FA45-B27E-49298D194DF1}"/>
              </a:ext>
            </a:extLst>
          </p:cNvPr>
          <p:cNvSpPr txBox="1"/>
          <p:nvPr/>
        </p:nvSpPr>
        <p:spPr>
          <a:xfrm>
            <a:off x="1853184" y="2344502"/>
            <a:ext cx="15238228" cy="12119985"/>
          </a:xfrm>
          <a:prstGeom prst="rect">
            <a:avLst/>
          </a:prstGeom>
          <a:noFill/>
        </p:spPr>
        <p:txBody>
          <a:bodyPr wrap="square" rtlCol="0">
            <a:spAutoFit/>
          </a:bodyPr>
          <a:lstStyle/>
          <a:p>
            <a:pPr>
              <a:lnSpc>
                <a:spcPct val="150000"/>
              </a:lnSpc>
            </a:pPr>
            <a:r>
              <a:rPr lang="en-GB" sz="3500" dirty="0" err="1">
                <a:solidFill>
                  <a:schemeClr val="tx1">
                    <a:lumMod val="75000"/>
                    <a:lumOff val="25000"/>
                  </a:schemeClr>
                </a:solidFill>
                <a:latin typeface="Montserrat" panose="02000505000000020004" pitchFamily="2" charset="77"/>
              </a:rPr>
              <a:t>Vaimset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tervist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aitab</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toetada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kui</a:t>
            </a:r>
            <a:r>
              <a:rPr lang="en-GB" sz="3500" dirty="0">
                <a:solidFill>
                  <a:schemeClr val="tx1">
                    <a:lumMod val="75000"/>
                    <a:lumOff val="25000"/>
                  </a:schemeClr>
                </a:solidFill>
                <a:latin typeface="Montserrat" panose="02000505000000020004" pitchFamily="2" charset="77"/>
              </a:rPr>
              <a:t> me </a:t>
            </a:r>
            <a:r>
              <a:rPr lang="en-GB" sz="3500" dirty="0" err="1">
                <a:solidFill>
                  <a:schemeClr val="tx1">
                    <a:lumMod val="75000"/>
                    <a:lumOff val="25000"/>
                  </a:schemeClr>
                </a:solidFill>
                <a:latin typeface="Montserrat" panose="02000505000000020004" pitchFamily="2" charset="77"/>
              </a:rPr>
              <a:t>vähendame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nõudmiste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mõju</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suurendame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ressursse</a:t>
            </a:r>
            <a:r>
              <a:rPr lang="en-GB" sz="3500" dirty="0">
                <a:solidFill>
                  <a:schemeClr val="tx1">
                    <a:lumMod val="75000"/>
                    <a:lumOff val="25000"/>
                  </a:schemeClr>
                </a:solidFill>
                <a:latin typeface="Montserrat" panose="02000505000000020004" pitchFamily="2" charset="77"/>
              </a:rPr>
              <a:t>.</a:t>
            </a:r>
          </a:p>
          <a:p>
            <a:pPr>
              <a:lnSpc>
                <a:spcPct val="150000"/>
              </a:lnSpc>
            </a:pPr>
            <a:endParaRPr lang="en-GB" sz="3500" dirty="0">
              <a:solidFill>
                <a:schemeClr val="tx1">
                  <a:lumMod val="75000"/>
                  <a:lumOff val="25000"/>
                </a:schemeClr>
              </a:solidFill>
              <a:latin typeface="Montserrat" panose="02000505000000020004" pitchFamily="2" charset="77"/>
            </a:endParaRPr>
          </a:p>
          <a:p>
            <a:pPr marL="514350" indent="-514350">
              <a:lnSpc>
                <a:spcPct val="150000"/>
              </a:lnSpc>
              <a:buAutoNum type="arabicPeriod"/>
            </a:pPr>
            <a:r>
              <a:rPr lang="en-GB" sz="3500" b="1" dirty="0" err="1">
                <a:solidFill>
                  <a:schemeClr val="tx1">
                    <a:lumMod val="75000"/>
                    <a:lumOff val="25000"/>
                  </a:schemeClr>
                </a:solidFill>
                <a:latin typeface="Montserrat" panose="02000505000000020004" pitchFamily="2" charset="77"/>
              </a:rPr>
              <a:t>Kaardista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töökoha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nõudmised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ehk</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mittetoetavad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tegurid</a:t>
            </a:r>
            <a:r>
              <a:rPr lang="en-GB" sz="3500" dirty="0">
                <a:solidFill>
                  <a:schemeClr val="tx1">
                    <a:lumMod val="75000"/>
                    <a:lumOff val="25000"/>
                  </a:schemeClr>
                </a:solidFill>
                <a:latin typeface="Montserrat" panose="02000505000000020004" pitchFamily="2" charset="77"/>
              </a:rPr>
              <a:t> </a:t>
            </a:r>
          </a:p>
          <a:p>
            <a:pPr>
              <a:lnSpc>
                <a:spcPct val="150000"/>
              </a:lnSpc>
            </a:pPr>
            <a:r>
              <a:rPr lang="en-GB" sz="3500" dirty="0">
                <a:solidFill>
                  <a:schemeClr val="tx1">
                    <a:lumMod val="75000"/>
                    <a:lumOff val="25000"/>
                  </a:schemeClr>
                </a:solidFill>
                <a:latin typeface="Montserrat" panose="02000505000000020004" pitchFamily="2" charset="77"/>
              </a:rPr>
              <a:t>Nt. </a:t>
            </a:r>
            <a:r>
              <a:rPr lang="en-GB" sz="3500" dirty="0" err="1">
                <a:solidFill>
                  <a:schemeClr val="tx1">
                    <a:lumMod val="75000"/>
                    <a:lumOff val="25000"/>
                  </a:schemeClr>
                </a:solidFill>
                <a:latin typeface="Montserrat" panose="02000505000000020004" pitchFamily="2" charset="77"/>
              </a:rPr>
              <a:t>Lühikesed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tähtajad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segadus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tuleviku</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osas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keerukad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protsessid</a:t>
            </a:r>
            <a:r>
              <a:rPr lang="en-GB" sz="3500" dirty="0">
                <a:solidFill>
                  <a:schemeClr val="tx1">
                    <a:lumMod val="75000"/>
                    <a:lumOff val="25000"/>
                  </a:schemeClr>
                </a:solidFill>
                <a:latin typeface="Montserrat" panose="02000505000000020004" pitchFamily="2" charset="77"/>
              </a:rPr>
              <a:t>, pinged </a:t>
            </a:r>
            <a:r>
              <a:rPr lang="en-GB" sz="3500" dirty="0" err="1">
                <a:solidFill>
                  <a:schemeClr val="tx1">
                    <a:lumMod val="75000"/>
                    <a:lumOff val="25000"/>
                  </a:schemeClr>
                </a:solidFill>
                <a:latin typeface="Montserrat" panose="02000505000000020004" pitchFamily="2" charset="77"/>
              </a:rPr>
              <a:t>osakondade</a:t>
            </a:r>
            <a:r>
              <a:rPr lang="en-GB" sz="3500" dirty="0">
                <a:solidFill>
                  <a:schemeClr val="tx1">
                    <a:lumMod val="75000"/>
                    <a:lumOff val="25000"/>
                  </a:schemeClr>
                </a:solidFill>
                <a:latin typeface="Montserrat" panose="02000505000000020004" pitchFamily="2" charset="77"/>
              </a:rPr>
              <a:t>/</a:t>
            </a:r>
            <a:r>
              <a:rPr lang="en-GB" sz="3500" dirty="0" err="1">
                <a:solidFill>
                  <a:schemeClr val="tx1">
                    <a:lumMod val="75000"/>
                    <a:lumOff val="25000"/>
                  </a:schemeClr>
                </a:solidFill>
                <a:latin typeface="Montserrat" panose="02000505000000020004" pitchFamily="2" charset="77"/>
              </a:rPr>
              <a:t>kolleegide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vahel</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monotoonne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töö</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emotsionaalne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haavatavus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ebaselged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eesmärgid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madal</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töötasu</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jne</a:t>
            </a:r>
            <a:r>
              <a:rPr lang="en-GB" sz="3500" dirty="0">
                <a:solidFill>
                  <a:schemeClr val="tx1">
                    <a:lumMod val="75000"/>
                    <a:lumOff val="25000"/>
                  </a:schemeClr>
                </a:solidFill>
                <a:latin typeface="Montserrat" panose="02000505000000020004" pitchFamily="2" charset="77"/>
              </a:rPr>
              <a:t>).</a:t>
            </a:r>
          </a:p>
          <a:p>
            <a:pPr algn="r">
              <a:lnSpc>
                <a:spcPct val="150000"/>
              </a:lnSpc>
            </a:pPr>
            <a:endParaRPr lang="en-GB" sz="3500" dirty="0">
              <a:solidFill>
                <a:schemeClr val="tx1">
                  <a:lumMod val="75000"/>
                  <a:lumOff val="25000"/>
                </a:schemeClr>
              </a:solidFill>
              <a:latin typeface="Montserrat" panose="02000505000000020004" pitchFamily="2" charset="77"/>
            </a:endParaRPr>
          </a:p>
          <a:p>
            <a:pPr marL="457200" indent="-457200" algn="r">
              <a:lnSpc>
                <a:spcPct val="150000"/>
              </a:lnSpc>
              <a:buFont typeface="Arial" panose="020B0604020202020204" pitchFamily="34" charset="0"/>
              <a:buChar char="•"/>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err="1">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324600" y="24765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8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2" cstate="print"/>
            <a:stretch>
              <a:fillRect/>
            </a:stretch>
          </p:blipFill>
          <p:spPr>
            <a:xfrm>
              <a:off x="13539215" y="6114287"/>
              <a:ext cx="4748784" cy="4169664"/>
            </a:xfrm>
            <a:prstGeom prst="rect">
              <a:avLst/>
            </a:prstGeom>
          </p:spPr>
        </p:pic>
        <p:pic>
          <p:nvPicPr>
            <p:cNvPr id="5" name="object 5"/>
            <p:cNvPicPr/>
            <p:nvPr/>
          </p:nvPicPr>
          <p:blipFill>
            <a:blip r:embed="rId3" cstate="print"/>
            <a:stretch>
              <a:fillRect/>
            </a:stretch>
          </p:blipFill>
          <p:spPr>
            <a:xfrm>
              <a:off x="0" y="0"/>
              <a:ext cx="8244840" cy="5885688"/>
            </a:xfrm>
            <a:prstGeom prst="rect">
              <a:avLst/>
            </a:prstGeom>
          </p:spPr>
        </p:pic>
        <p:pic>
          <p:nvPicPr>
            <p:cNvPr id="6" name="object 6"/>
            <p:cNvPicPr/>
            <p:nvPr/>
          </p:nvPicPr>
          <p:blipFill>
            <a:blip r:embed="rId4"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1319784" y="1402252"/>
            <a:ext cx="15771628" cy="938719"/>
          </a:xfrm>
          <a:prstGeom prst="rect">
            <a:avLst/>
          </a:prstGeom>
          <a:noFill/>
        </p:spPr>
        <p:txBody>
          <a:bodyPr wrap="square" rtlCol="0">
            <a:spAutoFit/>
          </a:bodyPr>
          <a:lstStyle/>
          <a:p>
            <a:pPr algn="r"/>
            <a:r>
              <a:rPr lang="en-GB" sz="5500" b="1" dirty="0" err="1">
                <a:solidFill>
                  <a:schemeClr val="tx1">
                    <a:lumMod val="75000"/>
                    <a:lumOff val="25000"/>
                  </a:schemeClr>
                </a:solidFill>
                <a:latin typeface="Montserrat" panose="02000505000000020004" pitchFamily="2" charset="77"/>
              </a:rPr>
              <a:t>Nõudmiste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ja</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ressursside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harjutus</a:t>
            </a:r>
            <a:endParaRPr lang="en-EE" sz="5500" b="1" dirty="0">
              <a:solidFill>
                <a:schemeClr val="tx1">
                  <a:lumMod val="75000"/>
                  <a:lumOff val="25000"/>
                </a:schemeClr>
              </a:solidFill>
              <a:latin typeface="Montserrat" panose="02000505000000020004" pitchFamily="2" charset="77"/>
            </a:endParaRPr>
          </a:p>
        </p:txBody>
      </p:sp>
      <p:sp>
        <p:nvSpPr>
          <p:cNvPr id="17" name="TextBox 16">
            <a:extLst>
              <a:ext uri="{FF2B5EF4-FFF2-40B4-BE49-F238E27FC236}">
                <a16:creationId xmlns:a16="http://schemas.microsoft.com/office/drawing/2014/main" id="{48DDB6B7-0D40-FA45-B27E-49298D194DF1}"/>
              </a:ext>
            </a:extLst>
          </p:cNvPr>
          <p:cNvSpPr txBox="1"/>
          <p:nvPr/>
        </p:nvSpPr>
        <p:spPr>
          <a:xfrm>
            <a:off x="1853184" y="2344502"/>
            <a:ext cx="15238228" cy="8888331"/>
          </a:xfrm>
          <a:prstGeom prst="rect">
            <a:avLst/>
          </a:prstGeom>
          <a:noFill/>
        </p:spPr>
        <p:txBody>
          <a:bodyPr wrap="square" rtlCol="0">
            <a:spAutoFit/>
          </a:bodyPr>
          <a:lstStyle/>
          <a:p>
            <a:pPr>
              <a:lnSpc>
                <a:spcPct val="150000"/>
              </a:lnSpc>
            </a:pPr>
            <a:endParaRPr lang="en-GB" sz="3500" dirty="0">
              <a:solidFill>
                <a:schemeClr val="tx1">
                  <a:lumMod val="75000"/>
                  <a:lumOff val="25000"/>
                </a:schemeClr>
              </a:solidFill>
              <a:latin typeface="Montserrat" panose="02000505000000020004" pitchFamily="2" charset="77"/>
            </a:endParaRPr>
          </a:p>
          <a:p>
            <a:pPr>
              <a:lnSpc>
                <a:spcPct val="150000"/>
              </a:lnSpc>
            </a:pPr>
            <a:endParaRPr lang="en-GB" sz="3500" b="1" dirty="0">
              <a:solidFill>
                <a:schemeClr val="tx1">
                  <a:lumMod val="75000"/>
                  <a:lumOff val="25000"/>
                </a:schemeClr>
              </a:solidFill>
              <a:latin typeface="Montserrat" panose="02000505000000020004" pitchFamily="2" charset="77"/>
            </a:endParaRPr>
          </a:p>
          <a:p>
            <a:pPr>
              <a:lnSpc>
                <a:spcPct val="150000"/>
              </a:lnSpc>
            </a:pPr>
            <a:r>
              <a:rPr lang="en-GB" sz="3500" b="1" dirty="0">
                <a:solidFill>
                  <a:schemeClr val="tx1">
                    <a:lumMod val="75000"/>
                    <a:lumOff val="25000"/>
                  </a:schemeClr>
                </a:solidFill>
                <a:latin typeface="Montserrat" panose="02000505000000020004" pitchFamily="2" charset="77"/>
              </a:rPr>
              <a:t>2. Vali </a:t>
            </a:r>
            <a:r>
              <a:rPr lang="en-GB" sz="3500" b="1" dirty="0" err="1">
                <a:solidFill>
                  <a:schemeClr val="tx1">
                    <a:lumMod val="75000"/>
                    <a:lumOff val="25000"/>
                  </a:schemeClr>
                </a:solidFill>
                <a:latin typeface="Montserrat" panose="02000505000000020004" pitchFamily="2" charset="77"/>
              </a:rPr>
              <a:t>üks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mittetoetav</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tegur</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mida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saad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mõjutada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ja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kirja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vähemalt</a:t>
            </a:r>
            <a:r>
              <a:rPr lang="en-GB" sz="3500" b="1" dirty="0">
                <a:solidFill>
                  <a:schemeClr val="tx1">
                    <a:lumMod val="75000"/>
                    <a:lumOff val="25000"/>
                  </a:schemeClr>
                </a:solidFill>
                <a:latin typeface="Montserrat" panose="02000505000000020004" pitchFamily="2" charset="77"/>
              </a:rPr>
              <a:t> 1 </a:t>
            </a:r>
            <a:r>
              <a:rPr lang="en-GB" sz="3500" b="1" dirty="0" err="1">
                <a:solidFill>
                  <a:schemeClr val="tx1">
                    <a:lumMod val="75000"/>
                    <a:lumOff val="25000"/>
                  </a:schemeClr>
                </a:solidFill>
                <a:latin typeface="Montserrat" panose="02000505000000020004" pitchFamily="2" charset="77"/>
              </a:rPr>
              <a:t>võimalus</a:t>
            </a:r>
            <a:r>
              <a:rPr lang="en-GB" sz="3500" b="1" dirty="0">
                <a:solidFill>
                  <a:schemeClr val="tx1">
                    <a:lumMod val="75000"/>
                    <a:lumOff val="25000"/>
                  </a:schemeClr>
                </a:solidFill>
                <a:latin typeface="Montserrat" panose="02000505000000020004" pitchFamily="2" charset="77"/>
              </a:rPr>
              <a:t>, mis </a:t>
            </a:r>
            <a:r>
              <a:rPr lang="en-GB" sz="3500" b="1" dirty="0" err="1">
                <a:solidFill>
                  <a:schemeClr val="tx1">
                    <a:lumMod val="75000"/>
                    <a:lumOff val="25000"/>
                  </a:schemeClr>
                </a:solidFill>
                <a:latin typeface="Montserrat" panose="02000505000000020004" pitchFamily="2" charset="77"/>
              </a:rPr>
              <a:t>võiks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aidata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seda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paremuse</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poole</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muuta</a:t>
            </a:r>
            <a:r>
              <a:rPr lang="en-GB" sz="3500" b="1" dirty="0">
                <a:solidFill>
                  <a:schemeClr val="tx1">
                    <a:lumMod val="75000"/>
                    <a:lumOff val="25000"/>
                  </a:schemeClr>
                </a:solidFill>
                <a:latin typeface="Montserrat" panose="02000505000000020004" pitchFamily="2" charset="77"/>
              </a:rPr>
              <a:t>. </a:t>
            </a:r>
          </a:p>
          <a:p>
            <a:pPr marL="457200" indent="-457200" algn="r">
              <a:lnSpc>
                <a:spcPct val="150000"/>
              </a:lnSpc>
              <a:buFont typeface="Arial" panose="020B0604020202020204" pitchFamily="34" charset="0"/>
              <a:buChar char="•"/>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err="1">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324600" y="24765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10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87999" cy="10283951"/>
            <a:chOff x="0" y="0"/>
            <a:chExt cx="18287999" cy="10283951"/>
          </a:xfrm>
        </p:grpSpPr>
        <p:pic>
          <p:nvPicPr>
            <p:cNvPr id="4" name="object 4"/>
            <p:cNvPicPr/>
            <p:nvPr/>
          </p:nvPicPr>
          <p:blipFill>
            <a:blip r:embed="rId2" cstate="print"/>
            <a:stretch>
              <a:fillRect/>
            </a:stretch>
          </p:blipFill>
          <p:spPr>
            <a:xfrm>
              <a:off x="13539215" y="6114287"/>
              <a:ext cx="4748784" cy="4169664"/>
            </a:xfrm>
            <a:prstGeom prst="rect">
              <a:avLst/>
            </a:prstGeom>
          </p:spPr>
        </p:pic>
        <p:pic>
          <p:nvPicPr>
            <p:cNvPr id="5" name="object 5"/>
            <p:cNvPicPr/>
            <p:nvPr/>
          </p:nvPicPr>
          <p:blipFill>
            <a:blip r:embed="rId3" cstate="print"/>
            <a:stretch>
              <a:fillRect/>
            </a:stretch>
          </p:blipFill>
          <p:spPr>
            <a:xfrm>
              <a:off x="0" y="0"/>
              <a:ext cx="8244840" cy="5885688"/>
            </a:xfrm>
            <a:prstGeom prst="rect">
              <a:avLst/>
            </a:prstGeom>
          </p:spPr>
        </p:pic>
        <p:pic>
          <p:nvPicPr>
            <p:cNvPr id="6" name="object 6"/>
            <p:cNvPicPr/>
            <p:nvPr/>
          </p:nvPicPr>
          <p:blipFill>
            <a:blip r:embed="rId4" cstate="print"/>
            <a:stretch>
              <a:fillRect/>
            </a:stretch>
          </p:blipFill>
          <p:spPr>
            <a:xfrm>
              <a:off x="304800" y="309288"/>
              <a:ext cx="3535414" cy="1192842"/>
            </a:xfrm>
            <a:prstGeom prst="rect">
              <a:avLst/>
            </a:prstGeom>
          </p:spPr>
        </p:pic>
      </p:grpSp>
      <p:sp>
        <p:nvSpPr>
          <p:cNvPr id="15" name="TextBox 14">
            <a:extLst>
              <a:ext uri="{FF2B5EF4-FFF2-40B4-BE49-F238E27FC236}">
                <a16:creationId xmlns:a16="http://schemas.microsoft.com/office/drawing/2014/main" id="{8DD2B993-DCCD-BC46-9361-6778C172D876}"/>
              </a:ext>
            </a:extLst>
          </p:cNvPr>
          <p:cNvSpPr txBox="1"/>
          <p:nvPr/>
        </p:nvSpPr>
        <p:spPr>
          <a:xfrm>
            <a:off x="1319784" y="1402252"/>
            <a:ext cx="15771628" cy="938719"/>
          </a:xfrm>
          <a:prstGeom prst="rect">
            <a:avLst/>
          </a:prstGeom>
          <a:noFill/>
        </p:spPr>
        <p:txBody>
          <a:bodyPr wrap="square" rtlCol="0">
            <a:spAutoFit/>
          </a:bodyPr>
          <a:lstStyle/>
          <a:p>
            <a:pPr algn="r"/>
            <a:r>
              <a:rPr lang="en-GB" sz="5500" b="1" dirty="0" err="1">
                <a:solidFill>
                  <a:schemeClr val="tx1">
                    <a:lumMod val="75000"/>
                    <a:lumOff val="25000"/>
                  </a:schemeClr>
                </a:solidFill>
                <a:latin typeface="Montserrat" panose="02000505000000020004" pitchFamily="2" charset="77"/>
              </a:rPr>
              <a:t>Nõudmiste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ja</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ressursside</a:t>
            </a:r>
            <a:r>
              <a:rPr lang="en-GB" sz="5500" b="1" dirty="0">
                <a:solidFill>
                  <a:schemeClr val="tx1">
                    <a:lumMod val="75000"/>
                    <a:lumOff val="25000"/>
                  </a:schemeClr>
                </a:solidFill>
                <a:latin typeface="Montserrat" panose="02000505000000020004" pitchFamily="2" charset="77"/>
              </a:rPr>
              <a:t> </a:t>
            </a:r>
            <a:r>
              <a:rPr lang="en-GB" sz="5500" b="1" dirty="0" err="1">
                <a:solidFill>
                  <a:schemeClr val="tx1">
                    <a:lumMod val="75000"/>
                    <a:lumOff val="25000"/>
                  </a:schemeClr>
                </a:solidFill>
                <a:latin typeface="Montserrat" panose="02000505000000020004" pitchFamily="2" charset="77"/>
              </a:rPr>
              <a:t>harjutus</a:t>
            </a:r>
            <a:endParaRPr lang="en-EE" sz="5500" b="1" dirty="0">
              <a:solidFill>
                <a:schemeClr val="tx1">
                  <a:lumMod val="75000"/>
                  <a:lumOff val="25000"/>
                </a:schemeClr>
              </a:solidFill>
              <a:latin typeface="Montserrat" panose="02000505000000020004" pitchFamily="2" charset="77"/>
            </a:endParaRPr>
          </a:p>
        </p:txBody>
      </p:sp>
      <p:sp>
        <p:nvSpPr>
          <p:cNvPr id="17" name="TextBox 16">
            <a:extLst>
              <a:ext uri="{FF2B5EF4-FFF2-40B4-BE49-F238E27FC236}">
                <a16:creationId xmlns:a16="http://schemas.microsoft.com/office/drawing/2014/main" id="{48DDB6B7-0D40-FA45-B27E-49298D194DF1}"/>
              </a:ext>
            </a:extLst>
          </p:cNvPr>
          <p:cNvSpPr txBox="1"/>
          <p:nvPr/>
        </p:nvSpPr>
        <p:spPr>
          <a:xfrm>
            <a:off x="1768088" y="1888482"/>
            <a:ext cx="15238228" cy="12927898"/>
          </a:xfrm>
          <a:prstGeom prst="rect">
            <a:avLst/>
          </a:prstGeom>
          <a:noFill/>
        </p:spPr>
        <p:txBody>
          <a:bodyPr wrap="square" rtlCol="0">
            <a:spAutoFit/>
          </a:bodyPr>
          <a:lstStyle/>
          <a:p>
            <a:pPr>
              <a:lnSpc>
                <a:spcPct val="150000"/>
              </a:lnSpc>
            </a:pPr>
            <a:endParaRPr lang="en-GB" sz="3500" dirty="0">
              <a:solidFill>
                <a:schemeClr val="tx1">
                  <a:lumMod val="75000"/>
                  <a:lumOff val="25000"/>
                </a:schemeClr>
              </a:solidFill>
              <a:latin typeface="Montserrat" panose="02000505000000020004" pitchFamily="2" charset="77"/>
            </a:endParaRPr>
          </a:p>
          <a:p>
            <a:pPr>
              <a:lnSpc>
                <a:spcPct val="150000"/>
              </a:lnSpc>
            </a:pPr>
            <a:r>
              <a:rPr lang="en-GB" sz="3500" b="1" dirty="0">
                <a:solidFill>
                  <a:schemeClr val="tx1">
                    <a:lumMod val="75000"/>
                    <a:lumOff val="25000"/>
                  </a:schemeClr>
                </a:solidFill>
                <a:latin typeface="Montserrat" panose="02000505000000020004" pitchFamily="2" charset="77"/>
              </a:rPr>
              <a:t>3. </a:t>
            </a:r>
            <a:r>
              <a:rPr lang="en-GB" sz="3500" b="1" dirty="0" err="1">
                <a:solidFill>
                  <a:schemeClr val="tx1">
                    <a:lumMod val="75000"/>
                    <a:lumOff val="25000"/>
                  </a:schemeClr>
                </a:solidFill>
                <a:latin typeface="Montserrat" panose="02000505000000020004" pitchFamily="2" charset="77"/>
              </a:rPr>
              <a:t>Kaardista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töökoha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ressursid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ehk</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toetavad</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tegurid</a:t>
            </a:r>
            <a:r>
              <a:rPr lang="en-GB" sz="3500" b="1" dirty="0">
                <a:solidFill>
                  <a:schemeClr val="tx1">
                    <a:lumMod val="75000"/>
                    <a:lumOff val="25000"/>
                  </a:schemeClr>
                </a:solidFill>
                <a:latin typeface="Montserrat" panose="02000505000000020004" pitchFamily="2" charset="77"/>
              </a:rPr>
              <a:t>.</a:t>
            </a:r>
          </a:p>
          <a:p>
            <a:pPr>
              <a:lnSpc>
                <a:spcPct val="150000"/>
              </a:lnSpc>
            </a:pPr>
            <a:r>
              <a:rPr lang="en-GB" sz="3500" dirty="0">
                <a:solidFill>
                  <a:schemeClr val="tx1">
                    <a:lumMod val="75000"/>
                    <a:lumOff val="25000"/>
                  </a:schemeClr>
                </a:solidFill>
                <a:latin typeface="Montserrat" panose="02000505000000020004" pitchFamily="2" charset="77"/>
              </a:rPr>
              <a:t>Nt. </a:t>
            </a:r>
            <a:r>
              <a:rPr lang="en-GB" sz="3500" dirty="0" err="1">
                <a:solidFill>
                  <a:schemeClr val="tx1">
                    <a:lumMod val="75000"/>
                    <a:lumOff val="25000"/>
                  </a:schemeClr>
                </a:solidFill>
                <a:latin typeface="Montserrat" panose="02000505000000020004" pitchFamily="2" charset="77"/>
              </a:rPr>
              <a:t>Toetav</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juht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toetavad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kolleegid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regulaarne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tagasiside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andmine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paindlikkus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töö</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tegemise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aja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koha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osas</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kasutusel</a:t>
            </a:r>
            <a:r>
              <a:rPr lang="en-GB" sz="3500" dirty="0">
                <a:solidFill>
                  <a:schemeClr val="tx1">
                    <a:lumMod val="75000"/>
                    <a:lumOff val="25000"/>
                  </a:schemeClr>
                </a:solidFill>
                <a:latin typeface="Montserrat" panose="02000505000000020004" pitchFamily="2" charset="77"/>
              </a:rPr>
              <a:t> on </a:t>
            </a:r>
            <a:r>
              <a:rPr lang="en-GB" sz="3500" dirty="0" err="1">
                <a:solidFill>
                  <a:schemeClr val="tx1">
                    <a:lumMod val="75000"/>
                    <a:lumOff val="25000"/>
                  </a:schemeClr>
                </a:solidFill>
                <a:latin typeface="Montserrat" panose="02000505000000020004" pitchFamily="2" charset="77"/>
              </a:rPr>
              <a:t>vaimse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tervise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hea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tava</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keskmisest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kõrgemad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palgad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ühiskondlikult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väärtustatud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valdkond</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jm.</a:t>
            </a:r>
            <a:endParaRPr lang="en-GB" sz="3500" dirty="0">
              <a:solidFill>
                <a:schemeClr val="tx1">
                  <a:lumMod val="75000"/>
                  <a:lumOff val="25000"/>
                </a:schemeClr>
              </a:solidFill>
              <a:latin typeface="Montserrat" panose="02000505000000020004" pitchFamily="2" charset="77"/>
            </a:endParaRPr>
          </a:p>
          <a:p>
            <a:pPr>
              <a:lnSpc>
                <a:spcPct val="150000"/>
              </a:lnSpc>
            </a:pPr>
            <a:endParaRPr lang="en-GB" sz="3500" dirty="0">
              <a:solidFill>
                <a:schemeClr val="tx1">
                  <a:lumMod val="75000"/>
                  <a:lumOff val="25000"/>
                </a:schemeClr>
              </a:solidFill>
              <a:latin typeface="Montserrat" panose="02000505000000020004" pitchFamily="2" charset="77"/>
            </a:endParaRPr>
          </a:p>
          <a:p>
            <a:pPr>
              <a:lnSpc>
                <a:spcPct val="150000"/>
              </a:lnSpc>
            </a:pPr>
            <a:r>
              <a:rPr lang="en-GB" sz="3500" b="1" dirty="0">
                <a:solidFill>
                  <a:schemeClr val="tx1">
                    <a:lumMod val="75000"/>
                    <a:lumOff val="25000"/>
                  </a:schemeClr>
                </a:solidFill>
                <a:latin typeface="Montserrat" panose="02000505000000020004" pitchFamily="2" charset="77"/>
              </a:rPr>
              <a:t>4. Vali </a:t>
            </a:r>
            <a:r>
              <a:rPr lang="en-GB" sz="3500" b="1" dirty="0" err="1">
                <a:solidFill>
                  <a:schemeClr val="tx1">
                    <a:lumMod val="75000"/>
                    <a:lumOff val="25000"/>
                  </a:schemeClr>
                </a:solidFill>
                <a:latin typeface="Montserrat" panose="02000505000000020004" pitchFamily="2" charset="77"/>
              </a:rPr>
              <a:t>üks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ressurss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ja</a:t>
            </a:r>
            <a:r>
              <a:rPr lang="en-GB" sz="3500" b="1" dirty="0">
                <a:solidFill>
                  <a:schemeClr val="tx1">
                    <a:lumMod val="75000"/>
                    <a:lumOff val="25000"/>
                  </a:schemeClr>
                </a:solidFill>
                <a:latin typeface="Montserrat" panose="02000505000000020004" pitchFamily="2" charset="77"/>
              </a:rPr>
              <a:t> pane </a:t>
            </a:r>
            <a:r>
              <a:rPr lang="en-GB" sz="3500" b="1" dirty="0" err="1">
                <a:solidFill>
                  <a:schemeClr val="tx1">
                    <a:lumMod val="75000"/>
                    <a:lumOff val="25000"/>
                  </a:schemeClr>
                </a:solidFill>
                <a:latin typeface="Montserrat" panose="02000505000000020004" pitchFamily="2" charset="77"/>
              </a:rPr>
              <a:t>kirja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vähemalt</a:t>
            </a:r>
            <a:r>
              <a:rPr lang="en-GB" sz="3500" b="1" dirty="0">
                <a:solidFill>
                  <a:schemeClr val="tx1">
                    <a:lumMod val="75000"/>
                    <a:lumOff val="25000"/>
                  </a:schemeClr>
                </a:solidFill>
                <a:latin typeface="Montserrat" panose="02000505000000020004" pitchFamily="2" charset="77"/>
              </a:rPr>
              <a:t> 1 </a:t>
            </a:r>
            <a:r>
              <a:rPr lang="en-GB" sz="3500" b="1" dirty="0" err="1">
                <a:solidFill>
                  <a:schemeClr val="tx1">
                    <a:lumMod val="75000"/>
                    <a:lumOff val="25000"/>
                  </a:schemeClr>
                </a:solidFill>
                <a:latin typeface="Montserrat" panose="02000505000000020004" pitchFamily="2" charset="77"/>
              </a:rPr>
              <a:t>viis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kuidas</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selle</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olemasolu</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toetada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ja</a:t>
            </a:r>
            <a:r>
              <a:rPr lang="en-GB" sz="3500" b="1" dirty="0">
                <a:solidFill>
                  <a:schemeClr val="tx1">
                    <a:lumMod val="75000"/>
                    <a:lumOff val="25000"/>
                  </a:schemeClr>
                </a:solidFill>
                <a:latin typeface="Montserrat" panose="02000505000000020004" pitchFamily="2" charset="77"/>
              </a:rPr>
              <a:t> </a:t>
            </a:r>
            <a:r>
              <a:rPr lang="en-GB" sz="3500" b="1" dirty="0" err="1">
                <a:solidFill>
                  <a:schemeClr val="tx1">
                    <a:lumMod val="75000"/>
                    <a:lumOff val="25000"/>
                  </a:schemeClr>
                </a:solidFill>
                <a:latin typeface="Montserrat" panose="02000505000000020004" pitchFamily="2" charset="77"/>
              </a:rPr>
              <a:t>võimendada</a:t>
            </a:r>
            <a:r>
              <a:rPr lang="en-GB" sz="3500" b="1" dirty="0">
                <a:solidFill>
                  <a:schemeClr val="tx1">
                    <a:lumMod val="75000"/>
                    <a:lumOff val="25000"/>
                  </a:schemeClr>
                </a:solidFill>
                <a:latin typeface="Montserrat" panose="02000505000000020004" pitchFamily="2" charset="77"/>
              </a:rPr>
              <a:t> </a:t>
            </a:r>
            <a:r>
              <a:rPr lang="en-GB" sz="3500" dirty="0">
                <a:solidFill>
                  <a:schemeClr val="tx1">
                    <a:lumMod val="75000"/>
                    <a:lumOff val="25000"/>
                  </a:schemeClr>
                </a:solidFill>
                <a:latin typeface="Montserrat" panose="02000505000000020004" pitchFamily="2" charset="77"/>
              </a:rPr>
              <a:t>(</a:t>
            </a:r>
            <a:r>
              <a:rPr lang="en-GB" sz="3500" dirty="0" err="1">
                <a:solidFill>
                  <a:schemeClr val="tx1">
                    <a:lumMod val="75000"/>
                    <a:lumOff val="25000"/>
                  </a:schemeClr>
                </a:solidFill>
                <a:latin typeface="Montserrat" panose="02000505000000020004" pitchFamily="2" charset="77"/>
              </a:rPr>
              <a:t>negatiivsele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keskendub</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aju</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automaatselt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positiivset</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peame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ise</a:t>
            </a:r>
            <a:r>
              <a:rPr lang="en-GB" sz="3500" dirty="0">
                <a:solidFill>
                  <a:schemeClr val="tx1">
                    <a:lumMod val="75000"/>
                    <a:lumOff val="25000"/>
                  </a:schemeClr>
                </a:solidFill>
                <a:latin typeface="Montserrat" panose="02000505000000020004" pitchFamily="2" charset="77"/>
              </a:rPr>
              <a:t> </a:t>
            </a:r>
            <a:r>
              <a:rPr lang="en-GB" sz="3500" dirty="0" err="1">
                <a:solidFill>
                  <a:schemeClr val="tx1">
                    <a:lumMod val="75000"/>
                    <a:lumOff val="25000"/>
                  </a:schemeClr>
                </a:solidFill>
                <a:latin typeface="Montserrat" panose="02000505000000020004" pitchFamily="2" charset="77"/>
              </a:rPr>
              <a:t>võimendama</a:t>
            </a:r>
            <a:r>
              <a:rPr lang="en-GB" sz="3500" dirty="0">
                <a:solidFill>
                  <a:schemeClr val="tx1">
                    <a:lumMod val="75000"/>
                    <a:lumOff val="25000"/>
                  </a:schemeClr>
                </a:solidFill>
                <a:latin typeface="Montserrat" panose="02000505000000020004" pitchFamily="2" charset="77"/>
              </a:rPr>
              <a:t>).</a:t>
            </a:r>
            <a:endParaRPr lang="en-GB" sz="3500" b="1" dirty="0">
              <a:solidFill>
                <a:schemeClr val="tx1">
                  <a:lumMod val="75000"/>
                  <a:lumOff val="25000"/>
                </a:schemeClr>
              </a:solidFill>
              <a:latin typeface="Montserrat" panose="02000505000000020004" pitchFamily="2" charset="77"/>
            </a:endParaRPr>
          </a:p>
          <a:p>
            <a:pPr marL="457200" indent="-457200" algn="r">
              <a:lnSpc>
                <a:spcPct val="150000"/>
              </a:lnSpc>
              <a:buFont typeface="Arial" panose="020B0604020202020204" pitchFamily="34" charset="0"/>
              <a:buChar char="•"/>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just">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a:solidFill>
                <a:schemeClr val="tx1">
                  <a:lumMod val="75000"/>
                  <a:lumOff val="25000"/>
                </a:schemeClr>
              </a:solidFill>
              <a:latin typeface="Montserrat" panose="02000505000000020004" pitchFamily="2" charset="77"/>
            </a:endParaRPr>
          </a:p>
          <a:p>
            <a:pPr algn="r">
              <a:lnSpc>
                <a:spcPct val="150000"/>
              </a:lnSpc>
            </a:pPr>
            <a:endParaRPr lang="en-GB" sz="3500" dirty="0" err="1">
              <a:solidFill>
                <a:schemeClr val="tx1">
                  <a:lumMod val="75000"/>
                  <a:lumOff val="25000"/>
                </a:schemeClr>
              </a:solidFill>
              <a:latin typeface="Montserrat" panose="02000505000000020004" pitchFamily="2" charset="77"/>
            </a:endParaRPr>
          </a:p>
        </p:txBody>
      </p:sp>
      <p:cxnSp>
        <p:nvCxnSpPr>
          <p:cNvPr id="18" name="Straight Connector 17">
            <a:extLst>
              <a:ext uri="{FF2B5EF4-FFF2-40B4-BE49-F238E27FC236}">
                <a16:creationId xmlns:a16="http://schemas.microsoft.com/office/drawing/2014/main" id="{5F9532DC-A986-D540-ACB0-381958CF5AA7}"/>
              </a:ext>
            </a:extLst>
          </p:cNvPr>
          <p:cNvCxnSpPr/>
          <p:nvPr/>
        </p:nvCxnSpPr>
        <p:spPr>
          <a:xfrm>
            <a:off x="6324600" y="2476500"/>
            <a:ext cx="10972800" cy="0"/>
          </a:xfrm>
          <a:prstGeom prst="line">
            <a:avLst/>
          </a:prstGeom>
          <a:ln w="66675">
            <a:solidFill>
              <a:srgbClr val="AFEE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5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6999"/>
                </a:lnTo>
                <a:lnTo>
                  <a:pt x="18288000" y="10286999"/>
                </a:lnTo>
                <a:lnTo>
                  <a:pt x="18288000" y="0"/>
                </a:lnTo>
                <a:close/>
              </a:path>
            </a:pathLst>
          </a:custGeom>
          <a:solidFill>
            <a:srgbClr val="F1FCF4"/>
          </a:solidFill>
        </p:spPr>
        <p:txBody>
          <a:bodyPr wrap="square" lIns="0" tIns="0" rIns="0" bIns="0" rtlCol="0"/>
          <a:lstStyle/>
          <a:p>
            <a:endParaRPr dirty="0"/>
          </a:p>
        </p:txBody>
      </p:sp>
      <p:pic>
        <p:nvPicPr>
          <p:cNvPr id="26" name="object 4">
            <a:extLst>
              <a:ext uri="{FF2B5EF4-FFF2-40B4-BE49-F238E27FC236}">
                <a16:creationId xmlns:a16="http://schemas.microsoft.com/office/drawing/2014/main" id="{E75725BD-BEF9-0749-9D78-0B5C10D21B8D}"/>
              </a:ext>
            </a:extLst>
          </p:cNvPr>
          <p:cNvPicPr/>
          <p:nvPr/>
        </p:nvPicPr>
        <p:blipFill>
          <a:blip r:embed="rId2" cstate="print"/>
          <a:stretch>
            <a:fillRect/>
          </a:stretch>
        </p:blipFill>
        <p:spPr>
          <a:xfrm>
            <a:off x="0" y="5524500"/>
            <a:ext cx="8587545" cy="4759450"/>
          </a:xfrm>
          <a:prstGeom prst="rect">
            <a:avLst/>
          </a:prstGeom>
        </p:spPr>
      </p:pic>
      <p:pic>
        <p:nvPicPr>
          <p:cNvPr id="8" name="object 5">
            <a:extLst>
              <a:ext uri="{FF2B5EF4-FFF2-40B4-BE49-F238E27FC236}">
                <a16:creationId xmlns:a16="http://schemas.microsoft.com/office/drawing/2014/main" id="{48AAD09C-9A65-445E-8C5C-3ADC040B203A}"/>
              </a:ext>
            </a:extLst>
          </p:cNvPr>
          <p:cNvPicPr/>
          <p:nvPr/>
        </p:nvPicPr>
        <p:blipFill>
          <a:blip r:embed="rId3" cstate="print"/>
          <a:stretch>
            <a:fillRect/>
          </a:stretch>
        </p:blipFill>
        <p:spPr>
          <a:xfrm>
            <a:off x="228600" y="8470500"/>
            <a:ext cx="3535414" cy="1192842"/>
          </a:xfrm>
          <a:prstGeom prst="rect">
            <a:avLst/>
          </a:prstGeom>
        </p:spPr>
      </p:pic>
      <p:sp>
        <p:nvSpPr>
          <p:cNvPr id="3" name="TextBox 2">
            <a:extLst>
              <a:ext uri="{FF2B5EF4-FFF2-40B4-BE49-F238E27FC236}">
                <a16:creationId xmlns:a16="http://schemas.microsoft.com/office/drawing/2014/main" id="{DFCA9EC0-10F7-43B0-84C2-A533152191D5}"/>
              </a:ext>
            </a:extLst>
          </p:cNvPr>
          <p:cNvSpPr txBox="1"/>
          <p:nvPr/>
        </p:nvSpPr>
        <p:spPr>
          <a:xfrm>
            <a:off x="1432249" y="2367583"/>
            <a:ext cx="14127093" cy="5078313"/>
          </a:xfrm>
          <a:prstGeom prst="rect">
            <a:avLst/>
          </a:prstGeom>
          <a:noFill/>
        </p:spPr>
        <p:txBody>
          <a:bodyPr wrap="square" rtlCol="0">
            <a:spAutoFit/>
          </a:bodyPr>
          <a:lstStyle/>
          <a:p>
            <a:r>
              <a:rPr lang="en-GB" sz="6000" dirty="0" err="1">
                <a:latin typeface="Montserrat" pitchFamily="2" charset="77"/>
              </a:rPr>
              <a:t>Arutelu</a:t>
            </a:r>
            <a:r>
              <a:rPr lang="en-GB" sz="6000" dirty="0">
                <a:latin typeface="Montserrat" pitchFamily="2" charset="77"/>
              </a:rPr>
              <a:t>:</a:t>
            </a:r>
          </a:p>
          <a:p>
            <a:endParaRPr lang="en-GB" sz="6000" dirty="0">
              <a:latin typeface="Montserrat" pitchFamily="2" charset="77"/>
            </a:endParaRPr>
          </a:p>
          <a:p>
            <a:r>
              <a:rPr lang="en-GB" sz="4400" dirty="0" err="1">
                <a:latin typeface="Montserrat" pitchFamily="2" charset="77"/>
              </a:rPr>
              <a:t>Milliseid</a:t>
            </a:r>
            <a:r>
              <a:rPr lang="en-GB" sz="4400" dirty="0">
                <a:latin typeface="Montserrat" pitchFamily="2" charset="77"/>
              </a:rPr>
              <a:t> </a:t>
            </a:r>
            <a:r>
              <a:rPr lang="en-GB" sz="4400" dirty="0" err="1">
                <a:latin typeface="Montserrat" pitchFamily="2" charset="77"/>
              </a:rPr>
              <a:t>võimalusi</a:t>
            </a:r>
            <a:r>
              <a:rPr lang="en-GB" sz="4400" dirty="0">
                <a:latin typeface="Montserrat" pitchFamily="2" charset="77"/>
              </a:rPr>
              <a:t> </a:t>
            </a:r>
            <a:r>
              <a:rPr lang="en-GB" sz="4400" dirty="0" err="1">
                <a:latin typeface="Montserrat" pitchFamily="2" charset="77"/>
              </a:rPr>
              <a:t>kasutame</a:t>
            </a:r>
            <a:r>
              <a:rPr lang="en-GB" sz="4400" dirty="0">
                <a:latin typeface="Montserrat" pitchFamily="2" charset="77"/>
              </a:rPr>
              <a:t> </a:t>
            </a:r>
            <a:r>
              <a:rPr lang="en-GB" sz="4400" dirty="0" err="1">
                <a:latin typeface="Montserrat" pitchFamily="2" charset="77"/>
              </a:rPr>
              <a:t>töötajate</a:t>
            </a:r>
            <a:r>
              <a:rPr lang="en-GB" sz="4400" dirty="0">
                <a:latin typeface="Montserrat" pitchFamily="2" charset="77"/>
              </a:rPr>
              <a:t> </a:t>
            </a:r>
            <a:r>
              <a:rPr lang="en-GB" sz="4400" dirty="0" err="1">
                <a:latin typeface="Montserrat" pitchFamily="2" charset="77"/>
              </a:rPr>
              <a:t>vaimse</a:t>
            </a:r>
            <a:r>
              <a:rPr lang="en-GB" sz="4400" dirty="0">
                <a:latin typeface="Montserrat" pitchFamily="2" charset="77"/>
              </a:rPr>
              <a:t> </a:t>
            </a:r>
            <a:r>
              <a:rPr lang="en-GB" sz="4400" dirty="0" err="1">
                <a:latin typeface="Montserrat" pitchFamily="2" charset="77"/>
              </a:rPr>
              <a:t>tervise</a:t>
            </a:r>
            <a:r>
              <a:rPr lang="en-GB" sz="4400" dirty="0">
                <a:latin typeface="Montserrat" pitchFamily="2" charset="77"/>
              </a:rPr>
              <a:t> </a:t>
            </a:r>
            <a:r>
              <a:rPr lang="en-GB" sz="4400" dirty="0" err="1">
                <a:latin typeface="Montserrat" pitchFamily="2" charset="77"/>
              </a:rPr>
              <a:t>toetamiseks</a:t>
            </a:r>
            <a:r>
              <a:rPr lang="en-GB" sz="4400" dirty="0">
                <a:latin typeface="Montserrat" pitchFamily="2" charset="77"/>
              </a:rPr>
              <a:t>? </a:t>
            </a:r>
            <a:r>
              <a:rPr lang="en-GB" sz="4400" dirty="0" err="1">
                <a:latin typeface="Montserrat" pitchFamily="2" charset="77"/>
              </a:rPr>
              <a:t>Mida</a:t>
            </a:r>
            <a:r>
              <a:rPr lang="en-GB" sz="4400" dirty="0">
                <a:latin typeface="Montserrat" pitchFamily="2" charset="77"/>
              </a:rPr>
              <a:t> </a:t>
            </a:r>
            <a:r>
              <a:rPr lang="en-GB" sz="4400" dirty="0" err="1">
                <a:latin typeface="Montserrat" pitchFamily="2" charset="77"/>
              </a:rPr>
              <a:t>saaksime</a:t>
            </a:r>
            <a:r>
              <a:rPr lang="en-GB" sz="4400" dirty="0">
                <a:latin typeface="Montserrat" pitchFamily="2" charset="77"/>
              </a:rPr>
              <a:t> </a:t>
            </a:r>
            <a:r>
              <a:rPr lang="en-GB" sz="4400" dirty="0" err="1">
                <a:latin typeface="Montserrat" pitchFamily="2" charset="77"/>
              </a:rPr>
              <a:t>veel</a:t>
            </a:r>
            <a:r>
              <a:rPr lang="en-GB" sz="4400" dirty="0">
                <a:latin typeface="Montserrat" pitchFamily="2" charset="77"/>
              </a:rPr>
              <a:t> </a:t>
            </a:r>
            <a:r>
              <a:rPr lang="en-GB" sz="4400" dirty="0" err="1">
                <a:latin typeface="Montserrat" pitchFamily="2" charset="77"/>
              </a:rPr>
              <a:t>teha</a:t>
            </a:r>
            <a:r>
              <a:rPr lang="en-GB" sz="4400" dirty="0">
                <a:latin typeface="Montserrat" pitchFamily="2" charset="77"/>
              </a:rPr>
              <a:t>?</a:t>
            </a:r>
          </a:p>
          <a:p>
            <a:r>
              <a:rPr lang="en-GB" sz="4400" dirty="0">
                <a:latin typeface="Montserrat" pitchFamily="2" charset="77"/>
              </a:rPr>
              <a:t>Mis </a:t>
            </a:r>
            <a:r>
              <a:rPr lang="en-GB" sz="4400" dirty="0" err="1">
                <a:latin typeface="Montserrat" pitchFamily="2" charset="77"/>
              </a:rPr>
              <a:t>aitaks</a:t>
            </a:r>
            <a:r>
              <a:rPr lang="en-GB" sz="4400" dirty="0">
                <a:latin typeface="Montserrat" pitchFamily="2" charset="77"/>
              </a:rPr>
              <a:t> </a:t>
            </a:r>
            <a:r>
              <a:rPr lang="en-GB" sz="4400" dirty="0" err="1">
                <a:latin typeface="Montserrat" pitchFamily="2" charset="77"/>
              </a:rPr>
              <a:t>takistusi</a:t>
            </a:r>
            <a:r>
              <a:rPr lang="en-GB" sz="4400" dirty="0">
                <a:latin typeface="Montserrat" pitchFamily="2" charset="77"/>
              </a:rPr>
              <a:t> </a:t>
            </a:r>
            <a:r>
              <a:rPr lang="en-GB" sz="4400" dirty="0" err="1">
                <a:latin typeface="Montserrat" pitchFamily="2" charset="77"/>
              </a:rPr>
              <a:t>ületada</a:t>
            </a:r>
            <a:r>
              <a:rPr lang="en-GB" sz="4400" dirty="0">
                <a:latin typeface="Montserrat" pitchFamily="2" charset="77"/>
              </a:rPr>
              <a:t>?</a:t>
            </a:r>
            <a:br>
              <a:rPr lang="en-GB" sz="2400" dirty="0">
                <a:latin typeface="Montserrat" pitchFamily="2" charset="77"/>
              </a:rPr>
            </a:br>
            <a:endParaRPr lang="en-GB" sz="2400" dirty="0">
              <a:latin typeface="Montserrat" pitchFamily="2" charset="77"/>
            </a:endParaRPr>
          </a:p>
          <a:p>
            <a:endParaRPr lang="en-GB" sz="4800" dirty="0">
              <a:latin typeface="Montserrat" pitchFamily="2" charset="77"/>
            </a:endParaRPr>
          </a:p>
        </p:txBody>
      </p:sp>
      <p:pic>
        <p:nvPicPr>
          <p:cNvPr id="4" name="Picture 3" descr="A group of people climbing stairs&#10;&#10;Description automatically generated">
            <a:extLst>
              <a:ext uri="{FF2B5EF4-FFF2-40B4-BE49-F238E27FC236}">
                <a16:creationId xmlns:a16="http://schemas.microsoft.com/office/drawing/2014/main" id="{6D3FC3B1-329F-1D43-9C74-83B24C9AF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8200" y="5945280"/>
            <a:ext cx="5296405" cy="3917889"/>
          </a:xfrm>
          <a:prstGeom prst="rect">
            <a:avLst/>
          </a:prstGeom>
        </p:spPr>
      </p:pic>
    </p:spTree>
    <p:extLst>
      <p:ext uri="{BB962C8B-B14F-4D97-AF65-F5344CB8AC3E}">
        <p14:creationId xmlns:p14="http://schemas.microsoft.com/office/powerpoint/2010/main" val="121286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62" name="Google Shape;62;p57"/>
          <p:cNvGrpSpPr/>
          <p:nvPr/>
        </p:nvGrpSpPr>
        <p:grpSpPr>
          <a:xfrm>
            <a:off x="0" y="0"/>
            <a:ext cx="18288000" cy="10283951"/>
            <a:chOff x="0" y="0"/>
            <a:chExt cx="18288000" cy="10283951"/>
          </a:xfrm>
        </p:grpSpPr>
        <p:pic>
          <p:nvPicPr>
            <p:cNvPr id="63" name="Google Shape;63;p57"/>
            <p:cNvPicPr preferRelativeResize="0"/>
            <p:nvPr/>
          </p:nvPicPr>
          <p:blipFill rotWithShape="1">
            <a:blip r:embed="rId3">
              <a:alphaModFix/>
            </a:blip>
            <a:srcRect/>
            <a:stretch/>
          </p:blipFill>
          <p:spPr>
            <a:xfrm>
              <a:off x="13539216" y="6114287"/>
              <a:ext cx="4748784" cy="4169664"/>
            </a:xfrm>
            <a:prstGeom prst="rect">
              <a:avLst/>
            </a:prstGeom>
            <a:noFill/>
            <a:ln>
              <a:noFill/>
            </a:ln>
          </p:spPr>
        </p:pic>
        <p:pic>
          <p:nvPicPr>
            <p:cNvPr id="64" name="Google Shape;64;p57"/>
            <p:cNvPicPr preferRelativeResize="0"/>
            <p:nvPr/>
          </p:nvPicPr>
          <p:blipFill rotWithShape="1">
            <a:blip r:embed="rId4">
              <a:alphaModFix/>
            </a:blip>
            <a:srcRect/>
            <a:stretch/>
          </p:blipFill>
          <p:spPr>
            <a:xfrm>
              <a:off x="0" y="0"/>
              <a:ext cx="8244840" cy="5885688"/>
            </a:xfrm>
            <a:prstGeom prst="rect">
              <a:avLst/>
            </a:prstGeom>
            <a:noFill/>
            <a:ln>
              <a:noFill/>
            </a:ln>
          </p:spPr>
        </p:pic>
        <p:pic>
          <p:nvPicPr>
            <p:cNvPr id="65" name="Google Shape;65;p57"/>
            <p:cNvPicPr preferRelativeResize="0"/>
            <p:nvPr/>
          </p:nvPicPr>
          <p:blipFill rotWithShape="1">
            <a:blip r:embed="rId5">
              <a:alphaModFix/>
            </a:blip>
            <a:srcRect/>
            <a:stretch/>
          </p:blipFill>
          <p:spPr>
            <a:xfrm>
              <a:off x="304800" y="309288"/>
              <a:ext cx="3535414" cy="1192842"/>
            </a:xfrm>
            <a:prstGeom prst="rect">
              <a:avLst/>
            </a:prstGeom>
            <a:noFill/>
            <a:ln>
              <a:noFill/>
            </a:ln>
          </p:spPr>
        </p:pic>
      </p:grpSp>
      <p:sp>
        <p:nvSpPr>
          <p:cNvPr id="66" name="Google Shape;66;p57"/>
          <p:cNvSpPr txBox="1"/>
          <p:nvPr/>
        </p:nvSpPr>
        <p:spPr>
          <a:xfrm>
            <a:off x="6170428" y="1524990"/>
            <a:ext cx="10742428" cy="93871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5500" b="1" dirty="0" err="1">
                <a:solidFill>
                  <a:srgbClr val="3F3F3F"/>
                </a:solidFill>
                <a:latin typeface="Montserrat"/>
                <a:ea typeface="Montserrat"/>
                <a:cs typeface="Montserrat"/>
                <a:sym typeface="Montserrat"/>
              </a:rPr>
              <a:t>Järgmised</a:t>
            </a:r>
            <a:r>
              <a:rPr lang="en-GB" sz="5500" b="1" dirty="0">
                <a:solidFill>
                  <a:srgbClr val="3F3F3F"/>
                </a:solidFill>
                <a:latin typeface="Montserrat"/>
                <a:ea typeface="Montserrat"/>
                <a:cs typeface="Montserrat"/>
                <a:sym typeface="Montserrat"/>
              </a:rPr>
              <a:t> </a:t>
            </a:r>
            <a:r>
              <a:rPr lang="en-GB" sz="5500" b="1" dirty="0" err="1">
                <a:solidFill>
                  <a:srgbClr val="3F3F3F"/>
                </a:solidFill>
                <a:latin typeface="Montserrat"/>
                <a:ea typeface="Montserrat"/>
                <a:cs typeface="Montserrat"/>
                <a:sym typeface="Montserrat"/>
              </a:rPr>
              <a:t>sammud</a:t>
            </a:r>
            <a:r>
              <a:rPr lang="en-GB" sz="5500" b="1" dirty="0">
                <a:solidFill>
                  <a:srgbClr val="3F3F3F"/>
                </a:solidFill>
                <a:latin typeface="Montserrat"/>
                <a:ea typeface="Montserrat"/>
                <a:cs typeface="Montserrat"/>
                <a:sym typeface="Montserrat"/>
              </a:rPr>
              <a:t> </a:t>
            </a:r>
            <a:r>
              <a:rPr lang="en-GB" sz="5500" b="1" dirty="0" err="1">
                <a:solidFill>
                  <a:srgbClr val="3F3F3F"/>
                </a:solidFill>
                <a:latin typeface="Montserrat"/>
                <a:ea typeface="Montserrat"/>
                <a:cs typeface="Montserrat"/>
                <a:sym typeface="Montserrat"/>
              </a:rPr>
              <a:t>teile</a:t>
            </a:r>
            <a:endParaRPr sz="5500" b="1" i="0" u="none" strike="noStrike" cap="none" dirty="0">
              <a:solidFill>
                <a:srgbClr val="3F3F3F"/>
              </a:solidFill>
              <a:latin typeface="Montserrat"/>
              <a:ea typeface="Montserrat"/>
              <a:cs typeface="Montserrat"/>
              <a:sym typeface="Montserrat"/>
            </a:endParaRPr>
          </a:p>
        </p:txBody>
      </p:sp>
      <p:sp>
        <p:nvSpPr>
          <p:cNvPr id="67" name="Google Shape;67;p57"/>
          <p:cNvSpPr txBox="1"/>
          <p:nvPr/>
        </p:nvSpPr>
        <p:spPr>
          <a:xfrm>
            <a:off x="1425623" y="3027120"/>
            <a:ext cx="15998456" cy="5047495"/>
          </a:xfrm>
          <a:prstGeom prst="rect">
            <a:avLst/>
          </a:prstGeom>
          <a:noFill/>
          <a:ln>
            <a:noFill/>
          </a:ln>
        </p:spPr>
        <p:txBody>
          <a:bodyPr spcFirstLastPara="1" wrap="square" lIns="91425" tIns="45700" rIns="91425" bIns="45700" anchor="t" anchorCtr="0">
            <a:spAutoFit/>
          </a:bodyPr>
          <a:lstStyle/>
          <a:p>
            <a:pPr>
              <a:lnSpc>
                <a:spcPct val="115000"/>
              </a:lnSpc>
              <a:buSzPts val="2400"/>
            </a:pPr>
            <a:endParaRPr lang="en-GB" sz="4000" dirty="0">
              <a:solidFill>
                <a:schemeClr val="dk1"/>
              </a:solidFill>
              <a:latin typeface="Montserrat"/>
              <a:ea typeface="Montserrat"/>
              <a:cs typeface="Montserrat"/>
              <a:sym typeface="Montserrat"/>
            </a:endParaRPr>
          </a:p>
          <a:p>
            <a:pPr marL="742950" indent="-742950">
              <a:lnSpc>
                <a:spcPct val="115000"/>
              </a:lnSpc>
              <a:buSzPts val="2400"/>
              <a:buAutoNum type="arabicPeriod"/>
            </a:pPr>
            <a:r>
              <a:rPr lang="en-GB" sz="4000" dirty="0" err="1">
                <a:solidFill>
                  <a:schemeClr val="dk1"/>
                </a:solidFill>
                <a:latin typeface="Montserrat"/>
                <a:ea typeface="Montserrat"/>
                <a:cs typeface="Montserrat"/>
                <a:sym typeface="Montserrat"/>
              </a:rPr>
              <a:t>Plaanige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kolleegidega</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aeg</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millal</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kasutate</a:t>
            </a:r>
            <a:r>
              <a:rPr lang="en-GB" sz="4000" dirty="0">
                <a:solidFill>
                  <a:schemeClr val="dk1"/>
                </a:solidFill>
                <a:latin typeface="Montserrat"/>
                <a:ea typeface="Montserrat"/>
                <a:cs typeface="Montserrat"/>
                <a:sym typeface="Montserrat"/>
              </a:rPr>
              <a:t> JD-R </a:t>
            </a:r>
            <a:r>
              <a:rPr lang="en-GB" sz="4000" dirty="0" err="1">
                <a:solidFill>
                  <a:schemeClr val="dk1"/>
                </a:solidFill>
                <a:latin typeface="Montserrat"/>
                <a:ea typeface="Montserrat"/>
                <a:cs typeface="Montserrat"/>
                <a:sym typeface="Montserrat"/>
              </a:rPr>
              <a:t>harjutust</a:t>
            </a:r>
            <a:r>
              <a:rPr lang="en-GB" sz="4000" dirty="0">
                <a:solidFill>
                  <a:schemeClr val="dk1"/>
                </a:solidFill>
                <a:latin typeface="Montserrat"/>
                <a:ea typeface="Montserrat"/>
                <a:cs typeface="Montserrat"/>
                <a:sym typeface="Montserrat"/>
              </a:rPr>
              <a:t>, et </a:t>
            </a:r>
            <a:r>
              <a:rPr lang="en-GB" sz="4000" dirty="0" err="1">
                <a:solidFill>
                  <a:schemeClr val="dk1"/>
                </a:solidFill>
                <a:latin typeface="Montserrat"/>
                <a:ea typeface="Montserrat"/>
                <a:cs typeface="Montserrat"/>
                <a:sym typeface="Montserrat"/>
              </a:rPr>
              <a:t>stressitekitajate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ja</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ressursside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üle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arutleda</a:t>
            </a:r>
            <a:r>
              <a:rPr lang="en-GB" sz="4000" dirty="0">
                <a:solidFill>
                  <a:schemeClr val="dk1"/>
                </a:solidFill>
                <a:latin typeface="Montserrat"/>
                <a:ea typeface="Montserrat"/>
                <a:cs typeface="Montserrat"/>
                <a:sym typeface="Montserrat"/>
              </a:rPr>
              <a:t>.</a:t>
            </a:r>
          </a:p>
          <a:p>
            <a:pPr marL="742950" indent="-742950">
              <a:lnSpc>
                <a:spcPct val="115000"/>
              </a:lnSpc>
              <a:buSzPts val="2400"/>
              <a:buAutoNum type="arabicPeriod"/>
            </a:pPr>
            <a:r>
              <a:rPr lang="en-GB" sz="4000" dirty="0" err="1">
                <a:solidFill>
                  <a:schemeClr val="dk1"/>
                </a:solidFill>
                <a:latin typeface="Montserrat"/>
                <a:ea typeface="Montserrat"/>
                <a:cs typeface="Montserrat"/>
                <a:sym typeface="Montserrat"/>
              </a:rPr>
              <a:t>Tehke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koos</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plaan</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millised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stressorid</a:t>
            </a:r>
            <a:r>
              <a:rPr lang="en-GB" sz="4000" dirty="0">
                <a:solidFill>
                  <a:schemeClr val="dk1"/>
                </a:solidFill>
                <a:latin typeface="Montserrat"/>
                <a:ea typeface="Montserrat"/>
                <a:cs typeface="Montserrat"/>
                <a:sym typeface="Montserrat"/>
              </a:rPr>
              <a:t> on </a:t>
            </a:r>
            <a:r>
              <a:rPr lang="en-GB" sz="4000" dirty="0" err="1">
                <a:solidFill>
                  <a:schemeClr val="dk1"/>
                </a:solidFill>
                <a:latin typeface="Montserrat"/>
                <a:ea typeface="Montserrat"/>
                <a:cs typeface="Montserrat"/>
                <a:sym typeface="Montserrat"/>
              </a:rPr>
              <a:t>kõige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mõjusamad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kuidas</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neid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maandada</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millised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ressursid</a:t>
            </a:r>
            <a:r>
              <a:rPr lang="en-GB" sz="4000" dirty="0">
                <a:solidFill>
                  <a:schemeClr val="dk1"/>
                </a:solidFill>
                <a:latin typeface="Montserrat"/>
                <a:ea typeface="Montserrat"/>
                <a:cs typeface="Montserrat"/>
                <a:sym typeface="Montserrat"/>
              </a:rPr>
              <a:t> on </a:t>
            </a:r>
            <a:r>
              <a:rPr lang="en-GB" sz="4000" dirty="0" err="1">
                <a:solidFill>
                  <a:schemeClr val="dk1"/>
                </a:solidFill>
                <a:latin typeface="Montserrat"/>
                <a:ea typeface="Montserrat"/>
                <a:cs typeface="Montserrat"/>
                <a:sym typeface="Montserrat"/>
              </a:rPr>
              <a:t>kõige</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olulisemad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kuidas</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neid</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fookuses</a:t>
            </a:r>
            <a:r>
              <a:rPr lang="en-GB" sz="4000" dirty="0">
                <a:solidFill>
                  <a:schemeClr val="dk1"/>
                </a:solidFill>
                <a:latin typeface="Montserrat"/>
                <a:ea typeface="Montserrat"/>
                <a:cs typeface="Montserrat"/>
                <a:sym typeface="Montserrat"/>
              </a:rPr>
              <a:t> </a:t>
            </a:r>
            <a:r>
              <a:rPr lang="en-GB" sz="4000" dirty="0" err="1">
                <a:solidFill>
                  <a:schemeClr val="dk1"/>
                </a:solidFill>
                <a:latin typeface="Montserrat"/>
                <a:ea typeface="Montserrat"/>
                <a:cs typeface="Montserrat"/>
                <a:sym typeface="Montserrat"/>
              </a:rPr>
              <a:t>hoida</a:t>
            </a:r>
            <a:r>
              <a:rPr lang="en-GB" sz="4000" dirty="0">
                <a:solidFill>
                  <a:schemeClr val="dk1"/>
                </a:solidFill>
                <a:latin typeface="Montserrat"/>
                <a:ea typeface="Montserrat"/>
                <a:cs typeface="Montserrat"/>
                <a:sym typeface="Montserrat"/>
              </a:rPr>
              <a:t>.</a:t>
            </a:r>
          </a:p>
          <a:p>
            <a:pPr>
              <a:lnSpc>
                <a:spcPct val="115000"/>
              </a:lnSpc>
              <a:buSzPts val="2400"/>
            </a:pPr>
            <a:endParaRPr lang="en-GB" sz="4000" dirty="0">
              <a:solidFill>
                <a:schemeClr val="dk1"/>
              </a:solidFill>
              <a:latin typeface="Montserrat"/>
              <a:ea typeface="Montserrat"/>
              <a:cs typeface="Montserrat"/>
              <a:sym typeface="Montserrat"/>
            </a:endParaRPr>
          </a:p>
        </p:txBody>
      </p:sp>
      <p:cxnSp>
        <p:nvCxnSpPr>
          <p:cNvPr id="68" name="Google Shape;68;p57"/>
          <p:cNvCxnSpPr/>
          <p:nvPr/>
        </p:nvCxnSpPr>
        <p:spPr>
          <a:xfrm>
            <a:off x="6170428" y="2677027"/>
            <a:ext cx="10972800" cy="0"/>
          </a:xfrm>
          <a:prstGeom prst="straightConnector1">
            <a:avLst/>
          </a:prstGeom>
          <a:noFill/>
          <a:ln w="66675" cap="flat" cmpd="sng">
            <a:solidFill>
              <a:srgbClr val="AFEEC0"/>
            </a:solidFill>
            <a:prstDash val="solid"/>
            <a:round/>
            <a:headEnd type="none" w="sm" len="sm"/>
            <a:tailEnd type="none" w="sm" len="sm"/>
          </a:ln>
        </p:spPr>
      </p:cxnSp>
    </p:spTree>
    <p:extLst>
      <p:ext uri="{BB962C8B-B14F-4D97-AF65-F5344CB8AC3E}">
        <p14:creationId xmlns:p14="http://schemas.microsoft.com/office/powerpoint/2010/main" val="29616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1362" name="Google Shape;1362;g24a85e13644_0_117"/>
          <p:cNvGrpSpPr/>
          <p:nvPr/>
        </p:nvGrpSpPr>
        <p:grpSpPr>
          <a:xfrm>
            <a:off x="0" y="0"/>
            <a:ext cx="4876800" cy="3127248"/>
            <a:chOff x="0" y="0"/>
            <a:chExt cx="4876800" cy="3127248"/>
          </a:xfrm>
        </p:grpSpPr>
        <p:pic>
          <p:nvPicPr>
            <p:cNvPr id="1363" name="Google Shape;1363;g24a85e13644_0_117"/>
            <p:cNvPicPr preferRelativeResize="0"/>
            <p:nvPr/>
          </p:nvPicPr>
          <p:blipFill rotWithShape="1">
            <a:blip r:embed="rId3">
              <a:alphaModFix/>
            </a:blip>
            <a:srcRect/>
            <a:stretch/>
          </p:blipFill>
          <p:spPr>
            <a:xfrm>
              <a:off x="0" y="0"/>
              <a:ext cx="4876800" cy="3127248"/>
            </a:xfrm>
            <a:prstGeom prst="rect">
              <a:avLst/>
            </a:prstGeom>
            <a:noFill/>
            <a:ln>
              <a:noFill/>
            </a:ln>
          </p:spPr>
        </p:pic>
        <p:pic>
          <p:nvPicPr>
            <p:cNvPr id="1364" name="Google Shape;1364;g24a85e13644_0_117"/>
            <p:cNvPicPr preferRelativeResize="0"/>
            <p:nvPr/>
          </p:nvPicPr>
          <p:blipFill rotWithShape="1">
            <a:blip r:embed="rId4">
              <a:alphaModFix/>
            </a:blip>
            <a:srcRect/>
            <a:stretch/>
          </p:blipFill>
          <p:spPr>
            <a:xfrm>
              <a:off x="195918" y="269620"/>
              <a:ext cx="3535414" cy="1192842"/>
            </a:xfrm>
            <a:prstGeom prst="rect">
              <a:avLst/>
            </a:prstGeom>
            <a:noFill/>
            <a:ln>
              <a:noFill/>
            </a:ln>
          </p:spPr>
        </p:pic>
      </p:grpSp>
      <p:sp>
        <p:nvSpPr>
          <p:cNvPr id="1365" name="Google Shape;1365;g24a85e13644_0_117"/>
          <p:cNvSpPr txBox="1"/>
          <p:nvPr/>
        </p:nvSpPr>
        <p:spPr>
          <a:xfrm>
            <a:off x="2495100" y="2856250"/>
            <a:ext cx="10535100" cy="4662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t-EE" sz="5600" b="0" i="0" u="none" strike="noStrike" cap="none" dirty="0">
                <a:solidFill>
                  <a:srgbClr val="555555"/>
                </a:solidFill>
                <a:latin typeface="Montserrat"/>
                <a:ea typeface="Montserrat"/>
                <a:cs typeface="Montserrat"/>
                <a:sym typeface="Montserrat"/>
              </a:rPr>
              <a:t>Aitäh osalemast ja hoolimast!</a:t>
            </a:r>
            <a:endParaRPr lang="en-GB" sz="5600" b="0" i="0" u="none" strike="noStrike" cap="none" dirty="0">
              <a:solidFill>
                <a:srgbClr val="555555"/>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5200"/>
              <a:buFont typeface="Arial"/>
              <a:buNone/>
            </a:pPr>
            <a:endParaRPr lang="en-GB" sz="5600" dirty="0">
              <a:solidFill>
                <a:srgbClr val="555555"/>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5200"/>
              <a:buFont typeface="Arial"/>
              <a:buNone/>
            </a:pPr>
            <a:r>
              <a:rPr lang="en-GB" sz="4000" dirty="0">
                <a:solidFill>
                  <a:srgbClr val="555555"/>
                </a:solidFill>
                <a:latin typeface="Montserrat"/>
                <a:ea typeface="Montserrat"/>
                <a:cs typeface="Montserrat"/>
                <a:sym typeface="Montserrat"/>
                <a:hlinkClick r:id="rId5"/>
              </a:rPr>
              <a:t>m</a:t>
            </a:r>
            <a:r>
              <a:rPr lang="en-GB" sz="4000" b="0" i="0" u="none" strike="noStrike" cap="none" dirty="0">
                <a:solidFill>
                  <a:srgbClr val="555555"/>
                </a:solidFill>
                <a:latin typeface="Montserrat"/>
                <a:ea typeface="Montserrat"/>
                <a:cs typeface="Montserrat"/>
                <a:sym typeface="Montserrat"/>
                <a:hlinkClick r:id="rId5"/>
              </a:rPr>
              <a:t>inna.sild@peaasi.ee</a:t>
            </a:r>
            <a:r>
              <a:rPr lang="en-GB" sz="4000" b="0" i="0" u="none" strike="noStrike" cap="none" dirty="0">
                <a:solidFill>
                  <a:srgbClr val="555555"/>
                </a:solidFill>
                <a:latin typeface="Montserrat"/>
                <a:ea typeface="Montserrat"/>
                <a:cs typeface="Montserrat"/>
                <a:sym typeface="Montserrat"/>
              </a:rPr>
              <a:t> </a:t>
            </a:r>
            <a:endParaRPr sz="4000" b="0" i="0" u="none" strike="noStrike" cap="none" dirty="0">
              <a:solidFill>
                <a:srgbClr val="555555"/>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5500"/>
              <a:buFont typeface="Arial"/>
              <a:buNone/>
            </a:pPr>
            <a:endParaRPr sz="5500" b="0" i="0" u="none" strike="noStrike" cap="none" dirty="0">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5200"/>
              <a:buFont typeface="Arial"/>
              <a:buNone/>
            </a:pPr>
            <a:endParaRPr sz="3400" b="0" i="0" u="none" strike="noStrike" cap="none" dirty="0">
              <a:solidFill>
                <a:srgbClr val="555555"/>
              </a:solidFill>
              <a:latin typeface="Montserrat"/>
              <a:ea typeface="Montserrat"/>
              <a:cs typeface="Montserrat"/>
              <a:sym typeface="Montserrat"/>
            </a:endParaRPr>
          </a:p>
        </p:txBody>
      </p:sp>
      <p:pic>
        <p:nvPicPr>
          <p:cNvPr id="1366" name="Google Shape;1366;g24a85e13644_0_117" descr="Shape&#10;&#10;Description automatically generated with low confidence"/>
          <p:cNvPicPr preferRelativeResize="0"/>
          <p:nvPr/>
        </p:nvPicPr>
        <p:blipFill rotWithShape="1">
          <a:blip r:embed="rId6">
            <a:alphaModFix/>
          </a:blip>
          <a:srcRect/>
          <a:stretch/>
        </p:blipFill>
        <p:spPr>
          <a:xfrm>
            <a:off x="12155680" y="4770524"/>
            <a:ext cx="7235725" cy="514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56"/>
          <p:cNvSpPr/>
          <p:nvPr/>
        </p:nvSpPr>
        <p:spPr>
          <a:xfrm>
            <a:off x="0" y="-230125"/>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rgbClr val="F1FCF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4" name="Google Shape;54;p56"/>
          <p:cNvPicPr preferRelativeResize="0"/>
          <p:nvPr/>
        </p:nvPicPr>
        <p:blipFill rotWithShape="1">
          <a:blip r:embed="rId3">
            <a:alphaModFix/>
          </a:blip>
          <a:srcRect/>
          <a:stretch/>
        </p:blipFill>
        <p:spPr>
          <a:xfrm>
            <a:off x="0" y="4913375"/>
            <a:ext cx="10905745" cy="5370576"/>
          </a:xfrm>
          <a:prstGeom prst="rect">
            <a:avLst/>
          </a:prstGeom>
          <a:noFill/>
          <a:ln>
            <a:noFill/>
          </a:ln>
        </p:spPr>
      </p:pic>
      <p:pic>
        <p:nvPicPr>
          <p:cNvPr id="55" name="Google Shape;55;p56"/>
          <p:cNvPicPr preferRelativeResize="0"/>
          <p:nvPr/>
        </p:nvPicPr>
        <p:blipFill rotWithShape="1">
          <a:blip r:embed="rId4">
            <a:alphaModFix/>
          </a:blip>
          <a:srcRect/>
          <a:stretch/>
        </p:blipFill>
        <p:spPr>
          <a:xfrm>
            <a:off x="457200" y="8343900"/>
            <a:ext cx="3535414" cy="1192842"/>
          </a:xfrm>
          <a:prstGeom prst="rect">
            <a:avLst/>
          </a:prstGeom>
          <a:noFill/>
          <a:ln>
            <a:noFill/>
          </a:ln>
        </p:spPr>
      </p:pic>
      <p:pic>
        <p:nvPicPr>
          <p:cNvPr id="56" name="Google Shape;56;p56" descr="A group of sheep that are standing in the grass&#10;&#10;Description automatically generated"/>
          <p:cNvPicPr preferRelativeResize="0"/>
          <p:nvPr/>
        </p:nvPicPr>
        <p:blipFill rotWithShape="1">
          <a:blip r:embed="rId5">
            <a:alphaModFix/>
          </a:blip>
          <a:srcRect/>
          <a:stretch/>
        </p:blipFill>
        <p:spPr>
          <a:xfrm>
            <a:off x="6272785" y="-230124"/>
            <a:ext cx="10506456" cy="10506456"/>
          </a:xfrm>
          <a:prstGeom prst="rect">
            <a:avLst/>
          </a:prstGeom>
          <a:noFill/>
          <a:ln>
            <a:noFill/>
          </a:ln>
        </p:spPr>
      </p:pic>
      <p:sp>
        <p:nvSpPr>
          <p:cNvPr id="57" name="Google Shape;57;p56"/>
          <p:cNvSpPr txBox="1"/>
          <p:nvPr/>
        </p:nvSpPr>
        <p:spPr>
          <a:xfrm>
            <a:off x="1003613" y="4040075"/>
            <a:ext cx="1127760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0" i="0" u="none" strike="noStrike" cap="none">
                <a:solidFill>
                  <a:srgbClr val="000000"/>
                </a:solidFill>
                <a:latin typeface="Montserrat"/>
                <a:ea typeface="Montserrat"/>
                <a:cs typeface="Montserrat"/>
                <a:sym typeface="Montserrat"/>
              </a:rPr>
              <a:t>Saame tuttavaks </a:t>
            </a:r>
            <a:endParaRPr/>
          </a:p>
          <a:p>
            <a:pPr marL="0" marR="0" lvl="0" indent="0" algn="l" rtl="0">
              <a:lnSpc>
                <a:spcPct val="100000"/>
              </a:lnSpc>
              <a:spcBef>
                <a:spcPts val="0"/>
              </a:spcBef>
              <a:spcAft>
                <a:spcPts val="0"/>
              </a:spcAft>
              <a:buNone/>
            </a:pPr>
            <a:r>
              <a:rPr lang="en-GB" sz="4000" b="0" i="0" u="none" strike="noStrike" cap="none">
                <a:solidFill>
                  <a:srgbClr val="000000"/>
                </a:solidFill>
                <a:latin typeface="Montserrat"/>
                <a:ea typeface="Montserrat"/>
                <a:cs typeface="Montserrat"/>
                <a:sym typeface="Montserrat"/>
              </a:rPr>
              <a:t>iseendaga täna!</a:t>
            </a:r>
            <a:endParaRPr/>
          </a:p>
        </p:txBody>
      </p:sp>
    </p:spTree>
    <p:extLst>
      <p:ext uri="{BB962C8B-B14F-4D97-AF65-F5344CB8AC3E}">
        <p14:creationId xmlns:p14="http://schemas.microsoft.com/office/powerpoint/2010/main" val="132945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g2fe1c5f230d_0_602"/>
          <p:cNvGrpSpPr/>
          <p:nvPr/>
        </p:nvGrpSpPr>
        <p:grpSpPr>
          <a:xfrm>
            <a:off x="0" y="0"/>
            <a:ext cx="18288000" cy="10283951"/>
            <a:chOff x="0" y="0"/>
            <a:chExt cx="18288000" cy="10283951"/>
          </a:xfrm>
        </p:grpSpPr>
        <p:pic>
          <p:nvPicPr>
            <p:cNvPr id="179" name="Google Shape;179;g2fe1c5f230d_0_602"/>
            <p:cNvPicPr preferRelativeResize="0"/>
            <p:nvPr/>
          </p:nvPicPr>
          <p:blipFill rotWithShape="1">
            <a:blip r:embed="rId3">
              <a:alphaModFix/>
            </a:blip>
            <a:srcRect/>
            <a:stretch/>
          </p:blipFill>
          <p:spPr>
            <a:xfrm>
              <a:off x="6201649" y="801550"/>
              <a:ext cx="8413500" cy="8098376"/>
            </a:xfrm>
            <a:prstGeom prst="rect">
              <a:avLst/>
            </a:prstGeom>
            <a:noFill/>
            <a:ln>
              <a:noFill/>
            </a:ln>
          </p:spPr>
        </p:pic>
        <p:pic>
          <p:nvPicPr>
            <p:cNvPr id="180" name="Google Shape;180;g2fe1c5f230d_0_602"/>
            <p:cNvPicPr preferRelativeResize="0"/>
            <p:nvPr/>
          </p:nvPicPr>
          <p:blipFill rotWithShape="1">
            <a:blip r:embed="rId4">
              <a:alphaModFix/>
            </a:blip>
            <a:srcRect/>
            <a:stretch/>
          </p:blipFill>
          <p:spPr>
            <a:xfrm>
              <a:off x="13539216" y="6114287"/>
              <a:ext cx="4748784" cy="4169664"/>
            </a:xfrm>
            <a:prstGeom prst="rect">
              <a:avLst/>
            </a:prstGeom>
            <a:noFill/>
            <a:ln>
              <a:noFill/>
            </a:ln>
          </p:spPr>
        </p:pic>
        <p:pic>
          <p:nvPicPr>
            <p:cNvPr id="181" name="Google Shape;181;g2fe1c5f230d_0_602"/>
            <p:cNvPicPr preferRelativeResize="0"/>
            <p:nvPr/>
          </p:nvPicPr>
          <p:blipFill rotWithShape="1">
            <a:blip r:embed="rId5">
              <a:alphaModFix/>
            </a:blip>
            <a:srcRect/>
            <a:stretch/>
          </p:blipFill>
          <p:spPr>
            <a:xfrm>
              <a:off x="0" y="0"/>
              <a:ext cx="8244840" cy="5885688"/>
            </a:xfrm>
            <a:prstGeom prst="rect">
              <a:avLst/>
            </a:prstGeom>
            <a:noFill/>
            <a:ln>
              <a:noFill/>
            </a:ln>
          </p:spPr>
        </p:pic>
        <p:pic>
          <p:nvPicPr>
            <p:cNvPr id="182" name="Google Shape;182;g2fe1c5f230d_0_602"/>
            <p:cNvPicPr preferRelativeResize="0"/>
            <p:nvPr/>
          </p:nvPicPr>
          <p:blipFill rotWithShape="1">
            <a:blip r:embed="rId6">
              <a:alphaModFix/>
            </a:blip>
            <a:srcRect/>
            <a:stretch/>
          </p:blipFill>
          <p:spPr>
            <a:xfrm>
              <a:off x="304800" y="309288"/>
              <a:ext cx="3535414" cy="1192842"/>
            </a:xfrm>
            <a:prstGeom prst="rect">
              <a:avLst/>
            </a:prstGeom>
            <a:noFill/>
            <a:ln>
              <a:noFill/>
            </a:ln>
          </p:spPr>
        </p:pic>
      </p:grpSp>
      <p:sp>
        <p:nvSpPr>
          <p:cNvPr id="183" name="Google Shape;183;g2fe1c5f230d_0_602"/>
          <p:cNvSpPr txBox="1"/>
          <p:nvPr/>
        </p:nvSpPr>
        <p:spPr>
          <a:xfrm>
            <a:off x="7508200" y="1942875"/>
            <a:ext cx="5925600" cy="503211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GB" sz="4500" dirty="0">
              <a:solidFill>
                <a:srgbClr val="3F3F3F"/>
              </a:solidFill>
              <a:latin typeface="Montserrat"/>
              <a:ea typeface="Montserrat"/>
              <a:cs typeface="Montserrat"/>
              <a:sym typeface="Montserrat"/>
            </a:endParaRPr>
          </a:p>
          <a:p>
            <a:pPr marL="0" lvl="0" indent="0" algn="ctr" rtl="0">
              <a:spcBef>
                <a:spcPts val="0"/>
              </a:spcBef>
              <a:spcAft>
                <a:spcPts val="0"/>
              </a:spcAft>
              <a:buNone/>
            </a:pPr>
            <a:endParaRPr lang="en-GB" sz="4500" dirty="0">
              <a:solidFill>
                <a:srgbClr val="3F3F3F"/>
              </a:solidFill>
              <a:latin typeface="Montserrat"/>
              <a:ea typeface="Montserrat"/>
              <a:cs typeface="Montserrat"/>
              <a:sym typeface="Montserrat"/>
            </a:endParaRPr>
          </a:p>
          <a:p>
            <a:pPr marL="0" lvl="0" indent="0" algn="ctr" rtl="0">
              <a:spcBef>
                <a:spcPts val="0"/>
              </a:spcBef>
              <a:spcAft>
                <a:spcPts val="0"/>
              </a:spcAft>
              <a:buNone/>
            </a:pPr>
            <a:r>
              <a:rPr lang="en-GB" sz="4500" dirty="0" err="1">
                <a:solidFill>
                  <a:srgbClr val="3F3F3F"/>
                </a:solidFill>
                <a:latin typeface="Montserrat"/>
                <a:ea typeface="Montserrat"/>
                <a:cs typeface="Montserrat"/>
                <a:sym typeface="Montserrat"/>
              </a:rPr>
              <a:t>Miks</a:t>
            </a:r>
            <a:r>
              <a:rPr lang="en-GB" sz="4500" dirty="0">
                <a:solidFill>
                  <a:srgbClr val="3F3F3F"/>
                </a:solidFill>
                <a:latin typeface="Montserrat"/>
                <a:ea typeface="Montserrat"/>
                <a:cs typeface="Montserrat"/>
                <a:sym typeface="Montserrat"/>
              </a:rPr>
              <a:t> on </a:t>
            </a:r>
            <a:r>
              <a:rPr lang="en-GB" sz="4500" dirty="0" err="1">
                <a:solidFill>
                  <a:srgbClr val="3F3F3F"/>
                </a:solidFill>
                <a:latin typeface="Montserrat"/>
                <a:ea typeface="Montserrat"/>
                <a:cs typeface="Montserrat"/>
                <a:sym typeface="Montserrat"/>
              </a:rPr>
              <a:t>oluline</a:t>
            </a:r>
            <a:r>
              <a:rPr lang="en-GB" sz="4500" dirty="0">
                <a:solidFill>
                  <a:srgbClr val="3F3F3F"/>
                </a:solidFill>
                <a:latin typeface="Montserrat"/>
                <a:ea typeface="Montserrat"/>
                <a:cs typeface="Montserrat"/>
                <a:sym typeface="Montserrat"/>
              </a:rPr>
              <a:t>, et </a:t>
            </a:r>
            <a:r>
              <a:rPr lang="en-GB" sz="4500" dirty="0" err="1">
                <a:solidFill>
                  <a:srgbClr val="3F3F3F"/>
                </a:solidFill>
                <a:latin typeface="Montserrat"/>
                <a:ea typeface="Montserrat"/>
                <a:cs typeface="Montserrat"/>
                <a:sym typeface="Montserrat"/>
              </a:rPr>
              <a:t>tööl</a:t>
            </a:r>
            <a:r>
              <a:rPr lang="en-GB" sz="4500" dirty="0">
                <a:solidFill>
                  <a:srgbClr val="3F3F3F"/>
                </a:solidFill>
                <a:latin typeface="Montserrat"/>
                <a:ea typeface="Montserrat"/>
                <a:cs typeface="Montserrat"/>
                <a:sym typeface="Montserrat"/>
              </a:rPr>
              <a:t> </a:t>
            </a:r>
            <a:r>
              <a:rPr lang="en-GB" sz="4500" dirty="0" err="1">
                <a:solidFill>
                  <a:srgbClr val="3F3F3F"/>
                </a:solidFill>
                <a:latin typeface="Montserrat"/>
                <a:ea typeface="Montserrat"/>
                <a:cs typeface="Montserrat"/>
                <a:sym typeface="Montserrat"/>
              </a:rPr>
              <a:t>vaimse</a:t>
            </a:r>
            <a:r>
              <a:rPr lang="en-GB" sz="4500" dirty="0">
                <a:solidFill>
                  <a:srgbClr val="3F3F3F"/>
                </a:solidFill>
                <a:latin typeface="Montserrat"/>
                <a:ea typeface="Montserrat"/>
                <a:cs typeface="Montserrat"/>
                <a:sym typeface="Montserrat"/>
              </a:rPr>
              <a:t> </a:t>
            </a:r>
            <a:r>
              <a:rPr lang="en-GB" sz="4500" dirty="0" err="1">
                <a:solidFill>
                  <a:srgbClr val="3F3F3F"/>
                </a:solidFill>
                <a:latin typeface="Montserrat"/>
                <a:ea typeface="Montserrat"/>
                <a:cs typeface="Montserrat"/>
                <a:sym typeface="Montserrat"/>
              </a:rPr>
              <a:t>tervise</a:t>
            </a:r>
            <a:r>
              <a:rPr lang="en-GB" sz="4500" dirty="0">
                <a:solidFill>
                  <a:srgbClr val="3F3F3F"/>
                </a:solidFill>
                <a:latin typeface="Montserrat"/>
                <a:ea typeface="Montserrat"/>
                <a:cs typeface="Montserrat"/>
                <a:sym typeface="Montserrat"/>
              </a:rPr>
              <a:t> </a:t>
            </a:r>
            <a:r>
              <a:rPr lang="en-GB" sz="4500" dirty="0" err="1">
                <a:solidFill>
                  <a:srgbClr val="3F3F3F"/>
                </a:solidFill>
                <a:latin typeface="Montserrat"/>
                <a:ea typeface="Montserrat"/>
                <a:cs typeface="Montserrat"/>
                <a:sym typeface="Montserrat"/>
              </a:rPr>
              <a:t>hoidmisega</a:t>
            </a:r>
            <a:r>
              <a:rPr lang="en-GB" sz="4500" dirty="0">
                <a:solidFill>
                  <a:srgbClr val="3F3F3F"/>
                </a:solidFill>
                <a:latin typeface="Montserrat"/>
                <a:ea typeface="Montserrat"/>
                <a:cs typeface="Montserrat"/>
                <a:sym typeface="Montserrat"/>
              </a:rPr>
              <a:t> </a:t>
            </a:r>
            <a:r>
              <a:rPr lang="en-GB" sz="4500" dirty="0" err="1">
                <a:solidFill>
                  <a:srgbClr val="3F3F3F"/>
                </a:solidFill>
                <a:latin typeface="Montserrat"/>
                <a:ea typeface="Montserrat"/>
                <a:cs typeface="Montserrat"/>
                <a:sym typeface="Montserrat"/>
              </a:rPr>
              <a:t>tegeletakse</a:t>
            </a:r>
            <a:r>
              <a:rPr lang="en-GB" sz="4500" dirty="0">
                <a:solidFill>
                  <a:srgbClr val="3F3F3F"/>
                </a:solidFill>
                <a:latin typeface="Montserrat"/>
                <a:ea typeface="Montserrat"/>
                <a:cs typeface="Montserrat"/>
                <a:sym typeface="Montserrat"/>
              </a:rPr>
              <a:t>? </a:t>
            </a:r>
            <a:endParaRPr sz="4500" dirty="0">
              <a:solidFill>
                <a:srgbClr val="3F3F3F"/>
              </a:solidFill>
              <a:latin typeface="Montserrat"/>
              <a:ea typeface="Montserrat"/>
              <a:cs typeface="Montserrat"/>
              <a:sym typeface="Montserrat"/>
            </a:endParaRPr>
          </a:p>
          <a:p>
            <a:pPr marL="0" lvl="0" indent="0" algn="ctr" rtl="0">
              <a:spcBef>
                <a:spcPts val="0"/>
              </a:spcBef>
              <a:spcAft>
                <a:spcPts val="0"/>
              </a:spcAft>
              <a:buNone/>
            </a:pPr>
            <a:endParaRPr sz="4500" dirty="0">
              <a:solidFill>
                <a:srgbClr val="3F3F3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0"/>
                </a:moveTo>
                <a:lnTo>
                  <a:pt x="0" y="0"/>
                </a:lnTo>
                <a:lnTo>
                  <a:pt x="0" y="10286999"/>
                </a:lnTo>
                <a:lnTo>
                  <a:pt x="18288000" y="10286999"/>
                </a:lnTo>
                <a:lnTo>
                  <a:pt x="18288000" y="0"/>
                </a:lnTo>
                <a:close/>
              </a:path>
            </a:pathLst>
          </a:custGeom>
          <a:solidFill>
            <a:srgbClr val="F1FCF4"/>
          </a:solidFill>
        </p:spPr>
        <p:txBody>
          <a:bodyPr wrap="square" lIns="0" tIns="0" rIns="0" bIns="0" rtlCol="0"/>
          <a:lstStyle/>
          <a:p>
            <a:endParaRPr dirty="0"/>
          </a:p>
        </p:txBody>
      </p:sp>
      <p:pic>
        <p:nvPicPr>
          <p:cNvPr id="26" name="object 4">
            <a:extLst>
              <a:ext uri="{FF2B5EF4-FFF2-40B4-BE49-F238E27FC236}">
                <a16:creationId xmlns:a16="http://schemas.microsoft.com/office/drawing/2014/main" id="{E75725BD-BEF9-0749-9D78-0B5C10D21B8D}"/>
              </a:ext>
            </a:extLst>
          </p:cNvPr>
          <p:cNvPicPr/>
          <p:nvPr/>
        </p:nvPicPr>
        <p:blipFill>
          <a:blip r:embed="rId2" cstate="print"/>
          <a:stretch>
            <a:fillRect/>
          </a:stretch>
        </p:blipFill>
        <p:spPr>
          <a:xfrm>
            <a:off x="0" y="5524500"/>
            <a:ext cx="8587545" cy="4759450"/>
          </a:xfrm>
          <a:prstGeom prst="rect">
            <a:avLst/>
          </a:prstGeom>
        </p:spPr>
      </p:pic>
      <p:pic>
        <p:nvPicPr>
          <p:cNvPr id="8" name="object 5">
            <a:extLst>
              <a:ext uri="{FF2B5EF4-FFF2-40B4-BE49-F238E27FC236}">
                <a16:creationId xmlns:a16="http://schemas.microsoft.com/office/drawing/2014/main" id="{48AAD09C-9A65-445E-8C5C-3ADC040B203A}"/>
              </a:ext>
            </a:extLst>
          </p:cNvPr>
          <p:cNvPicPr/>
          <p:nvPr/>
        </p:nvPicPr>
        <p:blipFill>
          <a:blip r:embed="rId3" cstate="print"/>
          <a:stretch>
            <a:fillRect/>
          </a:stretch>
        </p:blipFill>
        <p:spPr>
          <a:xfrm>
            <a:off x="228600" y="8470500"/>
            <a:ext cx="3535414" cy="1192842"/>
          </a:xfrm>
          <a:prstGeom prst="rect">
            <a:avLst/>
          </a:prstGeom>
        </p:spPr>
      </p:pic>
      <p:sp>
        <p:nvSpPr>
          <p:cNvPr id="3" name="TextBox 2">
            <a:extLst>
              <a:ext uri="{FF2B5EF4-FFF2-40B4-BE49-F238E27FC236}">
                <a16:creationId xmlns:a16="http://schemas.microsoft.com/office/drawing/2014/main" id="{DFCA9EC0-10F7-43B0-84C2-A533152191D5}"/>
              </a:ext>
            </a:extLst>
          </p:cNvPr>
          <p:cNvSpPr txBox="1"/>
          <p:nvPr/>
        </p:nvSpPr>
        <p:spPr>
          <a:xfrm>
            <a:off x="1432249" y="2367583"/>
            <a:ext cx="14127093" cy="5816977"/>
          </a:xfrm>
          <a:prstGeom prst="rect">
            <a:avLst/>
          </a:prstGeom>
          <a:noFill/>
        </p:spPr>
        <p:txBody>
          <a:bodyPr wrap="square" rtlCol="0">
            <a:spAutoFit/>
          </a:bodyPr>
          <a:lstStyle/>
          <a:p>
            <a:endParaRPr lang="en-GB" sz="6000" dirty="0">
              <a:latin typeface="Montserrat" pitchFamily="2" charset="77"/>
            </a:endParaRPr>
          </a:p>
          <a:p>
            <a:r>
              <a:rPr lang="en-GB" sz="6000" dirty="0" err="1">
                <a:latin typeface="Montserrat" pitchFamily="2" charset="77"/>
              </a:rPr>
              <a:t>Vaimset</a:t>
            </a:r>
            <a:r>
              <a:rPr lang="en-GB" sz="6000" dirty="0">
                <a:latin typeface="Montserrat" pitchFamily="2" charset="77"/>
              </a:rPr>
              <a:t> </a:t>
            </a:r>
            <a:r>
              <a:rPr lang="en-GB" sz="6000" dirty="0" err="1">
                <a:latin typeface="Montserrat" pitchFamily="2" charset="77"/>
              </a:rPr>
              <a:t>tervist</a:t>
            </a:r>
            <a:r>
              <a:rPr lang="en-GB" sz="6000" dirty="0">
                <a:latin typeface="Montserrat" pitchFamily="2" charset="77"/>
              </a:rPr>
              <a:t> </a:t>
            </a:r>
            <a:r>
              <a:rPr lang="en-GB" sz="6000" dirty="0" err="1">
                <a:latin typeface="Montserrat" pitchFamily="2" charset="77"/>
              </a:rPr>
              <a:t>väärtustav</a:t>
            </a:r>
            <a:r>
              <a:rPr lang="en-GB" sz="6000" dirty="0">
                <a:latin typeface="Montserrat" pitchFamily="2" charset="77"/>
              </a:rPr>
              <a:t> </a:t>
            </a:r>
            <a:r>
              <a:rPr lang="en-GB" sz="6000" dirty="0" err="1">
                <a:latin typeface="Montserrat" pitchFamily="2" charset="77"/>
              </a:rPr>
              <a:t>organisatsioonikultuur</a:t>
            </a:r>
            <a:r>
              <a:rPr lang="en-GB" sz="6000" dirty="0">
                <a:latin typeface="Montserrat" pitchFamily="2" charset="77"/>
              </a:rPr>
              <a:t> =</a:t>
            </a:r>
          </a:p>
          <a:p>
            <a:endParaRPr lang="en-GB" sz="6000" dirty="0">
              <a:latin typeface="Montserrat" pitchFamily="2" charset="77"/>
            </a:endParaRPr>
          </a:p>
          <a:p>
            <a:r>
              <a:rPr lang="en-GB" sz="6000" dirty="0" err="1">
                <a:latin typeface="Montserrat" pitchFamily="2" charset="77"/>
              </a:rPr>
              <a:t>jätkusuutlik</a:t>
            </a:r>
            <a:r>
              <a:rPr lang="en-GB" sz="6000" dirty="0">
                <a:latin typeface="Montserrat" pitchFamily="2" charset="77"/>
              </a:rPr>
              <a:t> </a:t>
            </a:r>
            <a:r>
              <a:rPr lang="en-GB" sz="6000" dirty="0" err="1">
                <a:latin typeface="Montserrat" pitchFamily="2" charset="77"/>
              </a:rPr>
              <a:t>organisatsioonikultuur</a:t>
            </a:r>
            <a:r>
              <a:rPr lang="en-GB" sz="6000" dirty="0">
                <a:latin typeface="Montserrat" pitchFamily="2" charset="77"/>
              </a:rPr>
              <a:t>.</a:t>
            </a:r>
            <a:br>
              <a:rPr lang="en-GB" sz="2400" dirty="0">
                <a:latin typeface="Montserrat" pitchFamily="2" charset="77"/>
              </a:rPr>
            </a:br>
            <a:endParaRPr lang="en-GB" sz="2400" dirty="0">
              <a:latin typeface="Montserrat" pitchFamily="2" charset="77"/>
            </a:endParaRPr>
          </a:p>
          <a:p>
            <a:endParaRPr lang="en-GB" sz="4800" dirty="0">
              <a:latin typeface="Montserrat" pitchFamily="2" charset="77"/>
            </a:endParaRPr>
          </a:p>
        </p:txBody>
      </p:sp>
    </p:spTree>
    <p:extLst>
      <p:ext uri="{BB962C8B-B14F-4D97-AF65-F5344CB8AC3E}">
        <p14:creationId xmlns:p14="http://schemas.microsoft.com/office/powerpoint/2010/main" val="77282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2"/>
          <p:cNvSpPr/>
          <p:nvPr/>
        </p:nvSpPr>
        <p:spPr>
          <a:xfrm>
            <a:off x="-152400" y="39347"/>
            <a:ext cx="18288000" cy="10287000"/>
          </a:xfrm>
          <a:custGeom>
            <a:avLst/>
            <a:gdLst/>
            <a:ahLst/>
            <a:cxnLst/>
            <a:rect l="l" t="t" r="r" b="b"/>
            <a:pathLst>
              <a:path w="18288000" h="10287000" extrusionOk="0">
                <a:moveTo>
                  <a:pt x="18288000" y="0"/>
                </a:moveTo>
                <a:lnTo>
                  <a:pt x="0" y="0"/>
                </a:lnTo>
                <a:lnTo>
                  <a:pt x="0" y="10286999"/>
                </a:lnTo>
                <a:lnTo>
                  <a:pt x="18288000" y="10286999"/>
                </a:lnTo>
                <a:lnTo>
                  <a:pt x="18288000" y="0"/>
                </a:lnTo>
                <a:close/>
              </a:path>
            </a:pathLst>
          </a:custGeom>
          <a:solidFill>
            <a:schemeClr val="lt1"/>
          </a:solidFill>
          <a:ln>
            <a:noFill/>
          </a:ln>
        </p:spPr>
        <p:txBody>
          <a:bodyPr spcFirstLastPara="1" wrap="square" lIns="0" tIns="0" rIns="0" bIns="0" anchor="t" anchorCtr="0">
            <a:noAutofit/>
          </a:bodyPr>
          <a:lstStyle/>
          <a:p>
            <a:pPr>
              <a:buSzPts val="1200"/>
            </a:pPr>
            <a:endParaRPr sz="1800" dirty="0">
              <a:solidFill>
                <a:schemeClr val="dk1"/>
              </a:solidFill>
              <a:latin typeface="Calibri"/>
              <a:ea typeface="Calibri"/>
              <a:cs typeface="Calibri"/>
              <a:sym typeface="Calibri"/>
            </a:endParaRPr>
          </a:p>
        </p:txBody>
      </p:sp>
      <p:cxnSp>
        <p:nvCxnSpPr>
          <p:cNvPr id="335" name="Google Shape;335;p22"/>
          <p:cNvCxnSpPr/>
          <p:nvPr/>
        </p:nvCxnSpPr>
        <p:spPr>
          <a:xfrm>
            <a:off x="6481387" y="2039573"/>
            <a:ext cx="10972800" cy="0"/>
          </a:xfrm>
          <a:prstGeom prst="straightConnector1">
            <a:avLst/>
          </a:prstGeom>
          <a:noFill/>
          <a:ln w="66675" cap="flat" cmpd="sng">
            <a:solidFill>
              <a:srgbClr val="FDDFAC"/>
            </a:solidFill>
            <a:prstDash val="solid"/>
            <a:miter lim="800000"/>
            <a:headEnd type="none" w="sm" len="sm"/>
            <a:tailEnd type="none" w="sm" len="sm"/>
          </a:ln>
        </p:spPr>
      </p:cxnSp>
      <p:pic>
        <p:nvPicPr>
          <p:cNvPr id="336" name="Google Shape;336;p22"/>
          <p:cNvPicPr preferRelativeResize="0"/>
          <p:nvPr/>
        </p:nvPicPr>
        <p:blipFill rotWithShape="1">
          <a:blip r:embed="rId3">
            <a:alphaModFix/>
          </a:blip>
          <a:srcRect/>
          <a:stretch/>
        </p:blipFill>
        <p:spPr>
          <a:xfrm>
            <a:off x="0" y="-114300"/>
            <a:ext cx="8244840" cy="5885688"/>
          </a:xfrm>
          <a:prstGeom prst="rect">
            <a:avLst/>
          </a:prstGeom>
          <a:noFill/>
          <a:ln>
            <a:noFill/>
          </a:ln>
        </p:spPr>
      </p:pic>
      <p:pic>
        <p:nvPicPr>
          <p:cNvPr id="337" name="Google Shape;337;p22"/>
          <p:cNvPicPr preferRelativeResize="0"/>
          <p:nvPr/>
        </p:nvPicPr>
        <p:blipFill rotWithShape="1">
          <a:blip r:embed="rId4">
            <a:alphaModFix/>
          </a:blip>
          <a:srcRect/>
          <a:stretch/>
        </p:blipFill>
        <p:spPr>
          <a:xfrm>
            <a:off x="304802" y="309288"/>
            <a:ext cx="3535415" cy="1192842"/>
          </a:xfrm>
          <a:prstGeom prst="rect">
            <a:avLst/>
          </a:prstGeom>
          <a:noFill/>
          <a:ln>
            <a:noFill/>
          </a:ln>
        </p:spPr>
      </p:pic>
      <p:sp>
        <p:nvSpPr>
          <p:cNvPr id="339" name="Google Shape;339;p22"/>
          <p:cNvSpPr txBox="1"/>
          <p:nvPr/>
        </p:nvSpPr>
        <p:spPr>
          <a:xfrm>
            <a:off x="1849701" y="1920336"/>
            <a:ext cx="15604486" cy="9371736"/>
          </a:xfrm>
          <a:prstGeom prst="rect">
            <a:avLst/>
          </a:prstGeom>
          <a:noFill/>
          <a:ln>
            <a:noFill/>
          </a:ln>
        </p:spPr>
        <p:txBody>
          <a:bodyPr spcFirstLastPara="1" wrap="square" lIns="137138" tIns="68550" rIns="137138" bIns="68550" anchor="t" anchorCtr="0">
            <a:spAutoFit/>
          </a:bodyPr>
          <a:lstStyle/>
          <a:p>
            <a:pPr marL="457200" indent="-457200">
              <a:buSzPts val="2667"/>
              <a:buFont typeface="Arial" panose="020B0604020202020204" pitchFamily="34" charset="0"/>
              <a:buChar char="•"/>
            </a:pPr>
            <a:endParaRPr lang="et-EE" sz="4000" dirty="0">
              <a:solidFill>
                <a:schemeClr val="dk1"/>
              </a:solidFill>
              <a:latin typeface="Montserrat"/>
              <a:ea typeface="Montserrat"/>
              <a:cs typeface="Montserrat"/>
              <a:sym typeface="Montserrat"/>
            </a:endParaRPr>
          </a:p>
          <a:p>
            <a:pPr marL="457200" indent="-457200">
              <a:buSzPts val="2667"/>
              <a:buFont typeface="Arial" panose="020B0604020202020204" pitchFamily="34" charset="0"/>
              <a:buChar char="•"/>
            </a:pPr>
            <a:endParaRPr lang="et-EE" sz="4000" dirty="0">
              <a:solidFill>
                <a:schemeClr val="dk1"/>
              </a:solidFill>
              <a:latin typeface="Montserrat"/>
              <a:ea typeface="Montserrat"/>
              <a:cs typeface="Montserrat"/>
              <a:sym typeface="Montserrat"/>
            </a:endParaRPr>
          </a:p>
          <a:p>
            <a:pPr marL="457200" indent="-457200">
              <a:buSzPts val="2667"/>
              <a:buFont typeface="Arial" panose="020B0604020202020204" pitchFamily="34" charset="0"/>
              <a:buChar char="•"/>
            </a:pPr>
            <a:r>
              <a:rPr lang="et-EE" sz="4000" dirty="0">
                <a:solidFill>
                  <a:schemeClr val="dk1"/>
                </a:solidFill>
                <a:latin typeface="Montserrat"/>
                <a:ea typeface="Montserrat"/>
                <a:cs typeface="Montserrat"/>
                <a:sym typeface="Montserrat"/>
              </a:rPr>
              <a:t>Tervislik töökeskkond toetab vaimset tervist: elatis, enesekindlus, eneseteostus, saavutustunne, toetavad suhted ja kogukonda kuulumine, loob ellu struktuuri ja toetavaid rutiine.</a:t>
            </a:r>
          </a:p>
          <a:p>
            <a:pPr marL="457200" indent="-457200">
              <a:buSzPts val="2667"/>
              <a:buFont typeface="Arial" panose="020B0604020202020204" pitchFamily="34" charset="0"/>
              <a:buChar char="•"/>
            </a:pPr>
            <a:r>
              <a:rPr lang="et-EE" sz="4000" dirty="0">
                <a:solidFill>
                  <a:schemeClr val="dk1"/>
                </a:solidFill>
                <a:latin typeface="Montserrat"/>
                <a:ea typeface="Montserrat"/>
                <a:cs typeface="Montserrat"/>
                <a:sym typeface="Montserrat"/>
              </a:rPr>
              <a:t>Turvaline ja tervislik töökoht on selline, kus töötajad ja juhid teevad koostööd pidevaks parenduseks, et kaitsta ja edendada töötajate tervist, turvalisust ja heaolu ning töökeskkonna jätkusuutlikkust.</a:t>
            </a:r>
          </a:p>
          <a:p>
            <a:pPr>
              <a:buSzPts val="2667"/>
            </a:pPr>
            <a:endParaRPr lang="et-EE" sz="4000" dirty="0">
              <a:solidFill>
                <a:schemeClr val="dk1"/>
              </a:solidFill>
              <a:latin typeface="Montserrat"/>
              <a:ea typeface="Montserrat"/>
              <a:cs typeface="Montserrat"/>
              <a:sym typeface="Montserrat"/>
            </a:endParaRPr>
          </a:p>
          <a:p>
            <a:pPr algn="r">
              <a:buSzPts val="2667"/>
            </a:pPr>
            <a:endParaRPr lang="et-EE" sz="3200" dirty="0">
              <a:solidFill>
                <a:schemeClr val="dk1"/>
              </a:solidFill>
              <a:latin typeface="Montserrat"/>
              <a:ea typeface="Montserrat"/>
              <a:cs typeface="Montserrat"/>
              <a:sym typeface="Montserrat"/>
            </a:endParaRPr>
          </a:p>
          <a:p>
            <a:pPr algn="r">
              <a:buSzPts val="2667"/>
            </a:pPr>
            <a:r>
              <a:rPr lang="et-EE" sz="3200" dirty="0">
                <a:solidFill>
                  <a:schemeClr val="bg1">
                    <a:lumMod val="65000"/>
                  </a:schemeClr>
                </a:solidFill>
                <a:latin typeface="Montserrat"/>
                <a:ea typeface="Montserrat"/>
                <a:cs typeface="Montserrat"/>
                <a:sym typeface="Montserrat"/>
              </a:rPr>
              <a:t>(Maailma Terviseorganisatsioon)</a:t>
            </a:r>
          </a:p>
          <a:p>
            <a:pPr>
              <a:buSzPts val="2667"/>
            </a:pPr>
            <a:endParaRPr lang="et-EE" sz="3200" dirty="0">
              <a:solidFill>
                <a:schemeClr val="dk1"/>
              </a:solidFill>
              <a:latin typeface="Montserrat"/>
              <a:ea typeface="Montserrat"/>
              <a:cs typeface="Montserrat"/>
              <a:sym typeface="Montserrat"/>
            </a:endParaRPr>
          </a:p>
          <a:p>
            <a:pPr>
              <a:buSzPts val="2667"/>
            </a:pPr>
            <a:endParaRPr lang="et-EE" sz="3200" dirty="0">
              <a:solidFill>
                <a:schemeClr val="dk1"/>
              </a:solidFill>
              <a:latin typeface="Montserrat"/>
              <a:ea typeface="Montserrat"/>
              <a:cs typeface="Montserrat"/>
              <a:sym typeface="Montserrat"/>
            </a:endParaRPr>
          </a:p>
          <a:p>
            <a:pPr marL="457200" indent="-457200">
              <a:buSzPts val="2667"/>
              <a:buFont typeface="Arial" panose="020B0604020202020204" pitchFamily="34" charset="0"/>
              <a:buChar char="•"/>
            </a:pPr>
            <a:endParaRPr sz="3200" dirty="0">
              <a:solidFill>
                <a:schemeClr val="dk1"/>
              </a:solidFill>
              <a:latin typeface="Montserrat"/>
              <a:ea typeface="Montserrat"/>
              <a:cs typeface="Montserrat"/>
              <a:sym typeface="Montserrat"/>
            </a:endParaRPr>
          </a:p>
        </p:txBody>
      </p:sp>
      <p:sp>
        <p:nvSpPr>
          <p:cNvPr id="2" name="TextBox 1">
            <a:extLst>
              <a:ext uri="{FF2B5EF4-FFF2-40B4-BE49-F238E27FC236}">
                <a16:creationId xmlns:a16="http://schemas.microsoft.com/office/drawing/2014/main" id="{3C28A256-1484-3BD1-17D5-D55B447892E0}"/>
              </a:ext>
            </a:extLst>
          </p:cNvPr>
          <p:cNvSpPr txBox="1"/>
          <p:nvPr/>
        </p:nvSpPr>
        <p:spPr>
          <a:xfrm>
            <a:off x="4768006" y="596897"/>
            <a:ext cx="12424925" cy="1323439"/>
          </a:xfrm>
          <a:prstGeom prst="rect">
            <a:avLst/>
          </a:prstGeom>
          <a:noFill/>
        </p:spPr>
        <p:txBody>
          <a:bodyPr wrap="square" rtlCol="0">
            <a:spAutoFit/>
          </a:bodyPr>
          <a:lstStyle/>
          <a:p>
            <a:pPr algn="r"/>
            <a:r>
              <a:rPr lang="en-EE" sz="4000" b="1" dirty="0">
                <a:latin typeface="Montserrat" pitchFamily="2" charset="77"/>
              </a:rPr>
              <a:t>Turvaline ja tervislik töökoht = kõigi töötavate inimeste õigus</a:t>
            </a:r>
          </a:p>
        </p:txBody>
      </p:sp>
    </p:spTree>
    <p:extLst>
      <p:ext uri="{BB962C8B-B14F-4D97-AF65-F5344CB8AC3E}">
        <p14:creationId xmlns:p14="http://schemas.microsoft.com/office/powerpoint/2010/main" val="5801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2fe1c5f230d_0_2"/>
          <p:cNvPicPr preferRelativeResize="0"/>
          <p:nvPr/>
        </p:nvPicPr>
        <p:blipFill rotWithShape="1">
          <a:blip r:embed="rId3">
            <a:alphaModFix/>
          </a:blip>
          <a:srcRect/>
          <a:stretch/>
        </p:blipFill>
        <p:spPr>
          <a:xfrm>
            <a:off x="1696275" y="2305875"/>
            <a:ext cx="14805826" cy="7220889"/>
          </a:xfrm>
          <a:prstGeom prst="rect">
            <a:avLst/>
          </a:prstGeom>
          <a:noFill/>
          <a:ln>
            <a:noFill/>
          </a:ln>
        </p:spPr>
      </p:pic>
      <p:sp>
        <p:nvSpPr>
          <p:cNvPr id="190" name="Google Shape;190;g2fe1c5f230d_0_2"/>
          <p:cNvSpPr txBox="1"/>
          <p:nvPr/>
        </p:nvSpPr>
        <p:spPr>
          <a:xfrm>
            <a:off x="2378025" y="2923472"/>
            <a:ext cx="13586400" cy="1569900"/>
          </a:xfrm>
          <a:prstGeom prst="rect">
            <a:avLst/>
          </a:prstGeom>
          <a:no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3F3F3F"/>
                </a:solidFill>
                <a:latin typeface="Montserrat"/>
                <a:ea typeface="Montserrat"/>
                <a:cs typeface="Montserrat"/>
                <a:sym typeface="Montserrat"/>
              </a:rPr>
              <a:t>Töökeskkond kui üks olulisim keskkond pika eluperioodi jooksul.</a:t>
            </a:r>
            <a:endParaRPr sz="3000" b="1" i="0" u="none" strike="noStrike" cap="none">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100" b="0" i="0" u="none" strike="noStrike" cap="none">
              <a:solidFill>
                <a:srgbClr val="000000"/>
              </a:solidFill>
              <a:latin typeface="Arial"/>
              <a:ea typeface="Arial"/>
              <a:cs typeface="Arial"/>
              <a:sym typeface="Arial"/>
            </a:endParaRPr>
          </a:p>
          <a:p>
            <a:pPr marL="68580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2100" b="0" i="0" u="none" strike="noStrike" cap="none">
              <a:solidFill>
                <a:srgbClr val="000000"/>
              </a:solidFill>
              <a:latin typeface="Arial"/>
              <a:ea typeface="Arial"/>
              <a:cs typeface="Arial"/>
              <a:sym typeface="Arial"/>
            </a:endParaRPr>
          </a:p>
        </p:txBody>
      </p:sp>
      <p:pic>
        <p:nvPicPr>
          <p:cNvPr id="191" name="Google Shape;191;g2fe1c5f230d_0_2"/>
          <p:cNvPicPr preferRelativeResize="0"/>
          <p:nvPr/>
        </p:nvPicPr>
        <p:blipFill rotWithShape="1">
          <a:blip r:embed="rId4">
            <a:alphaModFix/>
          </a:blip>
          <a:srcRect r="33739" b="38275"/>
          <a:stretch/>
        </p:blipFill>
        <p:spPr>
          <a:xfrm>
            <a:off x="-29467" y="-54865"/>
            <a:ext cx="5462856" cy="3632952"/>
          </a:xfrm>
          <a:prstGeom prst="rect">
            <a:avLst/>
          </a:prstGeom>
          <a:noFill/>
          <a:ln>
            <a:noFill/>
          </a:ln>
        </p:spPr>
      </p:pic>
      <p:pic>
        <p:nvPicPr>
          <p:cNvPr id="192" name="Google Shape;192;g2fe1c5f230d_0_2"/>
          <p:cNvPicPr preferRelativeResize="0"/>
          <p:nvPr/>
        </p:nvPicPr>
        <p:blipFill rotWithShape="1">
          <a:blip r:embed="rId5">
            <a:alphaModFix/>
          </a:blip>
          <a:srcRect/>
          <a:stretch/>
        </p:blipFill>
        <p:spPr>
          <a:xfrm>
            <a:off x="304800" y="309288"/>
            <a:ext cx="3535415" cy="1192842"/>
          </a:xfrm>
          <a:prstGeom prst="rect">
            <a:avLst/>
          </a:prstGeom>
          <a:noFill/>
          <a:ln>
            <a:noFill/>
          </a:ln>
        </p:spPr>
      </p:pic>
      <p:sp>
        <p:nvSpPr>
          <p:cNvPr id="193" name="Google Shape;193;g2fe1c5f230d_0_2"/>
          <p:cNvSpPr/>
          <p:nvPr/>
        </p:nvSpPr>
        <p:spPr>
          <a:xfrm>
            <a:off x="2803869" y="7611215"/>
            <a:ext cx="305100" cy="755700"/>
          </a:xfrm>
          <a:prstGeom prst="curvedRigh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g2fe1c5f230d_0_2"/>
          <p:cNvSpPr/>
          <p:nvPr/>
        </p:nvSpPr>
        <p:spPr>
          <a:xfrm rot="10271398">
            <a:off x="15375928" y="7547780"/>
            <a:ext cx="368245" cy="755238"/>
          </a:xfrm>
          <a:prstGeom prst="curvedRightArrow">
            <a:avLst>
              <a:gd name="adj1" fmla="val 25000"/>
              <a:gd name="adj2" fmla="val 50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g2fe1c5f230d_0_2"/>
          <p:cNvSpPr txBox="1"/>
          <p:nvPr/>
        </p:nvSpPr>
        <p:spPr>
          <a:xfrm>
            <a:off x="3312450" y="7048150"/>
            <a:ext cx="11800200" cy="1416900"/>
          </a:xfrm>
          <a:prstGeom prst="rect">
            <a:avLst/>
          </a:prstGeom>
          <a:noFill/>
          <a:ln>
            <a:noFill/>
          </a:ln>
        </p:spPr>
        <p:txBody>
          <a:bodyPr spcFirstLastPara="1" wrap="square" lIns="91425" tIns="91425" rIns="91425" bIns="91425" anchor="t" anchorCtr="0">
            <a:noAutofit/>
          </a:bodyPr>
          <a:lstStyle/>
          <a:p>
            <a:pPr marL="685800" lvl="0" indent="0" algn="l" rtl="0">
              <a:spcBef>
                <a:spcPts val="0"/>
              </a:spcBef>
              <a:spcAft>
                <a:spcPts val="0"/>
              </a:spcAft>
              <a:buClr>
                <a:schemeClr val="dk1"/>
              </a:buClr>
              <a:buSzPts val="2100"/>
              <a:buFont typeface="Arial"/>
              <a:buNone/>
            </a:pPr>
            <a:endParaRPr sz="2000">
              <a:solidFill>
                <a:schemeClr val="dk1"/>
              </a:solidFill>
            </a:endParaRPr>
          </a:p>
          <a:p>
            <a:pPr marL="0" lvl="0" indent="0" algn="ctr" rtl="0">
              <a:spcBef>
                <a:spcPts val="0"/>
              </a:spcBef>
              <a:spcAft>
                <a:spcPts val="0"/>
              </a:spcAft>
              <a:buNone/>
            </a:pPr>
            <a:r>
              <a:rPr lang="en-GB" sz="2900">
                <a:solidFill>
                  <a:srgbClr val="3F3F3F"/>
                </a:solidFill>
                <a:latin typeface="Montserrat"/>
                <a:ea typeface="Montserrat"/>
                <a:cs typeface="Montserrat"/>
                <a:sym typeface="Montserrat"/>
              </a:rPr>
              <a:t>Igal juhul, vaimse tervise seisund mõjutab töö produktiivsust;</a:t>
            </a:r>
            <a:br>
              <a:rPr lang="en-GB" sz="2900">
                <a:solidFill>
                  <a:srgbClr val="3F3F3F"/>
                </a:solidFill>
                <a:latin typeface="Montserrat"/>
                <a:ea typeface="Montserrat"/>
                <a:cs typeface="Montserrat"/>
                <a:sym typeface="Montserrat"/>
              </a:rPr>
            </a:br>
            <a:r>
              <a:rPr lang="en-GB" sz="2900">
                <a:solidFill>
                  <a:srgbClr val="3F3F3F"/>
                </a:solidFill>
                <a:latin typeface="Montserrat"/>
                <a:ea typeface="Montserrat"/>
                <a:cs typeface="Montserrat"/>
                <a:sym typeface="Montserrat"/>
              </a:rPr>
              <a:t> tööandjal ja kolleegidel jällegi oluline võimalus tervist toetada </a:t>
            </a:r>
            <a:endParaRPr sz="2000">
              <a:solidFill>
                <a:schemeClr val="dk1"/>
              </a:solidFill>
            </a:endParaRPr>
          </a:p>
          <a:p>
            <a:pPr marL="0" lvl="0" indent="0" algn="ctr" rtl="0">
              <a:spcBef>
                <a:spcPts val="0"/>
              </a:spcBef>
              <a:spcAft>
                <a:spcPts val="0"/>
              </a:spcAft>
              <a:buClr>
                <a:schemeClr val="dk1"/>
              </a:buClr>
              <a:buSzPts val="3000"/>
              <a:buFont typeface="Arial"/>
              <a:buNone/>
            </a:pPr>
            <a:endParaRPr sz="3000">
              <a:solidFill>
                <a:srgbClr val="3F3F3F"/>
              </a:solidFill>
              <a:latin typeface="Montserrat"/>
              <a:ea typeface="Montserrat"/>
              <a:cs typeface="Montserrat"/>
              <a:sym typeface="Montserrat"/>
            </a:endParaRPr>
          </a:p>
          <a:p>
            <a:pPr marL="0" lvl="0" indent="0" algn="ctr" rtl="0">
              <a:spcBef>
                <a:spcPts val="0"/>
              </a:spcBef>
              <a:spcAft>
                <a:spcPts val="0"/>
              </a:spcAft>
              <a:buClr>
                <a:schemeClr val="dk1"/>
              </a:buClr>
              <a:buSzPts val="3000"/>
              <a:buFont typeface="Arial"/>
              <a:buNone/>
            </a:pPr>
            <a:endParaRPr sz="3000">
              <a:solidFill>
                <a:srgbClr val="3F3F3F"/>
              </a:solidFill>
              <a:latin typeface="Montserrat"/>
              <a:ea typeface="Montserrat"/>
              <a:cs typeface="Montserrat"/>
              <a:sym typeface="Montserrat"/>
            </a:endParaRPr>
          </a:p>
          <a:p>
            <a:pPr marL="0" lvl="0" indent="0" algn="l" rtl="0">
              <a:spcBef>
                <a:spcPts val="0"/>
              </a:spcBef>
              <a:spcAft>
                <a:spcPts val="0"/>
              </a:spcAft>
              <a:buNone/>
            </a:pPr>
            <a:endParaRPr sz="1800">
              <a:latin typeface="Calibri"/>
              <a:ea typeface="Calibri"/>
              <a:cs typeface="Calibri"/>
              <a:sym typeface="Calibri"/>
            </a:endParaRPr>
          </a:p>
        </p:txBody>
      </p:sp>
      <p:sp>
        <p:nvSpPr>
          <p:cNvPr id="196" name="Google Shape;196;g2fe1c5f230d_0_2"/>
          <p:cNvSpPr txBox="1"/>
          <p:nvPr/>
        </p:nvSpPr>
        <p:spPr>
          <a:xfrm>
            <a:off x="4122300" y="3647600"/>
            <a:ext cx="10990500" cy="25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000"/>
              <a:buFont typeface="Arial"/>
              <a:buNone/>
            </a:pPr>
            <a:r>
              <a:rPr lang="en-GB" sz="3000" dirty="0" err="1">
                <a:solidFill>
                  <a:srgbClr val="3F3F3F"/>
                </a:solidFill>
                <a:latin typeface="Montserrat"/>
                <a:ea typeface="Montserrat"/>
                <a:cs typeface="Montserrat"/>
                <a:sym typeface="Montserrat"/>
              </a:rPr>
              <a:t>Võimalikke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variante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selle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rolliks</a:t>
            </a:r>
            <a:r>
              <a:rPr lang="en-GB" sz="3000" dirty="0">
                <a:solidFill>
                  <a:srgbClr val="3F3F3F"/>
                </a:solidFill>
                <a:latin typeface="Montserrat"/>
                <a:ea typeface="Montserrat"/>
                <a:cs typeface="Montserrat"/>
                <a:sym typeface="Montserrat"/>
              </a:rPr>
              <a:t>: </a:t>
            </a:r>
            <a:endParaRPr sz="2100" dirty="0">
              <a:solidFill>
                <a:schemeClr val="dk1"/>
              </a:solidFill>
            </a:endParaRPr>
          </a:p>
          <a:p>
            <a:pPr marL="0" lvl="0" indent="0" algn="ctr" rtl="0">
              <a:spcBef>
                <a:spcPts val="0"/>
              </a:spcBef>
              <a:spcAft>
                <a:spcPts val="0"/>
              </a:spcAft>
              <a:buClr>
                <a:schemeClr val="dk1"/>
              </a:buClr>
              <a:buSzPts val="3000"/>
              <a:buFont typeface="Arial"/>
              <a:buNone/>
            </a:pP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väljund</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eneseteostuseks</a:t>
            </a:r>
            <a:endParaRPr sz="3000" dirty="0">
              <a:solidFill>
                <a:srgbClr val="3F3F3F"/>
              </a:solidFill>
              <a:latin typeface="Montserrat"/>
              <a:ea typeface="Montserrat"/>
              <a:cs typeface="Montserrat"/>
              <a:sym typeface="Montserrat"/>
            </a:endParaRPr>
          </a:p>
          <a:p>
            <a:pPr marL="0" lvl="0" indent="0" algn="ctr" rtl="0">
              <a:spcBef>
                <a:spcPts val="0"/>
              </a:spcBef>
              <a:spcAft>
                <a:spcPts val="0"/>
              </a:spcAft>
              <a:buClr>
                <a:schemeClr val="dk1"/>
              </a:buClr>
              <a:buSzPts val="3000"/>
              <a:buFont typeface="Arial"/>
              <a:buNone/>
            </a:pP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suur</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stressiallikas</a:t>
            </a:r>
            <a:endParaRPr sz="3000" dirty="0">
              <a:solidFill>
                <a:srgbClr val="3F3F3F"/>
              </a:solidFill>
              <a:latin typeface="Montserrat"/>
              <a:ea typeface="Montserrat"/>
              <a:cs typeface="Montserrat"/>
              <a:sym typeface="Montserrat"/>
            </a:endParaRPr>
          </a:p>
          <a:p>
            <a:pPr marL="457200" lvl="0" indent="-457200" algn="ctr" rtl="0">
              <a:spcBef>
                <a:spcPts val="0"/>
              </a:spcBef>
              <a:spcAft>
                <a:spcPts val="0"/>
              </a:spcAft>
              <a:buClr>
                <a:srgbClr val="3F3F3F"/>
              </a:buClr>
              <a:buSzPts val="3000"/>
              <a:buFont typeface="Montserrat"/>
              <a:buChar char="-"/>
            </a:pPr>
            <a:r>
              <a:rPr lang="en-GB" sz="3000" dirty="0" err="1">
                <a:solidFill>
                  <a:srgbClr val="3F3F3F"/>
                </a:solidFill>
                <a:latin typeface="Montserrat"/>
                <a:ea typeface="Montserrat"/>
                <a:cs typeface="Montserrat"/>
                <a:sym typeface="Montserrat"/>
              </a:rPr>
              <a:t>uue</a:t>
            </a:r>
            <a:r>
              <a:rPr lang="en-GB" sz="3000" dirty="0">
                <a:solidFill>
                  <a:srgbClr val="3F3F3F"/>
                </a:solidFill>
                <a:latin typeface="Montserrat"/>
                <a:ea typeface="Montserrat"/>
                <a:cs typeface="Montserrat"/>
                <a:sym typeface="Montserrat"/>
              </a:rPr>
              <a:t> info </a:t>
            </a:r>
            <a:r>
              <a:rPr lang="en-GB" sz="3000" dirty="0" err="1">
                <a:solidFill>
                  <a:srgbClr val="3F3F3F"/>
                </a:solidFill>
                <a:latin typeface="Montserrat"/>
                <a:ea typeface="Montserrat"/>
                <a:cs typeface="Montserrat"/>
                <a:sym typeface="Montserrat"/>
              </a:rPr>
              <a:t>saamise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ja</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hoiakute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kujunemise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koht</a:t>
            </a:r>
            <a:endParaRPr sz="3000" dirty="0">
              <a:solidFill>
                <a:srgbClr val="3F3F3F"/>
              </a:solidFill>
              <a:latin typeface="Montserrat"/>
              <a:ea typeface="Montserrat"/>
              <a:cs typeface="Montserrat"/>
              <a:sym typeface="Montserrat"/>
            </a:endParaRPr>
          </a:p>
          <a:p>
            <a:pPr marL="457200" lvl="0" indent="-457200" algn="ctr" rtl="0">
              <a:spcBef>
                <a:spcPts val="0"/>
              </a:spcBef>
              <a:spcAft>
                <a:spcPts val="0"/>
              </a:spcAft>
              <a:buClr>
                <a:srgbClr val="3F3F3F"/>
              </a:buClr>
              <a:buSzPts val="3000"/>
              <a:buFont typeface="Montserrat"/>
              <a:buChar char="-"/>
            </a:pPr>
            <a:r>
              <a:rPr lang="en-GB" sz="3000" dirty="0" err="1">
                <a:solidFill>
                  <a:srgbClr val="3F3F3F"/>
                </a:solidFill>
                <a:latin typeface="Montserrat"/>
                <a:ea typeface="Montserrat"/>
                <a:cs typeface="Montserrat"/>
                <a:sym typeface="Montserrat"/>
              </a:rPr>
              <a:t>kuuluvustunde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allikas</a:t>
            </a:r>
            <a:r>
              <a:rPr lang="en-GB" sz="3000" dirty="0">
                <a:solidFill>
                  <a:srgbClr val="3F3F3F"/>
                </a:solidFill>
                <a:latin typeface="Montserrat"/>
                <a:ea typeface="Montserrat"/>
                <a:cs typeface="Montserrat"/>
                <a:sym typeface="Montserrat"/>
              </a:rPr>
              <a:t> </a:t>
            </a:r>
            <a:endParaRPr sz="2100" dirty="0">
              <a:solidFill>
                <a:schemeClr val="dk1"/>
              </a:solidFill>
            </a:endParaRPr>
          </a:p>
          <a:p>
            <a:pPr marL="0" lvl="0" indent="0" algn="ctr" rtl="0">
              <a:spcBef>
                <a:spcPts val="0"/>
              </a:spcBef>
              <a:spcAft>
                <a:spcPts val="0"/>
              </a:spcAft>
              <a:buClr>
                <a:schemeClr val="dk1"/>
              </a:buClr>
              <a:buSzPts val="3000"/>
              <a:buFont typeface="Arial"/>
              <a:buNone/>
            </a:pP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võimalus</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vaimse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tervise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murede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süvenemise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ennetamiseks</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tööealiste</a:t>
            </a:r>
            <a:r>
              <a:rPr lang="en-GB" sz="3000" dirty="0">
                <a:solidFill>
                  <a:srgbClr val="3F3F3F"/>
                </a:solidFill>
                <a:latin typeface="Montserrat"/>
                <a:ea typeface="Montserrat"/>
                <a:cs typeface="Montserrat"/>
                <a:sym typeface="Montserrat"/>
              </a:rPr>
              <a:t> </a:t>
            </a:r>
            <a:r>
              <a:rPr lang="en-GB" sz="3000" dirty="0" err="1">
                <a:solidFill>
                  <a:srgbClr val="3F3F3F"/>
                </a:solidFill>
                <a:latin typeface="Montserrat"/>
                <a:ea typeface="Montserrat"/>
                <a:cs typeface="Montserrat"/>
                <a:sym typeface="Montserrat"/>
              </a:rPr>
              <a:t>inimeste</a:t>
            </a:r>
            <a:r>
              <a:rPr lang="en-GB" sz="3000" dirty="0">
                <a:solidFill>
                  <a:srgbClr val="3F3F3F"/>
                </a:solidFill>
                <a:latin typeface="Montserrat"/>
                <a:ea typeface="Montserrat"/>
                <a:cs typeface="Montserrat"/>
                <a:sym typeface="Montserrat"/>
              </a:rPr>
              <a:t> seas</a:t>
            </a:r>
            <a:endParaRPr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2fe1c5f230d_0_2"/>
          <p:cNvPicPr preferRelativeResize="0"/>
          <p:nvPr/>
        </p:nvPicPr>
        <p:blipFill rotWithShape="1">
          <a:blip r:embed="rId3">
            <a:alphaModFix/>
          </a:blip>
          <a:srcRect/>
          <a:stretch/>
        </p:blipFill>
        <p:spPr>
          <a:xfrm>
            <a:off x="1821447" y="1866283"/>
            <a:ext cx="15592206" cy="7715899"/>
          </a:xfrm>
          <a:prstGeom prst="rect">
            <a:avLst/>
          </a:prstGeom>
          <a:solidFill>
            <a:schemeClr val="lt1"/>
          </a:solidFill>
          <a:ln>
            <a:noFill/>
          </a:ln>
        </p:spPr>
      </p:pic>
      <p:sp>
        <p:nvSpPr>
          <p:cNvPr id="190" name="Google Shape;190;g2fe1c5f230d_0_2"/>
          <p:cNvSpPr txBox="1"/>
          <p:nvPr/>
        </p:nvSpPr>
        <p:spPr>
          <a:xfrm>
            <a:off x="2072507" y="2430527"/>
            <a:ext cx="13586400" cy="1569900"/>
          </a:xfrm>
          <a:prstGeom prst="rect">
            <a:avLst/>
          </a:prstGeom>
          <a:noFill/>
          <a:ln>
            <a:noFill/>
          </a:ln>
        </p:spPr>
        <p:txBody>
          <a:bodyPr spcFirstLastPara="1" wrap="square" lIns="137150" tIns="68550" rIns="137150" bIns="6855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t-EE" sz="3000" b="1" i="0" u="none" strike="noStrike" cap="none" dirty="0">
                <a:solidFill>
                  <a:srgbClr val="3F3F3F"/>
                </a:solidFill>
                <a:latin typeface="Montserrat"/>
                <a:ea typeface="Montserrat"/>
                <a:cs typeface="Montserrat"/>
                <a:sym typeface="Montserrat"/>
              </a:rPr>
              <a:t>Kui vaimne tervis töökeskkonnas on hoitud:</a:t>
            </a:r>
            <a:endParaRPr sz="3000" b="1" i="0" u="none" strike="noStrike" cap="none" dirty="0">
              <a:solidFill>
                <a:srgbClr val="3F3F3F"/>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2100" b="0" i="0" u="none" strike="noStrike" cap="none" dirty="0">
              <a:solidFill>
                <a:srgbClr val="000000"/>
              </a:solidFill>
              <a:latin typeface="Arial"/>
              <a:ea typeface="Arial"/>
              <a:cs typeface="Arial"/>
              <a:sym typeface="Arial"/>
            </a:endParaRPr>
          </a:p>
          <a:p>
            <a:pPr marL="685800" marR="0" lvl="0" indent="0" algn="l" rtl="0">
              <a:lnSpc>
                <a:spcPct val="10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endParaRPr sz="2100" b="0" i="0" u="none" strike="noStrike" cap="none" dirty="0">
              <a:solidFill>
                <a:srgbClr val="000000"/>
              </a:solidFill>
              <a:latin typeface="Arial"/>
              <a:ea typeface="Arial"/>
              <a:cs typeface="Arial"/>
              <a:sym typeface="Arial"/>
            </a:endParaRPr>
          </a:p>
        </p:txBody>
      </p:sp>
      <p:pic>
        <p:nvPicPr>
          <p:cNvPr id="191" name="Google Shape;191;g2fe1c5f230d_0_2"/>
          <p:cNvPicPr preferRelativeResize="0"/>
          <p:nvPr/>
        </p:nvPicPr>
        <p:blipFill rotWithShape="1">
          <a:blip r:embed="rId4">
            <a:alphaModFix/>
          </a:blip>
          <a:srcRect r="33739" b="38275"/>
          <a:stretch/>
        </p:blipFill>
        <p:spPr>
          <a:xfrm>
            <a:off x="-29467" y="-54865"/>
            <a:ext cx="5462856" cy="3632952"/>
          </a:xfrm>
          <a:prstGeom prst="rect">
            <a:avLst/>
          </a:prstGeom>
          <a:noFill/>
          <a:ln>
            <a:noFill/>
          </a:ln>
        </p:spPr>
      </p:pic>
      <p:pic>
        <p:nvPicPr>
          <p:cNvPr id="192" name="Google Shape;192;g2fe1c5f230d_0_2"/>
          <p:cNvPicPr preferRelativeResize="0"/>
          <p:nvPr/>
        </p:nvPicPr>
        <p:blipFill rotWithShape="1">
          <a:blip r:embed="rId5">
            <a:alphaModFix/>
          </a:blip>
          <a:srcRect/>
          <a:stretch/>
        </p:blipFill>
        <p:spPr>
          <a:xfrm>
            <a:off x="304800" y="309288"/>
            <a:ext cx="3535415" cy="1192842"/>
          </a:xfrm>
          <a:prstGeom prst="rect">
            <a:avLst/>
          </a:prstGeom>
          <a:noFill/>
          <a:ln>
            <a:noFill/>
          </a:ln>
        </p:spPr>
      </p:pic>
      <p:sp>
        <p:nvSpPr>
          <p:cNvPr id="195" name="Google Shape;195;g2fe1c5f230d_0_2"/>
          <p:cNvSpPr txBox="1"/>
          <p:nvPr/>
        </p:nvSpPr>
        <p:spPr>
          <a:xfrm>
            <a:off x="3312450" y="7048150"/>
            <a:ext cx="11800200" cy="14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latin typeface="Calibri"/>
              <a:ea typeface="Calibri"/>
              <a:cs typeface="Calibri"/>
              <a:sym typeface="Calibri"/>
            </a:endParaRPr>
          </a:p>
        </p:txBody>
      </p:sp>
      <p:sp>
        <p:nvSpPr>
          <p:cNvPr id="196" name="Google Shape;196;g2fe1c5f230d_0_2"/>
          <p:cNvSpPr txBox="1"/>
          <p:nvPr/>
        </p:nvSpPr>
        <p:spPr>
          <a:xfrm>
            <a:off x="4122150" y="3215477"/>
            <a:ext cx="10990500" cy="2548200"/>
          </a:xfrm>
          <a:prstGeom prst="rect">
            <a:avLst/>
          </a:prstGeom>
          <a:noFill/>
          <a:ln>
            <a:noFill/>
          </a:ln>
        </p:spPr>
        <p:txBody>
          <a:bodyPr spcFirstLastPara="1" wrap="square" lIns="91425" tIns="91425" rIns="91425" bIns="91425" anchor="t" anchorCtr="0">
            <a:noAutofit/>
          </a:bodyPr>
          <a:lstStyle/>
          <a:p>
            <a:pPr marL="571500" lvl="0" indent="-571500">
              <a:lnSpc>
                <a:spcPct val="115000"/>
              </a:lnSpc>
              <a:buClr>
                <a:srgbClr val="000000"/>
              </a:buClr>
              <a:buSzPts val="3600"/>
              <a:buFont typeface="Arial" panose="020B0604020202020204" pitchFamily="34" charset="0"/>
              <a:buChar char="•"/>
            </a:pPr>
            <a:r>
              <a:rPr lang="et-EE" sz="3200" dirty="0">
                <a:solidFill>
                  <a:srgbClr val="3F3F3F"/>
                </a:solidFill>
                <a:latin typeface="Montserrat"/>
                <a:ea typeface="Montserrat"/>
                <a:cs typeface="Montserrat"/>
                <a:sym typeface="Montserrat"/>
              </a:rPr>
              <a:t>Tervemad töötajad, parem stressitaluvus.</a:t>
            </a:r>
          </a:p>
          <a:p>
            <a:pPr marL="571500" lvl="0" indent="-571500">
              <a:lnSpc>
                <a:spcPct val="115000"/>
              </a:lnSpc>
              <a:buClr>
                <a:srgbClr val="000000"/>
              </a:buClr>
              <a:buSzPts val="3600"/>
              <a:buFont typeface="Arial" panose="020B0604020202020204" pitchFamily="34" charset="0"/>
              <a:buChar char="•"/>
            </a:pPr>
            <a:r>
              <a:rPr lang="et-EE" sz="3200" dirty="0">
                <a:solidFill>
                  <a:srgbClr val="3F3F3F"/>
                </a:solidFill>
                <a:latin typeface="Montserrat"/>
                <a:ea typeface="Montserrat"/>
                <a:cs typeface="Montserrat"/>
                <a:sym typeface="Montserrat"/>
              </a:rPr>
              <a:t>Rahulolevamad ja püsivamad töötajad.</a:t>
            </a:r>
          </a:p>
          <a:p>
            <a:pPr marL="571500" lvl="0" indent="-571500">
              <a:lnSpc>
                <a:spcPct val="115000"/>
              </a:lnSpc>
              <a:buClr>
                <a:srgbClr val="000000"/>
              </a:buClr>
              <a:buSzPts val="3600"/>
              <a:buFont typeface="Arial" panose="020B0604020202020204" pitchFamily="34" charset="0"/>
              <a:buChar char="•"/>
            </a:pPr>
            <a:r>
              <a:rPr lang="et-EE" sz="3200" dirty="0">
                <a:solidFill>
                  <a:srgbClr val="3F3F3F"/>
                </a:solidFill>
                <a:latin typeface="Montserrat"/>
                <a:ea typeface="Montserrat"/>
                <a:cs typeface="Montserrat"/>
                <a:sym typeface="Montserrat"/>
              </a:rPr>
              <a:t>Produktiivsemad töötajad, produktiivsem organisatsioon, rahulolevamad kliendid.</a:t>
            </a:r>
          </a:p>
          <a:p>
            <a:pPr marL="571500" lvl="0" indent="-571500">
              <a:lnSpc>
                <a:spcPct val="115000"/>
              </a:lnSpc>
              <a:buClr>
                <a:srgbClr val="000000"/>
              </a:buClr>
              <a:buSzPts val="3600"/>
              <a:buFont typeface="Arial" panose="020B0604020202020204" pitchFamily="34" charset="0"/>
              <a:buChar char="•"/>
            </a:pPr>
            <a:r>
              <a:rPr lang="et-EE" sz="3200" dirty="0">
                <a:solidFill>
                  <a:srgbClr val="3F3F3F"/>
                </a:solidFill>
                <a:latin typeface="Montserrat"/>
                <a:ea typeface="Montserrat"/>
                <a:cs typeface="Montserrat"/>
                <a:sym typeface="Montserrat"/>
              </a:rPr>
              <a:t>Töötajad panustavad aktiivsemalt tööprotsesside ja kultuuri kujundamisesse, nõrgemad kohad tulevad kiiremini välja.</a:t>
            </a:r>
          </a:p>
          <a:p>
            <a:pPr marL="571500" lvl="0" indent="-571500">
              <a:lnSpc>
                <a:spcPct val="115000"/>
              </a:lnSpc>
              <a:buClr>
                <a:srgbClr val="000000"/>
              </a:buClr>
              <a:buSzPts val="3600"/>
              <a:buFont typeface="Arial" panose="020B0604020202020204" pitchFamily="34" charset="0"/>
              <a:buChar char="•"/>
            </a:pPr>
            <a:r>
              <a:rPr lang="et-EE" sz="3200" dirty="0">
                <a:solidFill>
                  <a:srgbClr val="3F3F3F"/>
                </a:solidFill>
                <a:latin typeface="Montserrat"/>
                <a:ea typeface="Montserrat"/>
                <a:cs typeface="Montserrat"/>
                <a:sym typeface="Montserrat"/>
              </a:rPr>
              <a:t>Vaimse tervise hoidmine on maj. mõistlikum kui tagajärgedega tegelemine (iga investeeritud 1 </a:t>
            </a:r>
            <a:r>
              <a:rPr lang="et-EE" sz="3200" dirty="0" err="1">
                <a:solidFill>
                  <a:srgbClr val="3F3F3F"/>
                </a:solidFill>
                <a:latin typeface="Montserrat"/>
                <a:ea typeface="Montserrat"/>
                <a:cs typeface="Montserrat"/>
                <a:sym typeface="Montserrat"/>
              </a:rPr>
              <a:t>eur</a:t>
            </a:r>
            <a:r>
              <a:rPr lang="et-EE" sz="3200" dirty="0">
                <a:solidFill>
                  <a:srgbClr val="3F3F3F"/>
                </a:solidFill>
                <a:latin typeface="Montserrat"/>
                <a:ea typeface="Montserrat"/>
                <a:cs typeface="Montserrat"/>
                <a:sym typeface="Montserrat"/>
              </a:rPr>
              <a:t> võib tuua tagasi kuni 9 </a:t>
            </a:r>
            <a:r>
              <a:rPr lang="et-EE" sz="3200" dirty="0" err="1">
                <a:solidFill>
                  <a:srgbClr val="3F3F3F"/>
                </a:solidFill>
                <a:latin typeface="Montserrat"/>
                <a:ea typeface="Montserrat"/>
                <a:cs typeface="Montserrat"/>
                <a:sym typeface="Montserrat"/>
              </a:rPr>
              <a:t>eur</a:t>
            </a:r>
            <a:r>
              <a:rPr lang="et-EE" sz="3200" dirty="0">
                <a:solidFill>
                  <a:srgbClr val="3F3F3F"/>
                </a:solidFill>
                <a:latin typeface="Montserrat"/>
                <a:ea typeface="Montserrat"/>
                <a:cs typeface="Montserrat"/>
                <a:sym typeface="Montserrat"/>
              </a:rPr>
              <a:t>).</a:t>
            </a:r>
          </a:p>
          <a:p>
            <a:pPr algn="r">
              <a:lnSpc>
                <a:spcPct val="115000"/>
              </a:lnSpc>
              <a:buClr>
                <a:srgbClr val="000000"/>
              </a:buClr>
              <a:buSzPts val="3600"/>
            </a:pPr>
            <a:r>
              <a:rPr lang="et-EE" sz="2800" dirty="0">
                <a:solidFill>
                  <a:srgbClr val="3F3F3F"/>
                </a:solidFill>
                <a:latin typeface="Montserrat"/>
                <a:ea typeface="Montserrat"/>
                <a:cs typeface="Montserrat"/>
                <a:sym typeface="Montserrat"/>
              </a:rPr>
              <a:t>									(</a:t>
            </a:r>
            <a:r>
              <a:rPr lang="et-EE" sz="2800" dirty="0" err="1">
                <a:solidFill>
                  <a:srgbClr val="3F3F3F"/>
                </a:solidFill>
                <a:latin typeface="Montserrat"/>
                <a:ea typeface="Montserrat"/>
                <a:cs typeface="Montserrat"/>
                <a:sym typeface="Montserrat"/>
              </a:rPr>
              <a:t>Wu</a:t>
            </a:r>
            <a:r>
              <a:rPr lang="et-EE" sz="2800" dirty="0">
                <a:solidFill>
                  <a:srgbClr val="3F3F3F"/>
                </a:solidFill>
                <a:latin typeface="Montserrat"/>
                <a:ea typeface="Montserrat"/>
                <a:cs typeface="Montserrat"/>
                <a:sym typeface="Montserrat"/>
              </a:rPr>
              <a:t> jt, 2021)</a:t>
            </a:r>
          </a:p>
          <a:p>
            <a:pPr marL="0" lvl="0" indent="0" algn="ctr" rtl="0">
              <a:spcBef>
                <a:spcPts val="0"/>
              </a:spcBef>
              <a:spcAft>
                <a:spcPts val="0"/>
              </a:spcAft>
              <a:buClr>
                <a:schemeClr val="dk1"/>
              </a:buClr>
              <a:buSzPts val="3000"/>
              <a:buFont typeface="Arial"/>
              <a:buNone/>
            </a:pPr>
            <a:endParaRPr sz="2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298" name="Google Shape;298;g245d651452b_0_2"/>
          <p:cNvGrpSpPr/>
          <p:nvPr/>
        </p:nvGrpSpPr>
        <p:grpSpPr>
          <a:xfrm>
            <a:off x="0" y="0"/>
            <a:ext cx="8244840" cy="5885688"/>
            <a:chOff x="0" y="0"/>
            <a:chExt cx="8244840" cy="5885688"/>
          </a:xfrm>
        </p:grpSpPr>
        <p:pic>
          <p:nvPicPr>
            <p:cNvPr id="299" name="Google Shape;299;g245d651452b_0_2"/>
            <p:cNvPicPr preferRelativeResize="0"/>
            <p:nvPr/>
          </p:nvPicPr>
          <p:blipFill rotWithShape="1">
            <a:blip r:embed="rId3">
              <a:alphaModFix/>
            </a:blip>
            <a:srcRect/>
            <a:stretch/>
          </p:blipFill>
          <p:spPr>
            <a:xfrm>
              <a:off x="0" y="0"/>
              <a:ext cx="8244840" cy="5885688"/>
            </a:xfrm>
            <a:prstGeom prst="rect">
              <a:avLst/>
            </a:prstGeom>
            <a:noFill/>
            <a:ln>
              <a:noFill/>
            </a:ln>
          </p:spPr>
        </p:pic>
        <p:pic>
          <p:nvPicPr>
            <p:cNvPr id="300" name="Google Shape;300;g245d651452b_0_2"/>
            <p:cNvPicPr preferRelativeResize="0"/>
            <p:nvPr/>
          </p:nvPicPr>
          <p:blipFill rotWithShape="1">
            <a:blip r:embed="rId4">
              <a:alphaModFix/>
            </a:blip>
            <a:srcRect/>
            <a:stretch/>
          </p:blipFill>
          <p:spPr>
            <a:xfrm>
              <a:off x="304800" y="309288"/>
              <a:ext cx="3535414" cy="1192842"/>
            </a:xfrm>
            <a:prstGeom prst="rect">
              <a:avLst/>
            </a:prstGeom>
            <a:noFill/>
            <a:ln>
              <a:noFill/>
            </a:ln>
          </p:spPr>
        </p:pic>
      </p:grpSp>
      <p:sp>
        <p:nvSpPr>
          <p:cNvPr id="301" name="Google Shape;301;g245d651452b_0_2"/>
          <p:cNvSpPr txBox="1"/>
          <p:nvPr/>
        </p:nvSpPr>
        <p:spPr>
          <a:xfrm>
            <a:off x="6629400" y="1115094"/>
            <a:ext cx="10972800" cy="9386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GB" sz="5500" dirty="0" err="1">
                <a:solidFill>
                  <a:srgbClr val="3F3F3F"/>
                </a:solidFill>
                <a:latin typeface="Montserrat"/>
                <a:ea typeface="Montserrat"/>
                <a:cs typeface="Montserrat"/>
                <a:sym typeface="Montserrat"/>
              </a:rPr>
              <a:t>Mida</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arvavad</a:t>
            </a:r>
            <a:r>
              <a:rPr lang="en-GB" sz="5500" dirty="0">
                <a:solidFill>
                  <a:srgbClr val="3F3F3F"/>
                </a:solidFill>
                <a:latin typeface="Montserrat"/>
                <a:ea typeface="Montserrat"/>
                <a:cs typeface="Montserrat"/>
                <a:sym typeface="Montserrat"/>
              </a:rPr>
              <a:t> </a:t>
            </a:r>
            <a:r>
              <a:rPr lang="en-GB" sz="5500" dirty="0" err="1">
                <a:solidFill>
                  <a:srgbClr val="3F3F3F"/>
                </a:solidFill>
                <a:latin typeface="Montserrat"/>
                <a:ea typeface="Montserrat"/>
                <a:cs typeface="Montserrat"/>
                <a:sym typeface="Montserrat"/>
              </a:rPr>
              <a:t>töötajad</a:t>
            </a:r>
            <a:r>
              <a:rPr lang="en-GB" sz="5500" dirty="0">
                <a:solidFill>
                  <a:srgbClr val="3F3F3F"/>
                </a:solidFill>
                <a:latin typeface="Montserrat"/>
                <a:ea typeface="Montserrat"/>
                <a:cs typeface="Montserrat"/>
                <a:sym typeface="Montserrat"/>
              </a:rPr>
              <a:t>?</a:t>
            </a:r>
            <a:endParaRPr sz="5500" i="0" u="none" strike="noStrike" cap="none" dirty="0">
              <a:solidFill>
                <a:srgbClr val="3F3F3F"/>
              </a:solidFill>
              <a:latin typeface="Montserrat"/>
              <a:ea typeface="Montserrat"/>
              <a:cs typeface="Montserrat"/>
              <a:sym typeface="Montserrat"/>
            </a:endParaRPr>
          </a:p>
        </p:txBody>
      </p:sp>
      <p:sp>
        <p:nvSpPr>
          <p:cNvPr id="302" name="Google Shape;302;g245d651452b_0_2"/>
          <p:cNvSpPr txBox="1"/>
          <p:nvPr/>
        </p:nvSpPr>
        <p:spPr>
          <a:xfrm>
            <a:off x="685800" y="2313610"/>
            <a:ext cx="16365596" cy="7100365"/>
          </a:xfrm>
          <a:prstGeom prst="rect">
            <a:avLst/>
          </a:prstGeom>
          <a:noFill/>
          <a:ln>
            <a:noFill/>
          </a:ln>
        </p:spPr>
        <p:txBody>
          <a:bodyPr spcFirstLastPara="1" wrap="square" lIns="91425" tIns="45700" rIns="91425" bIns="45700" anchor="t" anchorCtr="0">
            <a:spAutoFit/>
          </a:bodyPr>
          <a:lstStyle/>
          <a:p>
            <a:pPr>
              <a:lnSpc>
                <a:spcPct val="115000"/>
              </a:lnSpc>
              <a:buClr>
                <a:srgbClr val="000000"/>
              </a:buClr>
              <a:buSzPts val="3600"/>
            </a:pPr>
            <a:r>
              <a:rPr lang="et-EE" sz="3600" dirty="0">
                <a:solidFill>
                  <a:srgbClr val="3F3F3F"/>
                </a:solidFill>
                <a:latin typeface="Montserrat"/>
                <a:ea typeface="Montserrat"/>
                <a:cs typeface="Montserrat"/>
                <a:sym typeface="Montserrat"/>
              </a:rPr>
              <a:t>														</a:t>
            </a:r>
          </a:p>
          <a:p>
            <a:pPr>
              <a:lnSpc>
                <a:spcPct val="115000"/>
              </a:lnSpc>
              <a:buClr>
                <a:srgbClr val="000000"/>
              </a:buClr>
              <a:buSzPts val="3600"/>
            </a:pPr>
            <a:endParaRPr lang="et-EE" sz="3600" dirty="0">
              <a:solidFill>
                <a:srgbClr val="3F3F3F"/>
              </a:solidFill>
              <a:latin typeface="Montserrat"/>
              <a:ea typeface="Montserrat"/>
              <a:cs typeface="Montserrat"/>
              <a:sym typeface="Montserrat"/>
            </a:endParaRPr>
          </a:p>
          <a:p>
            <a:pPr marL="571500" marR="0" lvl="0" indent="-571500" algn="l" rtl="0">
              <a:lnSpc>
                <a:spcPct val="115000"/>
              </a:lnSpc>
              <a:spcBef>
                <a:spcPts val="0"/>
              </a:spcBef>
              <a:spcAft>
                <a:spcPts val="0"/>
              </a:spcAft>
              <a:buClr>
                <a:srgbClr val="000000"/>
              </a:buClr>
              <a:buSzPts val="3600"/>
              <a:buFont typeface="Arial" panose="020B0604020202020204" pitchFamily="34" charset="0"/>
              <a:buChar char="•"/>
            </a:pPr>
            <a:r>
              <a:rPr lang="et-EE" sz="3600" dirty="0">
                <a:solidFill>
                  <a:srgbClr val="3F3F3F"/>
                </a:solidFill>
                <a:latin typeface="Montserrat"/>
                <a:ea typeface="Montserrat"/>
                <a:cs typeface="Montserrat"/>
                <a:sym typeface="Montserrat"/>
              </a:rPr>
              <a:t>Töötajad </a:t>
            </a:r>
            <a:r>
              <a:rPr lang="et-EE" sz="3600" b="1" dirty="0">
                <a:solidFill>
                  <a:srgbClr val="3F3F3F"/>
                </a:solidFill>
                <a:latin typeface="Montserrat"/>
                <a:ea typeface="Montserrat"/>
                <a:cs typeface="Montserrat"/>
                <a:sym typeface="Montserrat"/>
              </a:rPr>
              <a:t>väärtustavad rohkem tervislikku ja jätkusuutlikku organisatsioonikultuuri </a:t>
            </a:r>
            <a:r>
              <a:rPr lang="et-EE" sz="3600" dirty="0">
                <a:solidFill>
                  <a:srgbClr val="3F3F3F"/>
                </a:solidFill>
                <a:latin typeface="Montserrat"/>
                <a:ea typeface="Montserrat"/>
                <a:cs typeface="Montserrat"/>
                <a:sym typeface="Montserrat"/>
              </a:rPr>
              <a:t>kui eneseabi ja individuaalse vaimse tervise nõustamise võimalusi </a:t>
            </a:r>
            <a:r>
              <a:rPr lang="et-EE" sz="2400" dirty="0">
                <a:solidFill>
                  <a:srgbClr val="3F3F3F"/>
                </a:solidFill>
                <a:latin typeface="Montserrat"/>
                <a:ea typeface="Montserrat"/>
                <a:cs typeface="Montserrat"/>
                <a:sym typeface="Montserrat"/>
              </a:rPr>
              <a:t>(1500 USA töötajat, </a:t>
            </a:r>
            <a:r>
              <a:rPr lang="et-EE" sz="2400" dirty="0" err="1">
                <a:solidFill>
                  <a:srgbClr val="3F3F3F"/>
                </a:solidFill>
                <a:latin typeface="Montserrat"/>
                <a:ea typeface="Montserrat"/>
                <a:cs typeface="Montserrat"/>
                <a:sym typeface="Montserrat"/>
              </a:rPr>
              <a:t>MindShare</a:t>
            </a:r>
            <a:r>
              <a:rPr lang="et-EE" sz="2400" dirty="0">
                <a:solidFill>
                  <a:srgbClr val="3F3F3F"/>
                </a:solidFill>
                <a:latin typeface="Montserrat"/>
                <a:ea typeface="Montserrat"/>
                <a:cs typeface="Montserrat"/>
                <a:sym typeface="Montserrat"/>
              </a:rPr>
              <a:t> </a:t>
            </a:r>
            <a:r>
              <a:rPr lang="et-EE" sz="2400" dirty="0" err="1">
                <a:solidFill>
                  <a:srgbClr val="3F3F3F"/>
                </a:solidFill>
                <a:latin typeface="Montserrat"/>
                <a:ea typeface="Montserrat"/>
                <a:cs typeface="Montserrat"/>
                <a:sym typeface="Montserrat"/>
              </a:rPr>
              <a:t>partners</a:t>
            </a:r>
            <a:r>
              <a:rPr lang="et-EE" sz="2400" dirty="0">
                <a:solidFill>
                  <a:srgbClr val="3F3F3F"/>
                </a:solidFill>
                <a:latin typeface="Montserrat"/>
                <a:ea typeface="Montserrat"/>
                <a:cs typeface="Montserrat"/>
                <a:sym typeface="Montserrat"/>
              </a:rPr>
              <a:t> 2023).</a:t>
            </a:r>
          </a:p>
          <a:p>
            <a:pPr marL="571500" marR="0" lvl="0" indent="-571500" algn="l" rtl="0">
              <a:lnSpc>
                <a:spcPct val="115000"/>
              </a:lnSpc>
              <a:spcBef>
                <a:spcPts val="0"/>
              </a:spcBef>
              <a:spcAft>
                <a:spcPts val="0"/>
              </a:spcAft>
              <a:buClr>
                <a:srgbClr val="000000"/>
              </a:buClr>
              <a:buSzPts val="3600"/>
              <a:buFont typeface="Arial" panose="020B0604020202020204" pitchFamily="34" charset="0"/>
              <a:buChar char="•"/>
            </a:pPr>
            <a:r>
              <a:rPr lang="et-EE" sz="3600" dirty="0">
                <a:solidFill>
                  <a:srgbClr val="3F3F3F"/>
                </a:solidFill>
                <a:latin typeface="Montserrat"/>
                <a:ea typeface="Montserrat"/>
                <a:cs typeface="Montserrat"/>
                <a:sym typeface="Montserrat"/>
              </a:rPr>
              <a:t>2025 a. moodustab </a:t>
            </a:r>
            <a:r>
              <a:rPr lang="et-EE" sz="3600" dirty="0" err="1">
                <a:solidFill>
                  <a:srgbClr val="3F3F3F"/>
                </a:solidFill>
                <a:latin typeface="Montserrat"/>
                <a:ea typeface="Montserrat"/>
                <a:cs typeface="Montserrat"/>
                <a:sym typeface="Montserrat"/>
              </a:rPr>
              <a:t>gen</a:t>
            </a:r>
            <a:r>
              <a:rPr lang="et-EE" sz="3600" dirty="0">
                <a:solidFill>
                  <a:srgbClr val="3F3F3F"/>
                </a:solidFill>
                <a:latin typeface="Montserrat"/>
                <a:ea typeface="Montserrat"/>
                <a:cs typeface="Montserrat"/>
                <a:sym typeface="Montserrat"/>
              </a:rPr>
              <a:t> Z (sündinud 1997-2012) 25% tööjõust. Kõige mitmekesisem generatsioon siiani </a:t>
            </a:r>
            <a:r>
              <a:rPr lang="et-EE" sz="2400" dirty="0">
                <a:solidFill>
                  <a:srgbClr val="3F3F3F"/>
                </a:solidFill>
                <a:latin typeface="Montserrat"/>
                <a:ea typeface="Montserrat"/>
                <a:cs typeface="Montserrat"/>
                <a:sym typeface="Montserrat"/>
              </a:rPr>
              <a:t>(</a:t>
            </a:r>
            <a:r>
              <a:rPr lang="et-EE" sz="2400" dirty="0" err="1">
                <a:solidFill>
                  <a:srgbClr val="3F3F3F"/>
                </a:solidFill>
                <a:latin typeface="Montserrat"/>
                <a:ea typeface="Montserrat"/>
                <a:cs typeface="Montserrat"/>
                <a:sym typeface="Montserrat"/>
              </a:rPr>
              <a:t>MindShare</a:t>
            </a:r>
            <a:r>
              <a:rPr lang="et-EE" sz="2400" dirty="0">
                <a:solidFill>
                  <a:srgbClr val="3F3F3F"/>
                </a:solidFill>
                <a:latin typeface="Montserrat"/>
                <a:ea typeface="Montserrat"/>
                <a:cs typeface="Montserrat"/>
                <a:sym typeface="Montserrat"/>
              </a:rPr>
              <a:t> </a:t>
            </a:r>
            <a:r>
              <a:rPr lang="et-EE" sz="2400" dirty="0" err="1">
                <a:solidFill>
                  <a:srgbClr val="3F3F3F"/>
                </a:solidFill>
                <a:latin typeface="Montserrat"/>
                <a:ea typeface="Montserrat"/>
                <a:cs typeface="Montserrat"/>
                <a:sym typeface="Montserrat"/>
              </a:rPr>
              <a:t>partners</a:t>
            </a:r>
            <a:r>
              <a:rPr lang="et-EE" sz="2400" dirty="0">
                <a:solidFill>
                  <a:srgbClr val="3F3F3F"/>
                </a:solidFill>
                <a:latin typeface="Montserrat"/>
                <a:ea typeface="Montserrat"/>
                <a:cs typeface="Montserrat"/>
                <a:sym typeface="Montserrat"/>
              </a:rPr>
              <a:t> 2024)</a:t>
            </a:r>
          </a:p>
          <a:p>
            <a:pPr marL="571500" marR="0" lvl="0" indent="-571500" algn="l" rtl="0">
              <a:lnSpc>
                <a:spcPct val="115000"/>
              </a:lnSpc>
              <a:spcBef>
                <a:spcPts val="0"/>
              </a:spcBef>
              <a:spcAft>
                <a:spcPts val="0"/>
              </a:spcAft>
              <a:buClr>
                <a:srgbClr val="000000"/>
              </a:buClr>
              <a:buSzPts val="3600"/>
              <a:buFont typeface="Arial" panose="020B0604020202020204" pitchFamily="34" charset="0"/>
              <a:buChar char="•"/>
            </a:pPr>
            <a:endParaRPr lang="et-EE" sz="3600" dirty="0">
              <a:solidFill>
                <a:srgbClr val="3F3F3F"/>
              </a:solidFill>
              <a:latin typeface="Montserrat"/>
              <a:ea typeface="Montserrat"/>
              <a:cs typeface="Montserrat"/>
              <a:sym typeface="Montserrat"/>
            </a:endParaRPr>
          </a:p>
          <a:p>
            <a:pPr marL="571500" lvl="0" indent="-571500">
              <a:lnSpc>
                <a:spcPct val="115000"/>
              </a:lnSpc>
              <a:buClr>
                <a:srgbClr val="000000"/>
              </a:buClr>
              <a:buSzPts val="3600"/>
              <a:buFont typeface="Arial" panose="020B0604020202020204" pitchFamily="34" charset="0"/>
              <a:buChar char="•"/>
            </a:pPr>
            <a:r>
              <a:rPr lang="et-EE" sz="3600" dirty="0">
                <a:solidFill>
                  <a:srgbClr val="3F3F3F"/>
                </a:solidFill>
                <a:latin typeface="Montserrat"/>
                <a:ea typeface="Montserrat"/>
                <a:cs typeface="Montserrat"/>
                <a:sym typeface="Montserrat"/>
              </a:rPr>
              <a:t>Lugemissoovitus: </a:t>
            </a:r>
            <a:r>
              <a:rPr lang="et-EE" sz="3600" dirty="0">
                <a:solidFill>
                  <a:srgbClr val="3F3F3F"/>
                </a:solidFill>
                <a:latin typeface="Montserrat"/>
                <a:ea typeface="Montserrat"/>
                <a:cs typeface="Montserrat"/>
                <a:sym typeface="Montserrat"/>
                <a:hlinkClick r:id="rId5"/>
              </a:rPr>
              <a:t>https://hbr.org/2024/06/how-carewashing-alienates-employees</a:t>
            </a:r>
            <a:r>
              <a:rPr lang="et-EE" sz="3600" dirty="0">
                <a:solidFill>
                  <a:srgbClr val="3F3F3F"/>
                </a:solidFill>
                <a:latin typeface="Montserrat"/>
                <a:ea typeface="Montserrat"/>
                <a:cs typeface="Montserrat"/>
                <a:sym typeface="Montserrat"/>
              </a:rPr>
              <a:t> </a:t>
            </a:r>
          </a:p>
          <a:p>
            <a:pPr marL="571500" marR="0" lvl="0" indent="-571500" algn="l" rtl="0">
              <a:lnSpc>
                <a:spcPct val="115000"/>
              </a:lnSpc>
              <a:spcBef>
                <a:spcPts val="0"/>
              </a:spcBef>
              <a:spcAft>
                <a:spcPts val="0"/>
              </a:spcAft>
              <a:buClr>
                <a:srgbClr val="000000"/>
              </a:buClr>
              <a:buSzPts val="3600"/>
              <a:buFont typeface="Arial" panose="020B0604020202020204" pitchFamily="34" charset="0"/>
              <a:buChar char="•"/>
            </a:pPr>
            <a:endParaRPr lang="et-EE" sz="3600" b="0" i="0" u="none" strike="noStrike" cap="none" dirty="0">
              <a:solidFill>
                <a:srgbClr val="3F3F3F"/>
              </a:solidFill>
              <a:latin typeface="Montserrat"/>
              <a:ea typeface="Montserrat"/>
              <a:cs typeface="Montserrat"/>
              <a:sym typeface="Montserrat"/>
            </a:endParaRPr>
          </a:p>
        </p:txBody>
      </p:sp>
      <p:cxnSp>
        <p:nvCxnSpPr>
          <p:cNvPr id="303" name="Google Shape;303;g245d651452b_0_2"/>
          <p:cNvCxnSpPr/>
          <p:nvPr/>
        </p:nvCxnSpPr>
        <p:spPr>
          <a:xfrm>
            <a:off x="6259919" y="2313610"/>
            <a:ext cx="10972800" cy="0"/>
          </a:xfrm>
          <a:prstGeom prst="straightConnector1">
            <a:avLst/>
          </a:prstGeom>
          <a:noFill/>
          <a:ln w="66675" cap="flat" cmpd="sng">
            <a:solidFill>
              <a:srgbClr val="AFEEC0"/>
            </a:solidFill>
            <a:prstDash val="solid"/>
            <a:round/>
            <a:headEnd type="none" w="sm" len="sm"/>
            <a:tailEnd type="none" w="sm" len="sm"/>
          </a:ln>
        </p:spPr>
      </p:cxnSp>
    </p:spTree>
    <p:extLst>
      <p:ext uri="{BB962C8B-B14F-4D97-AF65-F5344CB8AC3E}">
        <p14:creationId xmlns:p14="http://schemas.microsoft.com/office/powerpoint/2010/main" val="27380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13900</TotalTime>
  <Words>2477</Words>
  <Application>Microsoft Office PowerPoint</Application>
  <PresentationFormat>Custom</PresentationFormat>
  <Paragraphs>253</Paragraphs>
  <Slides>29</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Montserrat</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Anne-Ly Sumre</cp:lastModifiedBy>
  <cp:revision>180</cp:revision>
  <dcterms:created xsi:type="dcterms:W3CDTF">2021-01-09T05:07:24Z</dcterms:created>
  <dcterms:modified xsi:type="dcterms:W3CDTF">2024-11-20T16:29:06Z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2021-01-27T00:00:00Z</vt:filetime>
  </property>
  <property fmtid="{D5CDD505-2E9C-101B-9397-08002B2CF9AE}" pid="3" name="LastSaved">
    <vt:filetime>2021-01-09T00:00:00Z</vt:filetime>
  </property>
</Properties>
</file>