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73" r:id="rId4"/>
    <p:sldId id="279" r:id="rId5"/>
    <p:sldId id="261" r:id="rId6"/>
    <p:sldId id="275" r:id="rId7"/>
    <p:sldId id="266" r:id="rId8"/>
  </p:sldIdLst>
  <p:sldSz cx="12192000" cy="6858000"/>
  <p:notesSz cx="6797675" cy="9926638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  <a:srgbClr val="FE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F7F775-684F-4272-9B9B-398BBF554736}" v="17" dt="2024-11-13T17:02:49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9118A-436F-4113-AF48-8B5C69CD408B}" type="datetimeFigureOut">
              <a:rPr lang="et-EE" smtClean="0"/>
              <a:t>18.11.2024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996A4-CF80-4551-860C-B353F4B026F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2299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996A4-CF80-4551-860C-B353F4B026FD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0686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996A4-CF80-4551-860C-B353F4B026FD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75394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996A4-CF80-4551-860C-B353F4B026FD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98337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08C9F-8BEE-49E7-577A-34F447A2F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B6E3AA86-2E73-F6BF-6187-E831FB2F06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680064D6-E84A-9319-7FE0-50014CE949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C12E1156-6418-C102-DCAF-35BCBC3C7A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996A4-CF80-4551-860C-B353F4B026FD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60493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996A4-CF80-4551-860C-B353F4B026FD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85609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996A4-CF80-4551-860C-B353F4B026FD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01963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996A4-CF80-4551-860C-B353F4B026FD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3875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2623EAF-6F60-32BD-5AFF-6BAA92E4F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77B2D0A0-93F7-8CD7-3255-0360666A7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9728669D-E12D-C0F6-C957-C353FD38E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046C-451A-489E-8017-254C66A7483A}" type="datetimeFigureOut">
              <a:rPr lang="et-EE" smtClean="0"/>
              <a:t>18.11.2024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2DAADEE0-8B4D-0BD4-8BB9-57DEEFEE4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2E28AAD5-20AA-CABB-7BCA-6B6049C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0FED-9E02-45BD-8F91-0D4F7BCD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621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604938A-99AE-AB81-27CB-20AF434F5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A1D087AA-573D-A329-5E57-8F4887888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818D9EC6-61BF-03D1-F6D9-56D07093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046C-451A-489E-8017-254C66A7483A}" type="datetimeFigureOut">
              <a:rPr lang="et-EE" smtClean="0"/>
              <a:t>18.11.2024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9CA90219-2510-1DC3-E711-01A044F1D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39CECC56-EA91-01A5-DA01-256AC507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0FED-9E02-45BD-8F91-0D4F7BCD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6461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44AC9AA0-00E4-9E9A-A6A4-974ED81E7D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68AD1C2D-71AA-4CBB-46CF-F49D3D608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077B137-6FCF-5DBC-67E3-92B3BE2E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046C-451A-489E-8017-254C66A7483A}" type="datetimeFigureOut">
              <a:rPr lang="et-EE" smtClean="0"/>
              <a:t>18.11.2024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1EAD3893-DD24-7815-4DCB-821800B6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21306A8-F8FC-FA23-E6B8-2595F106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0FED-9E02-45BD-8F91-0D4F7BCD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6632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6085DF2-B328-B9E8-B334-C9224CE7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81EBAC0-B72C-57CA-AB4D-3AA196AF0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A298B14-1752-6B49-04C0-A60C5CD64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046C-451A-489E-8017-254C66A7483A}" type="datetimeFigureOut">
              <a:rPr lang="et-EE" smtClean="0"/>
              <a:t>18.11.2024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8DB50E01-BA28-B034-5E30-EF8BA5F8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5AE5E635-A62A-6ED4-8DD6-E46FF8B1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0FED-9E02-45BD-8F91-0D4F7BCD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3310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F1572FD-2A28-75CA-642E-69B4AA9AB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CE7A482A-CF34-EFF0-99AB-681B03E59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D20BB2EA-7E98-A4D8-DA58-E8E01A6A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046C-451A-489E-8017-254C66A7483A}" type="datetimeFigureOut">
              <a:rPr lang="et-EE" smtClean="0"/>
              <a:t>18.11.2024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E2B8950A-2414-8C58-0DA0-AFDA2824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EAC4982-CE84-5B5B-D00F-ACF259BB1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0FED-9E02-45BD-8F91-0D4F7BCD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243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7D47A63-3AEB-D579-DBAC-F77786A6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B2870C0-981B-2C6A-CF2D-55150D2C3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23C4A94D-C701-9846-DB2E-E864337BD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7C553227-9934-512F-536C-55E3118B4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046C-451A-489E-8017-254C66A7483A}" type="datetimeFigureOut">
              <a:rPr lang="et-EE" smtClean="0"/>
              <a:t>18.11.2024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9B13A96F-1ACF-41AB-BB84-86D5C2092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C8D821D5-7744-7D0B-9ABA-48330A204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0FED-9E02-45BD-8F91-0D4F7BCD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4666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3882EEF-B84B-1A2A-57E9-A5D9B908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46FEF395-7B4B-3742-9E3C-11DD225D7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1F9BAA6D-2E87-D2CF-231A-EDE31F030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27D3510A-4290-E804-35A9-8565AEDDE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0528A8C3-DC32-ACAB-D552-3730B9B72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24371E9D-9232-C364-9F72-57254DE1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046C-451A-489E-8017-254C66A7483A}" type="datetimeFigureOut">
              <a:rPr lang="et-EE" smtClean="0"/>
              <a:t>18.11.2024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D20CC6A1-25CF-4237-51E0-04CDAC3B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68E0E802-061D-3A86-E162-7A7D7464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0FED-9E02-45BD-8F91-0D4F7BCD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8206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AC1E63F-D103-283F-F56C-4EF80640B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8A87110D-541E-825D-39B4-86E7FBF5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046C-451A-489E-8017-254C66A7483A}" type="datetimeFigureOut">
              <a:rPr lang="et-EE" smtClean="0"/>
              <a:t>18.11.2024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EC1318C6-6886-2928-559D-13F03471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22F3F059-EFC1-3314-A5B8-FEBC47C9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0FED-9E02-45BD-8F91-0D4F7BCD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0554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6A69A049-707C-DF11-918C-B343000CB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046C-451A-489E-8017-254C66A7483A}" type="datetimeFigureOut">
              <a:rPr lang="et-EE" smtClean="0"/>
              <a:t>18.11.2024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EFB9E2CF-A1DA-215C-F36E-133F0DC44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E325807A-6FAC-B7FA-1B1A-57ED62401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0FED-9E02-45BD-8F91-0D4F7BCD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2966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535B03B-4150-F24F-76A8-C047BCB6C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CA25167-B997-29D7-B10C-5E4C3F759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D2A75BDE-4536-AFB4-EB11-B1BBA6421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A951B71D-4B4A-5644-6A9E-87D43C20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046C-451A-489E-8017-254C66A7483A}" type="datetimeFigureOut">
              <a:rPr lang="et-EE" smtClean="0"/>
              <a:t>18.11.2024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18EEBF86-A9AB-C8C9-A256-985C9A1B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CA65D591-413C-7554-F98F-8BC48F52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0FED-9E02-45BD-8F91-0D4F7BCD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5738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E02530E-5B29-1C96-B2E5-19894A7E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5C536081-75D0-8FB7-6BFB-02E99CE27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7B92DDB5-73C0-7294-CC36-2318A58E4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A9247653-7849-4626-244A-35F2F548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046C-451A-489E-8017-254C66A7483A}" type="datetimeFigureOut">
              <a:rPr lang="et-EE" smtClean="0"/>
              <a:t>18.11.2024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47F9D189-A215-13EE-8ED0-275D902B8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36AE2811-055E-49E1-E253-ED873151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0FED-9E02-45BD-8F91-0D4F7BCD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034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18203BD1-D190-8E75-54EB-1C4E6978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0176A3B8-3800-3E00-E88A-F243F7EE3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DB65474B-F883-E05B-0367-039FD910D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D046C-451A-489E-8017-254C66A7483A}" type="datetimeFigureOut">
              <a:rPr lang="et-EE" smtClean="0"/>
              <a:t>18.11.2024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66968C10-5992-FBD6-7D17-8FEBA67F9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C968CDD-931A-AD90-B41A-B503B39C7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80FED-9E02-45BD-8F91-0D4F7BCD76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4493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81A32E2-E9BA-0541-7CB7-F65B766B9A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7DDE66BD-E830-6CD0-65AE-CB5848CF1F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98A69DC7-1D11-A3F6-F437-B72C14D72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8"/>
          <a:stretch/>
        </p:blipFill>
        <p:spPr>
          <a:xfrm>
            <a:off x="0" y="119757"/>
            <a:ext cx="12192000" cy="6738243"/>
          </a:xfrm>
          <a:prstGeom prst="rect">
            <a:avLst/>
          </a:prstGeom>
        </p:spPr>
      </p:pic>
      <p:grpSp>
        <p:nvGrpSpPr>
          <p:cNvPr id="6" name="Rühm 5">
            <a:extLst>
              <a:ext uri="{FF2B5EF4-FFF2-40B4-BE49-F238E27FC236}">
                <a16:creationId xmlns:a16="http://schemas.microsoft.com/office/drawing/2014/main" id="{725AB710-B850-5D7C-2EBE-A8B6E85FD8D2}"/>
              </a:ext>
            </a:extLst>
          </p:cNvPr>
          <p:cNvGrpSpPr/>
          <p:nvPr/>
        </p:nvGrpSpPr>
        <p:grpSpPr>
          <a:xfrm>
            <a:off x="0" y="0"/>
            <a:ext cx="12192000" cy="1298662"/>
            <a:chOff x="0" y="0"/>
            <a:chExt cx="12192000" cy="1298662"/>
          </a:xfrm>
        </p:grpSpPr>
        <p:sp>
          <p:nvSpPr>
            <p:cNvPr id="4" name="Ristkülik 3">
              <a:extLst>
                <a:ext uri="{FF2B5EF4-FFF2-40B4-BE49-F238E27FC236}">
                  <a16:creationId xmlns:a16="http://schemas.microsoft.com/office/drawing/2014/main" id="{0CE13C45-ACE7-1D2E-5751-6AED6CF0F8F9}"/>
                </a:ext>
              </a:extLst>
            </p:cNvPr>
            <p:cNvSpPr/>
            <p:nvPr/>
          </p:nvSpPr>
          <p:spPr>
            <a:xfrm>
              <a:off x="0" y="0"/>
              <a:ext cx="12192000" cy="759125"/>
            </a:xfrm>
            <a:prstGeom prst="rect">
              <a:avLst/>
            </a:prstGeom>
            <a:solidFill>
              <a:srgbClr val="0072CE"/>
            </a:solidFill>
            <a:ln>
              <a:solidFill>
                <a:srgbClr val="007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5" name="Võrdkülgne kolmnurk 4">
              <a:extLst>
                <a:ext uri="{FF2B5EF4-FFF2-40B4-BE49-F238E27FC236}">
                  <a16:creationId xmlns:a16="http://schemas.microsoft.com/office/drawing/2014/main" id="{69FDA5A5-7F22-3212-100C-8C5C76CCD020}"/>
                </a:ext>
              </a:extLst>
            </p:cNvPr>
            <p:cNvSpPr/>
            <p:nvPr/>
          </p:nvSpPr>
          <p:spPr>
            <a:xfrm rot="16200000">
              <a:off x="10188322" y="-705016"/>
              <a:ext cx="539536" cy="3467819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3467819 h 3467819"/>
                <a:gd name="connsiteX1" fmla="*/ 1047937 w 1060704"/>
                <a:gd name="connsiteY1" fmla="*/ 0 h 3467819"/>
                <a:gd name="connsiteX2" fmla="*/ 1060704 w 1060704"/>
                <a:gd name="connsiteY2" fmla="*/ 3467819 h 3467819"/>
                <a:gd name="connsiteX3" fmla="*/ 0 w 1060704"/>
                <a:gd name="connsiteY3" fmla="*/ 3467819 h 3467819"/>
                <a:gd name="connsiteX0" fmla="*/ 0 w 525867"/>
                <a:gd name="connsiteY0" fmla="*/ 3459195 h 3467819"/>
                <a:gd name="connsiteX1" fmla="*/ 513100 w 525867"/>
                <a:gd name="connsiteY1" fmla="*/ 0 h 3467819"/>
                <a:gd name="connsiteX2" fmla="*/ 525867 w 525867"/>
                <a:gd name="connsiteY2" fmla="*/ 3467819 h 3467819"/>
                <a:gd name="connsiteX3" fmla="*/ 0 w 525867"/>
                <a:gd name="connsiteY3" fmla="*/ 3459195 h 3467819"/>
                <a:gd name="connsiteX0" fmla="*/ 0 w 539536"/>
                <a:gd name="connsiteY0" fmla="*/ 3459195 h 3467819"/>
                <a:gd name="connsiteX1" fmla="*/ 538979 w 539536"/>
                <a:gd name="connsiteY1" fmla="*/ 0 h 3467819"/>
                <a:gd name="connsiteX2" fmla="*/ 525867 w 539536"/>
                <a:gd name="connsiteY2" fmla="*/ 3467819 h 3467819"/>
                <a:gd name="connsiteX3" fmla="*/ 0 w 539536"/>
                <a:gd name="connsiteY3" fmla="*/ 3459195 h 346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36" h="3467819">
                  <a:moveTo>
                    <a:pt x="0" y="3459195"/>
                  </a:moveTo>
                  <a:lnTo>
                    <a:pt x="538979" y="0"/>
                  </a:lnTo>
                  <a:cubicBezTo>
                    <a:pt x="543235" y="1155940"/>
                    <a:pt x="521611" y="2311879"/>
                    <a:pt x="525867" y="3467819"/>
                  </a:cubicBezTo>
                  <a:lnTo>
                    <a:pt x="0" y="3459195"/>
                  </a:lnTo>
                  <a:close/>
                </a:path>
              </a:pathLst>
            </a:custGeom>
            <a:solidFill>
              <a:srgbClr val="FEDF00"/>
            </a:solidFill>
            <a:ln>
              <a:solidFill>
                <a:srgbClr val="FED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D2F0C5D-CE28-C769-5D8B-A7FF64FF2196}"/>
              </a:ext>
            </a:extLst>
          </p:cNvPr>
          <p:cNvSpPr txBox="1"/>
          <p:nvPr/>
        </p:nvSpPr>
        <p:spPr>
          <a:xfrm>
            <a:off x="189781" y="3705727"/>
            <a:ext cx="97723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600" dirty="0">
                <a:solidFill>
                  <a:schemeClr val="bg1"/>
                </a:solidFill>
                <a:latin typeface="Gilroy ExtraBold" panose="00000900000000000000" pitchFamily="50" charset="-70"/>
              </a:rPr>
              <a:t>HALJALA VALLAVALITSUS </a:t>
            </a:r>
          </a:p>
          <a:p>
            <a:r>
              <a:rPr lang="et-EE" sz="6600" dirty="0">
                <a:solidFill>
                  <a:schemeClr val="bg1"/>
                </a:solidFill>
                <a:latin typeface="Gilroy ExtraBold" panose="00000900000000000000" pitchFamily="50" charset="-70"/>
              </a:rPr>
              <a:t>&amp; VAIMNE TERVIS</a:t>
            </a:r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43BC1404-A16B-168C-325F-2B92EF146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5370950"/>
            <a:ext cx="1242483" cy="13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0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83AA7EF-B54E-2B43-30AA-5AC144D5E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89" y="2146544"/>
            <a:ext cx="5851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latin typeface="Gilroy Light" panose="00000400000000000000" pitchFamily="50" charset="-70"/>
              </a:rPr>
              <a:t>Peaasi.ee andis esmakordselt märgist välja 2023. aastal.</a:t>
            </a:r>
          </a:p>
          <a:p>
            <a:pPr marL="0" indent="0">
              <a:buNone/>
            </a:pPr>
            <a:r>
              <a:rPr lang="et-EE" dirty="0">
                <a:latin typeface="Gilroy Light" panose="00000400000000000000" pitchFamily="50" charset="-70"/>
              </a:rPr>
              <a:t>126 organisatsiooni</a:t>
            </a:r>
          </a:p>
          <a:p>
            <a:pPr marL="0" indent="0">
              <a:buNone/>
            </a:pPr>
            <a:r>
              <a:rPr lang="et-EE" dirty="0">
                <a:latin typeface="Gilroy Light" panose="00000400000000000000" pitchFamily="50" charset="-70"/>
              </a:rPr>
              <a:t>3 omavalitsust</a:t>
            </a:r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</p:txBody>
      </p:sp>
      <p:grpSp>
        <p:nvGrpSpPr>
          <p:cNvPr id="4" name="Rühm 3">
            <a:extLst>
              <a:ext uri="{FF2B5EF4-FFF2-40B4-BE49-F238E27FC236}">
                <a16:creationId xmlns:a16="http://schemas.microsoft.com/office/drawing/2014/main" id="{7B66B04D-6598-CBD1-BB26-E9D116C8636B}"/>
              </a:ext>
            </a:extLst>
          </p:cNvPr>
          <p:cNvGrpSpPr/>
          <p:nvPr/>
        </p:nvGrpSpPr>
        <p:grpSpPr>
          <a:xfrm>
            <a:off x="0" y="0"/>
            <a:ext cx="12192000" cy="1298662"/>
            <a:chOff x="0" y="0"/>
            <a:chExt cx="12192000" cy="1298662"/>
          </a:xfrm>
        </p:grpSpPr>
        <p:sp>
          <p:nvSpPr>
            <p:cNvPr id="5" name="Ristkülik 4">
              <a:extLst>
                <a:ext uri="{FF2B5EF4-FFF2-40B4-BE49-F238E27FC236}">
                  <a16:creationId xmlns:a16="http://schemas.microsoft.com/office/drawing/2014/main" id="{4C9D34B1-837C-3AA7-5F17-4F7F6EEA3F2C}"/>
                </a:ext>
              </a:extLst>
            </p:cNvPr>
            <p:cNvSpPr/>
            <p:nvPr/>
          </p:nvSpPr>
          <p:spPr>
            <a:xfrm>
              <a:off x="0" y="0"/>
              <a:ext cx="12192000" cy="759125"/>
            </a:xfrm>
            <a:prstGeom prst="rect">
              <a:avLst/>
            </a:prstGeom>
            <a:solidFill>
              <a:srgbClr val="0072CE"/>
            </a:solidFill>
            <a:ln>
              <a:solidFill>
                <a:srgbClr val="007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" name="Võrdkülgne kolmnurk 4">
              <a:extLst>
                <a:ext uri="{FF2B5EF4-FFF2-40B4-BE49-F238E27FC236}">
                  <a16:creationId xmlns:a16="http://schemas.microsoft.com/office/drawing/2014/main" id="{EA60B976-0BBD-F8F0-5D52-E32DBAD41468}"/>
                </a:ext>
              </a:extLst>
            </p:cNvPr>
            <p:cNvSpPr/>
            <p:nvPr/>
          </p:nvSpPr>
          <p:spPr>
            <a:xfrm rot="16200000">
              <a:off x="10188322" y="-705016"/>
              <a:ext cx="539536" cy="3467819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3467819 h 3467819"/>
                <a:gd name="connsiteX1" fmla="*/ 1047937 w 1060704"/>
                <a:gd name="connsiteY1" fmla="*/ 0 h 3467819"/>
                <a:gd name="connsiteX2" fmla="*/ 1060704 w 1060704"/>
                <a:gd name="connsiteY2" fmla="*/ 3467819 h 3467819"/>
                <a:gd name="connsiteX3" fmla="*/ 0 w 1060704"/>
                <a:gd name="connsiteY3" fmla="*/ 3467819 h 3467819"/>
                <a:gd name="connsiteX0" fmla="*/ 0 w 525867"/>
                <a:gd name="connsiteY0" fmla="*/ 3459195 h 3467819"/>
                <a:gd name="connsiteX1" fmla="*/ 513100 w 525867"/>
                <a:gd name="connsiteY1" fmla="*/ 0 h 3467819"/>
                <a:gd name="connsiteX2" fmla="*/ 525867 w 525867"/>
                <a:gd name="connsiteY2" fmla="*/ 3467819 h 3467819"/>
                <a:gd name="connsiteX3" fmla="*/ 0 w 525867"/>
                <a:gd name="connsiteY3" fmla="*/ 3459195 h 3467819"/>
                <a:gd name="connsiteX0" fmla="*/ 0 w 539536"/>
                <a:gd name="connsiteY0" fmla="*/ 3459195 h 3467819"/>
                <a:gd name="connsiteX1" fmla="*/ 538979 w 539536"/>
                <a:gd name="connsiteY1" fmla="*/ 0 h 3467819"/>
                <a:gd name="connsiteX2" fmla="*/ 525867 w 539536"/>
                <a:gd name="connsiteY2" fmla="*/ 3467819 h 3467819"/>
                <a:gd name="connsiteX3" fmla="*/ 0 w 539536"/>
                <a:gd name="connsiteY3" fmla="*/ 3459195 h 346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36" h="3467819">
                  <a:moveTo>
                    <a:pt x="0" y="3459195"/>
                  </a:moveTo>
                  <a:lnTo>
                    <a:pt x="538979" y="0"/>
                  </a:lnTo>
                  <a:cubicBezTo>
                    <a:pt x="543235" y="1155940"/>
                    <a:pt x="521611" y="2311879"/>
                    <a:pt x="525867" y="3467819"/>
                  </a:cubicBezTo>
                  <a:lnTo>
                    <a:pt x="0" y="3459195"/>
                  </a:lnTo>
                  <a:close/>
                </a:path>
              </a:pathLst>
            </a:custGeom>
            <a:solidFill>
              <a:srgbClr val="FEDF00"/>
            </a:solidFill>
            <a:ln>
              <a:solidFill>
                <a:srgbClr val="FED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  <p:sp>
        <p:nvSpPr>
          <p:cNvPr id="8" name="Pealkiri 7">
            <a:extLst>
              <a:ext uri="{FF2B5EF4-FFF2-40B4-BE49-F238E27FC236}">
                <a16:creationId xmlns:a16="http://schemas.microsoft.com/office/drawing/2014/main" id="{688B8C59-E35D-3151-4B69-F2567CA7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1" y="808338"/>
            <a:ext cx="12108046" cy="1325563"/>
          </a:xfrm>
        </p:spPr>
        <p:txBody>
          <a:bodyPr/>
          <a:lstStyle/>
          <a:p>
            <a:r>
              <a:rPr lang="et-EE" dirty="0">
                <a:latin typeface="Gilroy ExtraBold" panose="00000900000000000000" pitchFamily="50" charset="-70"/>
              </a:rPr>
              <a:t>VAIMSET TERVIST VÄÄRTUSTAV ORGANISATSIOON</a:t>
            </a:r>
          </a:p>
        </p:txBody>
      </p:sp>
      <p:pic>
        <p:nvPicPr>
          <p:cNvPr id="10" name="Pilt 9" descr="Pilt, millel on kujutatud logo, Font, ring, Kaubamärk&#10;&#10;Kirjeldus on genereeritud automaatselt">
            <a:extLst>
              <a:ext uri="{FF2B5EF4-FFF2-40B4-BE49-F238E27FC236}">
                <a16:creationId xmlns:a16="http://schemas.microsoft.com/office/drawing/2014/main" id="{389C6AB0-433A-2CED-3F12-7AC99D4D1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39" y="3777916"/>
            <a:ext cx="2900025" cy="2900025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C20A4CA4-4149-AEFC-9EBB-E76CDFF6A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0528">
            <a:off x="6988011" y="2287318"/>
            <a:ext cx="6570125" cy="4577170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68251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76B8091-01FE-1A8A-C3AF-A6196626E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t-EE" sz="5400" dirty="0">
                <a:latin typeface="Gilroy ExtraBold" panose="00000900000000000000" pitchFamily="50" charset="-70"/>
              </a:rPr>
              <a:t>KAS TEAME, KUHU LIIGUME?</a:t>
            </a:r>
          </a:p>
        </p:txBody>
      </p:sp>
      <p:grpSp>
        <p:nvGrpSpPr>
          <p:cNvPr id="4" name="Rühm 3">
            <a:extLst>
              <a:ext uri="{FF2B5EF4-FFF2-40B4-BE49-F238E27FC236}">
                <a16:creationId xmlns:a16="http://schemas.microsoft.com/office/drawing/2014/main" id="{7B66B04D-6598-CBD1-BB26-E9D116C8636B}"/>
              </a:ext>
            </a:extLst>
          </p:cNvPr>
          <p:cNvGrpSpPr/>
          <p:nvPr/>
        </p:nvGrpSpPr>
        <p:grpSpPr>
          <a:xfrm>
            <a:off x="0" y="0"/>
            <a:ext cx="12192000" cy="1298662"/>
            <a:chOff x="0" y="0"/>
            <a:chExt cx="12192000" cy="1298662"/>
          </a:xfrm>
        </p:grpSpPr>
        <p:sp>
          <p:nvSpPr>
            <p:cNvPr id="5" name="Ristkülik 4">
              <a:extLst>
                <a:ext uri="{FF2B5EF4-FFF2-40B4-BE49-F238E27FC236}">
                  <a16:creationId xmlns:a16="http://schemas.microsoft.com/office/drawing/2014/main" id="{4C9D34B1-837C-3AA7-5F17-4F7F6EEA3F2C}"/>
                </a:ext>
              </a:extLst>
            </p:cNvPr>
            <p:cNvSpPr/>
            <p:nvPr/>
          </p:nvSpPr>
          <p:spPr>
            <a:xfrm>
              <a:off x="0" y="0"/>
              <a:ext cx="12192000" cy="759125"/>
            </a:xfrm>
            <a:prstGeom prst="rect">
              <a:avLst/>
            </a:prstGeom>
            <a:solidFill>
              <a:srgbClr val="0072CE"/>
            </a:solidFill>
            <a:ln>
              <a:solidFill>
                <a:srgbClr val="007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" name="Võrdkülgne kolmnurk 4">
              <a:extLst>
                <a:ext uri="{FF2B5EF4-FFF2-40B4-BE49-F238E27FC236}">
                  <a16:creationId xmlns:a16="http://schemas.microsoft.com/office/drawing/2014/main" id="{EA60B976-0BBD-F8F0-5D52-E32DBAD41468}"/>
                </a:ext>
              </a:extLst>
            </p:cNvPr>
            <p:cNvSpPr/>
            <p:nvPr/>
          </p:nvSpPr>
          <p:spPr>
            <a:xfrm rot="16200000">
              <a:off x="10188322" y="-705016"/>
              <a:ext cx="539536" cy="3467819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3467819 h 3467819"/>
                <a:gd name="connsiteX1" fmla="*/ 1047937 w 1060704"/>
                <a:gd name="connsiteY1" fmla="*/ 0 h 3467819"/>
                <a:gd name="connsiteX2" fmla="*/ 1060704 w 1060704"/>
                <a:gd name="connsiteY2" fmla="*/ 3467819 h 3467819"/>
                <a:gd name="connsiteX3" fmla="*/ 0 w 1060704"/>
                <a:gd name="connsiteY3" fmla="*/ 3467819 h 3467819"/>
                <a:gd name="connsiteX0" fmla="*/ 0 w 525867"/>
                <a:gd name="connsiteY0" fmla="*/ 3459195 h 3467819"/>
                <a:gd name="connsiteX1" fmla="*/ 513100 w 525867"/>
                <a:gd name="connsiteY1" fmla="*/ 0 h 3467819"/>
                <a:gd name="connsiteX2" fmla="*/ 525867 w 525867"/>
                <a:gd name="connsiteY2" fmla="*/ 3467819 h 3467819"/>
                <a:gd name="connsiteX3" fmla="*/ 0 w 525867"/>
                <a:gd name="connsiteY3" fmla="*/ 3459195 h 3467819"/>
                <a:gd name="connsiteX0" fmla="*/ 0 w 539536"/>
                <a:gd name="connsiteY0" fmla="*/ 3459195 h 3467819"/>
                <a:gd name="connsiteX1" fmla="*/ 538979 w 539536"/>
                <a:gd name="connsiteY1" fmla="*/ 0 h 3467819"/>
                <a:gd name="connsiteX2" fmla="*/ 525867 w 539536"/>
                <a:gd name="connsiteY2" fmla="*/ 3467819 h 3467819"/>
                <a:gd name="connsiteX3" fmla="*/ 0 w 539536"/>
                <a:gd name="connsiteY3" fmla="*/ 3459195 h 346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36" h="3467819">
                  <a:moveTo>
                    <a:pt x="0" y="3459195"/>
                  </a:moveTo>
                  <a:lnTo>
                    <a:pt x="538979" y="0"/>
                  </a:lnTo>
                  <a:cubicBezTo>
                    <a:pt x="543235" y="1155940"/>
                    <a:pt x="521611" y="2311879"/>
                    <a:pt x="525867" y="3467819"/>
                  </a:cubicBezTo>
                  <a:lnTo>
                    <a:pt x="0" y="3459195"/>
                  </a:lnTo>
                  <a:close/>
                </a:path>
              </a:pathLst>
            </a:custGeom>
            <a:solidFill>
              <a:srgbClr val="FEDF00"/>
            </a:solidFill>
            <a:ln>
              <a:solidFill>
                <a:srgbClr val="FED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</p:spTree>
    <p:extLst>
      <p:ext uri="{BB962C8B-B14F-4D97-AF65-F5344CB8AC3E}">
        <p14:creationId xmlns:p14="http://schemas.microsoft.com/office/powerpoint/2010/main" val="272880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9246C-A425-0550-DFDB-0BC986400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74900B6-85D1-ED4F-71B6-D41DD1E0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811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t-EE" sz="6600" dirty="0">
                <a:latin typeface="Gilroy ExtraBold" panose="00000900000000000000" pitchFamily="50" charset="-70"/>
              </a:rPr>
              <a:t>HOITUD TÖÖTAJA =</a:t>
            </a:r>
            <a:br>
              <a:rPr lang="et-EE" sz="6600" dirty="0">
                <a:latin typeface="Gilroy ExtraBold" panose="00000900000000000000" pitchFamily="50" charset="-70"/>
              </a:rPr>
            </a:br>
            <a:r>
              <a:rPr lang="et-EE" sz="6600" dirty="0">
                <a:latin typeface="Gilroy ExtraBold" panose="00000900000000000000" pitchFamily="50" charset="-70"/>
              </a:rPr>
              <a:t>HOITUD VALLAELANIK</a:t>
            </a:r>
          </a:p>
        </p:txBody>
      </p:sp>
      <p:grpSp>
        <p:nvGrpSpPr>
          <p:cNvPr id="4" name="Rühm 3">
            <a:extLst>
              <a:ext uri="{FF2B5EF4-FFF2-40B4-BE49-F238E27FC236}">
                <a16:creationId xmlns:a16="http://schemas.microsoft.com/office/drawing/2014/main" id="{F479C537-58DA-C7B8-23B9-8703F1BB2E59}"/>
              </a:ext>
            </a:extLst>
          </p:cNvPr>
          <p:cNvGrpSpPr/>
          <p:nvPr/>
        </p:nvGrpSpPr>
        <p:grpSpPr>
          <a:xfrm>
            <a:off x="0" y="0"/>
            <a:ext cx="12192000" cy="1298662"/>
            <a:chOff x="0" y="0"/>
            <a:chExt cx="12192000" cy="1298662"/>
          </a:xfrm>
        </p:grpSpPr>
        <p:sp>
          <p:nvSpPr>
            <p:cNvPr id="5" name="Ristkülik 4">
              <a:extLst>
                <a:ext uri="{FF2B5EF4-FFF2-40B4-BE49-F238E27FC236}">
                  <a16:creationId xmlns:a16="http://schemas.microsoft.com/office/drawing/2014/main" id="{A4439557-ADF7-765D-B061-90BECFFEA6D8}"/>
                </a:ext>
              </a:extLst>
            </p:cNvPr>
            <p:cNvSpPr/>
            <p:nvPr/>
          </p:nvSpPr>
          <p:spPr>
            <a:xfrm>
              <a:off x="0" y="0"/>
              <a:ext cx="12192000" cy="759125"/>
            </a:xfrm>
            <a:prstGeom prst="rect">
              <a:avLst/>
            </a:prstGeom>
            <a:solidFill>
              <a:srgbClr val="0072CE"/>
            </a:solidFill>
            <a:ln>
              <a:solidFill>
                <a:srgbClr val="007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" name="Võrdkülgne kolmnurk 4">
              <a:extLst>
                <a:ext uri="{FF2B5EF4-FFF2-40B4-BE49-F238E27FC236}">
                  <a16:creationId xmlns:a16="http://schemas.microsoft.com/office/drawing/2014/main" id="{2382439E-52C2-F481-BC71-983BA88880F7}"/>
                </a:ext>
              </a:extLst>
            </p:cNvPr>
            <p:cNvSpPr/>
            <p:nvPr/>
          </p:nvSpPr>
          <p:spPr>
            <a:xfrm rot="16200000">
              <a:off x="10188322" y="-705016"/>
              <a:ext cx="539536" cy="3467819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3467819 h 3467819"/>
                <a:gd name="connsiteX1" fmla="*/ 1047937 w 1060704"/>
                <a:gd name="connsiteY1" fmla="*/ 0 h 3467819"/>
                <a:gd name="connsiteX2" fmla="*/ 1060704 w 1060704"/>
                <a:gd name="connsiteY2" fmla="*/ 3467819 h 3467819"/>
                <a:gd name="connsiteX3" fmla="*/ 0 w 1060704"/>
                <a:gd name="connsiteY3" fmla="*/ 3467819 h 3467819"/>
                <a:gd name="connsiteX0" fmla="*/ 0 w 525867"/>
                <a:gd name="connsiteY0" fmla="*/ 3459195 h 3467819"/>
                <a:gd name="connsiteX1" fmla="*/ 513100 w 525867"/>
                <a:gd name="connsiteY1" fmla="*/ 0 h 3467819"/>
                <a:gd name="connsiteX2" fmla="*/ 525867 w 525867"/>
                <a:gd name="connsiteY2" fmla="*/ 3467819 h 3467819"/>
                <a:gd name="connsiteX3" fmla="*/ 0 w 525867"/>
                <a:gd name="connsiteY3" fmla="*/ 3459195 h 3467819"/>
                <a:gd name="connsiteX0" fmla="*/ 0 w 539536"/>
                <a:gd name="connsiteY0" fmla="*/ 3459195 h 3467819"/>
                <a:gd name="connsiteX1" fmla="*/ 538979 w 539536"/>
                <a:gd name="connsiteY1" fmla="*/ 0 h 3467819"/>
                <a:gd name="connsiteX2" fmla="*/ 525867 w 539536"/>
                <a:gd name="connsiteY2" fmla="*/ 3467819 h 3467819"/>
                <a:gd name="connsiteX3" fmla="*/ 0 w 539536"/>
                <a:gd name="connsiteY3" fmla="*/ 3459195 h 346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36" h="3467819">
                  <a:moveTo>
                    <a:pt x="0" y="3459195"/>
                  </a:moveTo>
                  <a:lnTo>
                    <a:pt x="538979" y="0"/>
                  </a:lnTo>
                  <a:cubicBezTo>
                    <a:pt x="543235" y="1155940"/>
                    <a:pt x="521611" y="2311879"/>
                    <a:pt x="525867" y="3467819"/>
                  </a:cubicBezTo>
                  <a:lnTo>
                    <a:pt x="0" y="3459195"/>
                  </a:lnTo>
                  <a:close/>
                </a:path>
              </a:pathLst>
            </a:custGeom>
            <a:solidFill>
              <a:srgbClr val="FEDF00"/>
            </a:solidFill>
            <a:ln>
              <a:solidFill>
                <a:srgbClr val="FED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  <p:sp>
        <p:nvSpPr>
          <p:cNvPr id="8" name="Sisu kohatäide 7">
            <a:extLst>
              <a:ext uri="{FF2B5EF4-FFF2-40B4-BE49-F238E27FC236}">
                <a16:creationId xmlns:a16="http://schemas.microsoft.com/office/drawing/2014/main" id="{EE4B0771-7B10-7A49-5A39-834FCFFE2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40781" cy="759125"/>
          </a:xfrm>
        </p:spPr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8405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76B8091-01FE-1A8A-C3AF-A6196626E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793"/>
            <a:ext cx="10515600" cy="1325563"/>
          </a:xfrm>
        </p:spPr>
        <p:txBody>
          <a:bodyPr/>
          <a:lstStyle/>
          <a:p>
            <a:r>
              <a:rPr lang="et-EE" dirty="0">
                <a:latin typeface="Gilroy ExtraBold" panose="00000900000000000000" pitchFamily="50" charset="-70"/>
              </a:rPr>
              <a:t>MIS ON OLULINE?</a:t>
            </a:r>
          </a:p>
        </p:txBody>
      </p:sp>
      <p:grpSp>
        <p:nvGrpSpPr>
          <p:cNvPr id="4" name="Rühm 3">
            <a:extLst>
              <a:ext uri="{FF2B5EF4-FFF2-40B4-BE49-F238E27FC236}">
                <a16:creationId xmlns:a16="http://schemas.microsoft.com/office/drawing/2014/main" id="{7B66B04D-6598-CBD1-BB26-E9D116C8636B}"/>
              </a:ext>
            </a:extLst>
          </p:cNvPr>
          <p:cNvGrpSpPr/>
          <p:nvPr/>
        </p:nvGrpSpPr>
        <p:grpSpPr>
          <a:xfrm>
            <a:off x="0" y="0"/>
            <a:ext cx="12192000" cy="1298662"/>
            <a:chOff x="0" y="0"/>
            <a:chExt cx="12192000" cy="1298662"/>
          </a:xfrm>
        </p:grpSpPr>
        <p:sp>
          <p:nvSpPr>
            <p:cNvPr id="5" name="Ristkülik 4">
              <a:extLst>
                <a:ext uri="{FF2B5EF4-FFF2-40B4-BE49-F238E27FC236}">
                  <a16:creationId xmlns:a16="http://schemas.microsoft.com/office/drawing/2014/main" id="{4C9D34B1-837C-3AA7-5F17-4F7F6EEA3F2C}"/>
                </a:ext>
              </a:extLst>
            </p:cNvPr>
            <p:cNvSpPr/>
            <p:nvPr/>
          </p:nvSpPr>
          <p:spPr>
            <a:xfrm>
              <a:off x="0" y="0"/>
              <a:ext cx="12192000" cy="759125"/>
            </a:xfrm>
            <a:prstGeom prst="rect">
              <a:avLst/>
            </a:prstGeom>
            <a:solidFill>
              <a:srgbClr val="0072CE"/>
            </a:solidFill>
            <a:ln>
              <a:solidFill>
                <a:srgbClr val="007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" name="Võrdkülgne kolmnurk 4">
              <a:extLst>
                <a:ext uri="{FF2B5EF4-FFF2-40B4-BE49-F238E27FC236}">
                  <a16:creationId xmlns:a16="http://schemas.microsoft.com/office/drawing/2014/main" id="{EA60B976-0BBD-F8F0-5D52-E32DBAD41468}"/>
                </a:ext>
              </a:extLst>
            </p:cNvPr>
            <p:cNvSpPr/>
            <p:nvPr/>
          </p:nvSpPr>
          <p:spPr>
            <a:xfrm rot="16200000">
              <a:off x="10188322" y="-705016"/>
              <a:ext cx="539536" cy="3467819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3467819 h 3467819"/>
                <a:gd name="connsiteX1" fmla="*/ 1047937 w 1060704"/>
                <a:gd name="connsiteY1" fmla="*/ 0 h 3467819"/>
                <a:gd name="connsiteX2" fmla="*/ 1060704 w 1060704"/>
                <a:gd name="connsiteY2" fmla="*/ 3467819 h 3467819"/>
                <a:gd name="connsiteX3" fmla="*/ 0 w 1060704"/>
                <a:gd name="connsiteY3" fmla="*/ 3467819 h 3467819"/>
                <a:gd name="connsiteX0" fmla="*/ 0 w 525867"/>
                <a:gd name="connsiteY0" fmla="*/ 3459195 h 3467819"/>
                <a:gd name="connsiteX1" fmla="*/ 513100 w 525867"/>
                <a:gd name="connsiteY1" fmla="*/ 0 h 3467819"/>
                <a:gd name="connsiteX2" fmla="*/ 525867 w 525867"/>
                <a:gd name="connsiteY2" fmla="*/ 3467819 h 3467819"/>
                <a:gd name="connsiteX3" fmla="*/ 0 w 525867"/>
                <a:gd name="connsiteY3" fmla="*/ 3459195 h 3467819"/>
                <a:gd name="connsiteX0" fmla="*/ 0 w 539536"/>
                <a:gd name="connsiteY0" fmla="*/ 3459195 h 3467819"/>
                <a:gd name="connsiteX1" fmla="*/ 538979 w 539536"/>
                <a:gd name="connsiteY1" fmla="*/ 0 h 3467819"/>
                <a:gd name="connsiteX2" fmla="*/ 525867 w 539536"/>
                <a:gd name="connsiteY2" fmla="*/ 3467819 h 3467819"/>
                <a:gd name="connsiteX3" fmla="*/ 0 w 539536"/>
                <a:gd name="connsiteY3" fmla="*/ 3459195 h 346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36" h="3467819">
                  <a:moveTo>
                    <a:pt x="0" y="3459195"/>
                  </a:moveTo>
                  <a:lnTo>
                    <a:pt x="538979" y="0"/>
                  </a:lnTo>
                  <a:cubicBezTo>
                    <a:pt x="543235" y="1155940"/>
                    <a:pt x="521611" y="2311879"/>
                    <a:pt x="525867" y="3467819"/>
                  </a:cubicBezTo>
                  <a:lnTo>
                    <a:pt x="0" y="3459195"/>
                  </a:lnTo>
                  <a:close/>
                </a:path>
              </a:pathLst>
            </a:custGeom>
            <a:solidFill>
              <a:srgbClr val="FEDF00"/>
            </a:solidFill>
            <a:ln>
              <a:solidFill>
                <a:srgbClr val="FED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2694E31-3660-C82D-9301-B81779274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182"/>
            <a:ext cx="10778290" cy="5032376"/>
          </a:xfrm>
        </p:spPr>
        <p:txBody>
          <a:bodyPr>
            <a:normAutofit/>
          </a:bodyPr>
          <a:lstStyle/>
          <a:p>
            <a:r>
              <a:rPr lang="et-EE" dirty="0">
                <a:latin typeface="Gilroy Light" panose="00000400000000000000" pitchFamily="50" charset="-70"/>
              </a:rPr>
              <a:t>Juhid, juhid, juhid…. „A </a:t>
            </a:r>
            <a:r>
              <a:rPr lang="et-EE" dirty="0" err="1">
                <a:latin typeface="Gilroy Light" panose="00000400000000000000" pitchFamily="50" charset="-70"/>
              </a:rPr>
              <a:t>leader</a:t>
            </a:r>
            <a:r>
              <a:rPr lang="et-EE" dirty="0">
                <a:latin typeface="Gilroy Light" panose="00000400000000000000" pitchFamily="50" charset="-70"/>
              </a:rPr>
              <a:t> </a:t>
            </a:r>
            <a:r>
              <a:rPr lang="et-EE" dirty="0" err="1">
                <a:latin typeface="Gilroy Light" panose="00000400000000000000" pitchFamily="50" charset="-70"/>
              </a:rPr>
              <a:t>makes</a:t>
            </a:r>
            <a:r>
              <a:rPr lang="et-EE" dirty="0">
                <a:latin typeface="Gilroy Light" panose="00000400000000000000" pitchFamily="50" charset="-70"/>
              </a:rPr>
              <a:t> </a:t>
            </a:r>
            <a:r>
              <a:rPr lang="et-EE" dirty="0" err="1">
                <a:latin typeface="Gilroy Light" panose="00000400000000000000" pitchFamily="50" charset="-70"/>
              </a:rPr>
              <a:t>people</a:t>
            </a:r>
            <a:r>
              <a:rPr lang="et-EE" dirty="0">
                <a:latin typeface="Gilroy Light" panose="00000400000000000000" pitchFamily="50" charset="-70"/>
              </a:rPr>
              <a:t> feel </a:t>
            </a:r>
            <a:r>
              <a:rPr lang="et-EE" dirty="0" err="1">
                <a:latin typeface="Gilroy Light" panose="00000400000000000000" pitchFamily="50" charset="-70"/>
              </a:rPr>
              <a:t>safe</a:t>
            </a:r>
            <a:r>
              <a:rPr lang="et-EE" dirty="0">
                <a:latin typeface="Gilroy Light" panose="00000400000000000000" pitchFamily="50" charset="-70"/>
              </a:rPr>
              <a:t>. A boss </a:t>
            </a:r>
            <a:r>
              <a:rPr lang="et-EE" dirty="0" err="1">
                <a:latin typeface="Gilroy Light" panose="00000400000000000000" pitchFamily="50" charset="-70"/>
              </a:rPr>
              <a:t>makes</a:t>
            </a:r>
            <a:r>
              <a:rPr lang="et-EE" dirty="0">
                <a:latin typeface="Gilroy Light" panose="00000400000000000000" pitchFamily="50" charset="-70"/>
              </a:rPr>
              <a:t> </a:t>
            </a:r>
            <a:r>
              <a:rPr lang="et-EE" dirty="0" err="1">
                <a:latin typeface="Gilroy Light" panose="00000400000000000000" pitchFamily="50" charset="-70"/>
              </a:rPr>
              <a:t>people</a:t>
            </a:r>
            <a:r>
              <a:rPr lang="et-EE" dirty="0">
                <a:latin typeface="Gilroy Light" panose="00000400000000000000" pitchFamily="50" charset="-70"/>
              </a:rPr>
              <a:t> </a:t>
            </a:r>
            <a:r>
              <a:rPr lang="et-EE" dirty="0" err="1">
                <a:latin typeface="Gilroy Light" panose="00000400000000000000" pitchFamily="50" charset="-70"/>
              </a:rPr>
              <a:t>anxious</a:t>
            </a:r>
            <a:r>
              <a:rPr lang="et-EE" dirty="0">
                <a:latin typeface="Gilroy Light" panose="00000400000000000000" pitchFamily="50" charset="-70"/>
              </a:rPr>
              <a:t>.“</a:t>
            </a:r>
          </a:p>
          <a:p>
            <a:r>
              <a:rPr lang="et-EE" dirty="0">
                <a:latin typeface="Gilroy Light" panose="00000400000000000000" pitchFamily="50" charset="-70"/>
              </a:rPr>
              <a:t>Kas räägime vaimsest tervisest? </a:t>
            </a:r>
          </a:p>
          <a:p>
            <a:r>
              <a:rPr lang="et-EE" dirty="0">
                <a:latin typeface="Gilroy Light" panose="00000400000000000000" pitchFamily="50" charset="-70"/>
              </a:rPr>
              <a:t>Kuidas sellest räägime?</a:t>
            </a:r>
          </a:p>
          <a:p>
            <a:r>
              <a:rPr lang="et-EE" dirty="0">
                <a:latin typeface="Gilroy Light" panose="00000400000000000000" pitchFamily="50" charset="-70"/>
              </a:rPr>
              <a:t>Kas see on keskkond, kus võin öelda „Mul on nüüd halvasti ja vajan abi“?</a:t>
            </a:r>
          </a:p>
          <a:p>
            <a:r>
              <a:rPr lang="et-EE" dirty="0">
                <a:latin typeface="Gilroy Light" panose="00000400000000000000" pitchFamily="50" charset="-70"/>
              </a:rPr>
              <a:t>Kogemuste jagamine</a:t>
            </a:r>
          </a:p>
          <a:p>
            <a:r>
              <a:rPr lang="et-EE" dirty="0">
                <a:latin typeface="Gilroy Light" panose="00000400000000000000" pitchFamily="50" charset="-70"/>
              </a:rPr>
              <a:t>Selged reeglid ja protsessid</a:t>
            </a:r>
          </a:p>
          <a:p>
            <a:r>
              <a:rPr lang="et-EE" dirty="0">
                <a:latin typeface="Gilroy Light" panose="00000400000000000000" pitchFamily="50" charset="-70"/>
              </a:rPr>
              <a:t>Tervist tuleb hoida laiemalt</a:t>
            </a:r>
          </a:p>
          <a:p>
            <a:endParaRPr lang="et-EE" dirty="0">
              <a:latin typeface="Gilroy Light" panose="00000400000000000000" pitchFamily="50" charset="-70"/>
            </a:endParaRPr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3909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76B8091-01FE-1A8A-C3AF-A6196626E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793"/>
            <a:ext cx="10515600" cy="1325563"/>
          </a:xfrm>
        </p:spPr>
        <p:txBody>
          <a:bodyPr/>
          <a:lstStyle/>
          <a:p>
            <a:r>
              <a:rPr lang="et-EE" dirty="0">
                <a:latin typeface="Gilroy ExtraBold" panose="00000900000000000000" pitchFamily="50" charset="-70"/>
              </a:rPr>
              <a:t>HALJALA VALLAVALITSUS</a:t>
            </a:r>
          </a:p>
        </p:txBody>
      </p:sp>
      <p:grpSp>
        <p:nvGrpSpPr>
          <p:cNvPr id="4" name="Rühm 3">
            <a:extLst>
              <a:ext uri="{FF2B5EF4-FFF2-40B4-BE49-F238E27FC236}">
                <a16:creationId xmlns:a16="http://schemas.microsoft.com/office/drawing/2014/main" id="{7B66B04D-6598-CBD1-BB26-E9D116C8636B}"/>
              </a:ext>
            </a:extLst>
          </p:cNvPr>
          <p:cNvGrpSpPr/>
          <p:nvPr/>
        </p:nvGrpSpPr>
        <p:grpSpPr>
          <a:xfrm>
            <a:off x="0" y="0"/>
            <a:ext cx="12192000" cy="1298662"/>
            <a:chOff x="0" y="0"/>
            <a:chExt cx="12192000" cy="1298662"/>
          </a:xfrm>
        </p:grpSpPr>
        <p:sp>
          <p:nvSpPr>
            <p:cNvPr id="5" name="Ristkülik 4">
              <a:extLst>
                <a:ext uri="{FF2B5EF4-FFF2-40B4-BE49-F238E27FC236}">
                  <a16:creationId xmlns:a16="http://schemas.microsoft.com/office/drawing/2014/main" id="{4C9D34B1-837C-3AA7-5F17-4F7F6EEA3F2C}"/>
                </a:ext>
              </a:extLst>
            </p:cNvPr>
            <p:cNvSpPr/>
            <p:nvPr/>
          </p:nvSpPr>
          <p:spPr>
            <a:xfrm>
              <a:off x="0" y="0"/>
              <a:ext cx="12192000" cy="759125"/>
            </a:xfrm>
            <a:prstGeom prst="rect">
              <a:avLst/>
            </a:prstGeom>
            <a:solidFill>
              <a:srgbClr val="0072CE"/>
            </a:solidFill>
            <a:ln>
              <a:solidFill>
                <a:srgbClr val="007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" name="Võrdkülgne kolmnurk 4">
              <a:extLst>
                <a:ext uri="{FF2B5EF4-FFF2-40B4-BE49-F238E27FC236}">
                  <a16:creationId xmlns:a16="http://schemas.microsoft.com/office/drawing/2014/main" id="{EA60B976-0BBD-F8F0-5D52-E32DBAD41468}"/>
                </a:ext>
              </a:extLst>
            </p:cNvPr>
            <p:cNvSpPr/>
            <p:nvPr/>
          </p:nvSpPr>
          <p:spPr>
            <a:xfrm rot="16200000">
              <a:off x="10188322" y="-705016"/>
              <a:ext cx="539536" cy="3467819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3467819 h 3467819"/>
                <a:gd name="connsiteX1" fmla="*/ 1047937 w 1060704"/>
                <a:gd name="connsiteY1" fmla="*/ 0 h 3467819"/>
                <a:gd name="connsiteX2" fmla="*/ 1060704 w 1060704"/>
                <a:gd name="connsiteY2" fmla="*/ 3467819 h 3467819"/>
                <a:gd name="connsiteX3" fmla="*/ 0 w 1060704"/>
                <a:gd name="connsiteY3" fmla="*/ 3467819 h 3467819"/>
                <a:gd name="connsiteX0" fmla="*/ 0 w 525867"/>
                <a:gd name="connsiteY0" fmla="*/ 3459195 h 3467819"/>
                <a:gd name="connsiteX1" fmla="*/ 513100 w 525867"/>
                <a:gd name="connsiteY1" fmla="*/ 0 h 3467819"/>
                <a:gd name="connsiteX2" fmla="*/ 525867 w 525867"/>
                <a:gd name="connsiteY2" fmla="*/ 3467819 h 3467819"/>
                <a:gd name="connsiteX3" fmla="*/ 0 w 525867"/>
                <a:gd name="connsiteY3" fmla="*/ 3459195 h 3467819"/>
                <a:gd name="connsiteX0" fmla="*/ 0 w 539536"/>
                <a:gd name="connsiteY0" fmla="*/ 3459195 h 3467819"/>
                <a:gd name="connsiteX1" fmla="*/ 538979 w 539536"/>
                <a:gd name="connsiteY1" fmla="*/ 0 h 3467819"/>
                <a:gd name="connsiteX2" fmla="*/ 525867 w 539536"/>
                <a:gd name="connsiteY2" fmla="*/ 3467819 h 3467819"/>
                <a:gd name="connsiteX3" fmla="*/ 0 w 539536"/>
                <a:gd name="connsiteY3" fmla="*/ 3459195 h 346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36" h="3467819">
                  <a:moveTo>
                    <a:pt x="0" y="3459195"/>
                  </a:moveTo>
                  <a:lnTo>
                    <a:pt x="538979" y="0"/>
                  </a:lnTo>
                  <a:cubicBezTo>
                    <a:pt x="543235" y="1155940"/>
                    <a:pt x="521611" y="2311879"/>
                    <a:pt x="525867" y="3467819"/>
                  </a:cubicBezTo>
                  <a:lnTo>
                    <a:pt x="0" y="3459195"/>
                  </a:lnTo>
                  <a:close/>
                </a:path>
              </a:pathLst>
            </a:custGeom>
            <a:solidFill>
              <a:srgbClr val="FEDF00"/>
            </a:solidFill>
            <a:ln>
              <a:solidFill>
                <a:srgbClr val="FED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  <p:pic>
        <p:nvPicPr>
          <p:cNvPr id="9" name="Pilt 8" descr="Pilt, millel on kujutatud tekst, Font, Graafika, kuvatõmmis&#10;&#10;Kirjeldus on genereeritud automaatselt">
            <a:extLst>
              <a:ext uri="{FF2B5EF4-FFF2-40B4-BE49-F238E27FC236}">
                <a16:creationId xmlns:a16="http://schemas.microsoft.com/office/drawing/2014/main" id="{457D70F9-1BCC-0251-AF50-32D7948E2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516" y="2997181"/>
            <a:ext cx="2111543" cy="1901168"/>
          </a:xfrm>
          <a:prstGeom prst="rect">
            <a:avLst/>
          </a:prstGeom>
        </p:spPr>
      </p:pic>
      <p:pic>
        <p:nvPicPr>
          <p:cNvPr id="12" name="Pilt 11" descr="Pilt, millel on kujutatud logo, Font, ring, Kaubamärk&#10;&#10;Kirjeldus on genereeritud automaatselt">
            <a:extLst>
              <a:ext uri="{FF2B5EF4-FFF2-40B4-BE49-F238E27FC236}">
                <a16:creationId xmlns:a16="http://schemas.microsoft.com/office/drawing/2014/main" id="{09B3D38B-5A7A-8EEC-762F-B10609D2D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776" y="1566121"/>
            <a:ext cx="1491024" cy="1491024"/>
          </a:xfrm>
          <a:prstGeom prst="rect">
            <a:avLst/>
          </a:prstGeom>
        </p:spPr>
      </p:pic>
      <p:sp>
        <p:nvSpPr>
          <p:cNvPr id="11" name="Sisu kohatäide 10">
            <a:extLst>
              <a:ext uri="{FF2B5EF4-FFF2-40B4-BE49-F238E27FC236}">
                <a16:creationId xmlns:a16="http://schemas.microsoft.com/office/drawing/2014/main" id="{F66B1925-A964-8797-E842-0F060A7AE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096"/>
            <a:ext cx="10515600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>
                <a:latin typeface="Gilroy Light" panose="00000400000000000000" pitchFamily="50" charset="-70"/>
              </a:rPr>
              <a:t>7 tasustatud tervisepäeva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>
                <a:latin typeface="Gilroy Light" panose="00000400000000000000" pitchFamily="50" charset="-70"/>
              </a:rPr>
              <a:t>tervisetoetus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>
                <a:latin typeface="Gilroy Light" panose="00000400000000000000" pitchFamily="50" charset="-70"/>
              </a:rPr>
              <a:t>haigushüvitis esimesest päevast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>
                <a:latin typeface="Gilroy Light" panose="00000400000000000000" pitchFamily="50" charset="-70"/>
              </a:rPr>
              <a:t>kodukontor ja reedel vallamaja suletud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>
                <a:latin typeface="Gilroy Light" panose="00000400000000000000" pitchFamily="50" charset="-70"/>
              </a:rPr>
              <a:t>paindlik tööaja algus ja lõpp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>
                <a:latin typeface="Gilroy Light" panose="00000400000000000000" pitchFamily="50" charset="-70"/>
              </a:rPr>
              <a:t>vallavanem ei sega (üldjuhul) töötamist </a:t>
            </a:r>
            <a:r>
              <a:rPr lang="et-EE" dirty="0">
                <a:latin typeface="Gilroy Light" panose="00000400000000000000" pitchFamily="50" charset="-70"/>
                <a:sym typeface="Wingdings" panose="05000000000000000000" pitchFamily="2" charset="2"/>
              </a:rPr>
              <a:t></a:t>
            </a:r>
            <a:endParaRPr lang="et-EE" dirty="0">
              <a:latin typeface="Gilroy Light" panose="00000400000000000000" pitchFamily="50" charset="-70"/>
            </a:endParaRPr>
          </a:p>
          <a:p>
            <a:endParaRPr lang="et-EE" dirty="0"/>
          </a:p>
        </p:txBody>
      </p:sp>
      <p:pic>
        <p:nvPicPr>
          <p:cNvPr id="15" name="Pilt 14" descr="Pilt, millel on kujutatud Graafika, graafiline disain, Font, logo&#10;&#10;Kirjeldus on genereeritud automaatselt">
            <a:extLst>
              <a:ext uri="{FF2B5EF4-FFF2-40B4-BE49-F238E27FC236}">
                <a16:creationId xmlns:a16="http://schemas.microsoft.com/office/drawing/2014/main" id="{D16268E7-9DBF-C2CB-07B6-CDD410753B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493" y="4914645"/>
            <a:ext cx="2918710" cy="91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lt 7">
            <a:extLst>
              <a:ext uri="{FF2B5EF4-FFF2-40B4-BE49-F238E27FC236}">
                <a16:creationId xmlns:a16="http://schemas.microsoft.com/office/drawing/2014/main" id="{8741CF27-065A-29EA-D845-3CE67D330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5127"/>
            <a:ext cx="12192000" cy="8121872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976B8091-01FE-1A8A-C3AF-A6196626E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70" y="5470716"/>
            <a:ext cx="3776933" cy="1710442"/>
          </a:xfrm>
        </p:spPr>
        <p:txBody>
          <a:bodyPr>
            <a:normAutofit fontScale="90000"/>
          </a:bodyPr>
          <a:lstStyle/>
          <a:p>
            <a:r>
              <a:rPr lang="et-EE" sz="9600" dirty="0">
                <a:solidFill>
                  <a:schemeClr val="bg1"/>
                </a:solidFill>
                <a:latin typeface="Gilroy ExtraBold" panose="00000900000000000000" pitchFamily="50" charset="-70"/>
              </a:rPr>
              <a:t>AITÄH!</a:t>
            </a:r>
          </a:p>
        </p:txBody>
      </p:sp>
      <p:grpSp>
        <p:nvGrpSpPr>
          <p:cNvPr id="4" name="Rühm 3">
            <a:extLst>
              <a:ext uri="{FF2B5EF4-FFF2-40B4-BE49-F238E27FC236}">
                <a16:creationId xmlns:a16="http://schemas.microsoft.com/office/drawing/2014/main" id="{7B66B04D-6598-CBD1-BB26-E9D116C8636B}"/>
              </a:ext>
            </a:extLst>
          </p:cNvPr>
          <p:cNvGrpSpPr/>
          <p:nvPr/>
        </p:nvGrpSpPr>
        <p:grpSpPr>
          <a:xfrm>
            <a:off x="0" y="0"/>
            <a:ext cx="12192000" cy="1298662"/>
            <a:chOff x="0" y="0"/>
            <a:chExt cx="12192000" cy="1298662"/>
          </a:xfrm>
        </p:grpSpPr>
        <p:sp>
          <p:nvSpPr>
            <p:cNvPr id="5" name="Ristkülik 4">
              <a:extLst>
                <a:ext uri="{FF2B5EF4-FFF2-40B4-BE49-F238E27FC236}">
                  <a16:creationId xmlns:a16="http://schemas.microsoft.com/office/drawing/2014/main" id="{4C9D34B1-837C-3AA7-5F17-4F7F6EEA3F2C}"/>
                </a:ext>
              </a:extLst>
            </p:cNvPr>
            <p:cNvSpPr/>
            <p:nvPr/>
          </p:nvSpPr>
          <p:spPr>
            <a:xfrm>
              <a:off x="0" y="0"/>
              <a:ext cx="12192000" cy="759125"/>
            </a:xfrm>
            <a:prstGeom prst="rect">
              <a:avLst/>
            </a:prstGeom>
            <a:solidFill>
              <a:srgbClr val="0072CE"/>
            </a:solidFill>
            <a:ln>
              <a:solidFill>
                <a:srgbClr val="007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" name="Võrdkülgne kolmnurk 4">
              <a:extLst>
                <a:ext uri="{FF2B5EF4-FFF2-40B4-BE49-F238E27FC236}">
                  <a16:creationId xmlns:a16="http://schemas.microsoft.com/office/drawing/2014/main" id="{EA60B976-0BBD-F8F0-5D52-E32DBAD41468}"/>
                </a:ext>
              </a:extLst>
            </p:cNvPr>
            <p:cNvSpPr/>
            <p:nvPr/>
          </p:nvSpPr>
          <p:spPr>
            <a:xfrm rot="16200000">
              <a:off x="10188322" y="-705016"/>
              <a:ext cx="539536" cy="3467819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3467819 h 3467819"/>
                <a:gd name="connsiteX1" fmla="*/ 1047937 w 1060704"/>
                <a:gd name="connsiteY1" fmla="*/ 0 h 3467819"/>
                <a:gd name="connsiteX2" fmla="*/ 1060704 w 1060704"/>
                <a:gd name="connsiteY2" fmla="*/ 3467819 h 3467819"/>
                <a:gd name="connsiteX3" fmla="*/ 0 w 1060704"/>
                <a:gd name="connsiteY3" fmla="*/ 3467819 h 3467819"/>
                <a:gd name="connsiteX0" fmla="*/ 0 w 525867"/>
                <a:gd name="connsiteY0" fmla="*/ 3459195 h 3467819"/>
                <a:gd name="connsiteX1" fmla="*/ 513100 w 525867"/>
                <a:gd name="connsiteY1" fmla="*/ 0 h 3467819"/>
                <a:gd name="connsiteX2" fmla="*/ 525867 w 525867"/>
                <a:gd name="connsiteY2" fmla="*/ 3467819 h 3467819"/>
                <a:gd name="connsiteX3" fmla="*/ 0 w 525867"/>
                <a:gd name="connsiteY3" fmla="*/ 3459195 h 3467819"/>
                <a:gd name="connsiteX0" fmla="*/ 0 w 539536"/>
                <a:gd name="connsiteY0" fmla="*/ 3459195 h 3467819"/>
                <a:gd name="connsiteX1" fmla="*/ 538979 w 539536"/>
                <a:gd name="connsiteY1" fmla="*/ 0 h 3467819"/>
                <a:gd name="connsiteX2" fmla="*/ 525867 w 539536"/>
                <a:gd name="connsiteY2" fmla="*/ 3467819 h 3467819"/>
                <a:gd name="connsiteX3" fmla="*/ 0 w 539536"/>
                <a:gd name="connsiteY3" fmla="*/ 3459195 h 346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36" h="3467819">
                  <a:moveTo>
                    <a:pt x="0" y="3459195"/>
                  </a:moveTo>
                  <a:lnTo>
                    <a:pt x="538979" y="0"/>
                  </a:lnTo>
                  <a:cubicBezTo>
                    <a:pt x="543235" y="1155940"/>
                    <a:pt x="521611" y="2311879"/>
                    <a:pt x="525867" y="3467819"/>
                  </a:cubicBezTo>
                  <a:lnTo>
                    <a:pt x="0" y="3459195"/>
                  </a:lnTo>
                  <a:close/>
                </a:path>
              </a:pathLst>
            </a:custGeom>
            <a:solidFill>
              <a:srgbClr val="FEDF00"/>
            </a:solidFill>
            <a:ln>
              <a:solidFill>
                <a:srgbClr val="FED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</p:spTree>
    <p:extLst>
      <p:ext uri="{BB962C8B-B14F-4D97-AF65-F5344CB8AC3E}">
        <p14:creationId xmlns:p14="http://schemas.microsoft.com/office/powerpoint/2010/main" val="4077459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132</Words>
  <Application>Microsoft Office PowerPoint</Application>
  <PresentationFormat>Widescreen</PresentationFormat>
  <Paragraphs>32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Gilroy ExtraBold</vt:lpstr>
      <vt:lpstr>Gilroy Light</vt:lpstr>
      <vt:lpstr>Office'i kujundus</vt:lpstr>
      <vt:lpstr>PowerPoint Presentation</vt:lpstr>
      <vt:lpstr>VAIMSET TERVIST VÄÄRTUSTAV ORGANISATSIOON</vt:lpstr>
      <vt:lpstr>KAS TEAME, KUHU LIIGUME?</vt:lpstr>
      <vt:lpstr>HOITUD TÖÖTAJA = HOITUD VALLAELANIK</vt:lpstr>
      <vt:lpstr>MIS ON OLULINE?</vt:lpstr>
      <vt:lpstr>HALJALA VALLAVALITSUS</vt:lpstr>
      <vt:lpstr>AITÄH!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Kent Kerner</dc:creator>
  <cp:lastModifiedBy>Anne-Ly Sumre</cp:lastModifiedBy>
  <cp:revision>2</cp:revision>
  <cp:lastPrinted>2024-09-25T08:43:19Z</cp:lastPrinted>
  <dcterms:created xsi:type="dcterms:W3CDTF">2022-08-25T16:20:45Z</dcterms:created>
  <dcterms:modified xsi:type="dcterms:W3CDTF">2024-11-18T07:01:10Z</dcterms:modified>
</cp:coreProperties>
</file>