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86" r:id="rId2"/>
    <p:sldMasterId id="2147483688" r:id="rId3"/>
    <p:sldMasterId id="2147483690" r:id="rId4"/>
    <p:sldMasterId id="2147483692" r:id="rId5"/>
    <p:sldMasterId id="2147483694" r:id="rId6"/>
  </p:sldMasterIdLst>
  <p:notesMasterIdLst>
    <p:notesMasterId r:id="rId20"/>
  </p:notesMasterIdLst>
  <p:handoutMasterIdLst>
    <p:handoutMasterId r:id="rId21"/>
  </p:handoutMasterIdLst>
  <p:sldIdLst>
    <p:sldId id="256" r:id="rId7"/>
    <p:sldId id="272" r:id="rId8"/>
    <p:sldId id="273" r:id="rId9"/>
    <p:sldId id="274" r:id="rId10"/>
    <p:sldId id="260" r:id="rId11"/>
    <p:sldId id="270" r:id="rId12"/>
    <p:sldId id="263" r:id="rId13"/>
    <p:sldId id="259" r:id="rId14"/>
    <p:sldId id="264" r:id="rId15"/>
    <p:sldId id="277" r:id="rId16"/>
    <p:sldId id="276" r:id="rId17"/>
    <p:sldId id="268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CDA"/>
    <a:srgbClr val="FCF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82"/>
    <p:restoredTop sz="94583"/>
  </p:normalViewPr>
  <p:slideViewPr>
    <p:cSldViewPr snapToGrid="0">
      <p:cViewPr varScale="1">
        <p:scale>
          <a:sx n="112" d="100"/>
          <a:sy n="112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752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iin Adamson" userId="be37330c-eb0d-4083-8628-68e99c2be478" providerId="ADAL" clId="{CFCFE799-6341-CE43-8477-EA58C9E879FD}"/>
    <pc:docChg chg="modSld">
      <pc:chgData name="Triin Adamson" userId="be37330c-eb0d-4083-8628-68e99c2be478" providerId="ADAL" clId="{CFCFE799-6341-CE43-8477-EA58C9E879FD}" dt="2024-11-11T13:13:50.957" v="0" actId="729"/>
      <pc:docMkLst>
        <pc:docMk/>
      </pc:docMkLst>
      <pc:sldChg chg="mod modShow">
        <pc:chgData name="Triin Adamson" userId="be37330c-eb0d-4083-8628-68e99c2be478" providerId="ADAL" clId="{CFCFE799-6341-CE43-8477-EA58C9E879FD}" dt="2024-11-11T13:13:50.957" v="0" actId="729"/>
        <pc:sldMkLst>
          <pc:docMk/>
          <pc:sldMk cId="331137779" sldId="27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DEECD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BC-E841-B345-FADACA8E6500}"/>
              </c:ext>
            </c:extLst>
          </c:dPt>
          <c:dPt>
            <c:idx val="1"/>
            <c:bubble3D val="0"/>
            <c:spPr>
              <a:solidFill>
                <a:schemeClr val="bg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BC-E841-B345-FADACA8E6500}"/>
              </c:ext>
            </c:extLst>
          </c:dPt>
          <c:cat>
            <c:strRef>
              <c:f>Sheet1!$A$2:$A$3</c:f>
              <c:strCache>
                <c:ptCount val="2"/>
                <c:pt idx="0">
                  <c:v>Naised</c:v>
                </c:pt>
                <c:pt idx="1">
                  <c:v>Mehed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 formatCode="General">
                  <c:v>41</c:v>
                </c:pt>
                <c:pt idx="1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BC-E841-B345-FADACA8E65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>
                  <a:lumMod val="20000"/>
                  <a:lumOff val="80000"/>
                </a:schemeClr>
              </a:solidFill>
              <a:latin typeface="Aino" panose="02000603040504020204" pitchFamily="2" charset="77"/>
              <a:ea typeface="+mn-ea"/>
              <a:cs typeface="+mn-cs"/>
            </a:defRPr>
          </a:pPr>
          <a:endParaRPr lang="en-E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EE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EECDA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BC-E841-B345-FADACA8E650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BC-E841-B345-FADACA8E6500}"/>
              </c:ext>
            </c:extLst>
          </c:dPt>
          <c:cat>
            <c:strRef>
              <c:f>Sheet1!$A$2:$A$3</c:f>
              <c:strCache>
                <c:ptCount val="2"/>
                <c:pt idx="0">
                  <c:v>Personalientusiastid</c:v>
                </c:pt>
                <c:pt idx="1">
                  <c:v>Eesti elanikud</c:v>
                </c:pt>
              </c:strCache>
            </c:strRef>
          </c:cat>
          <c:val>
            <c:numRef>
              <c:f>Sheet1!$B$2:$B$3</c:f>
              <c:numCache>
                <c:formatCode>0</c:formatCode>
                <c:ptCount val="2"/>
                <c:pt idx="0" formatCode="General">
                  <c:v>73</c:v>
                </c:pt>
                <c:pt idx="1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BC-E841-B345-FADACA8E65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609344960"/>
        <c:axId val="1033650063"/>
      </c:barChart>
      <c:valAx>
        <c:axId val="1033650063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EE"/>
          </a:p>
        </c:txPr>
        <c:crossAx val="1609344960"/>
        <c:crosses val="autoZero"/>
        <c:crossBetween val="between"/>
      </c:valAx>
      <c:catAx>
        <c:axId val="1609344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EE"/>
          </a:p>
        </c:txPr>
        <c:crossAx val="1033650063"/>
        <c:crosses val="autoZero"/>
        <c:auto val="1"/>
        <c:lblAlgn val="ctr"/>
        <c:lblOffset val="100"/>
        <c:noMultiLvlLbl val="0"/>
      </c:cat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EE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2BEC5E-1B9B-E641-B843-36C414A7A63F}" type="doc">
      <dgm:prSet loTypeId="urn:microsoft.com/office/officeart/2005/8/layout/cycle4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6F46A2D3-B9D9-B145-B6EE-1B303D61382B}">
      <dgm:prSet phldrT="[Text]"/>
      <dgm:spPr>
        <a:solidFill>
          <a:schemeClr val="bg1"/>
        </a:solidFill>
      </dgm:spPr>
      <dgm:t>
        <a:bodyPr/>
        <a:lstStyle/>
        <a:p>
          <a:r>
            <a:rPr lang="et-EE" noProof="0" dirty="0">
              <a:latin typeface="Aino" panose="02000603040504020204" pitchFamily="2" charset="77"/>
            </a:rPr>
            <a:t>Nõustame ja koolitame</a:t>
          </a:r>
        </a:p>
      </dgm:t>
    </dgm:pt>
    <dgm:pt modelId="{1BC25B56-AD33-FB48-B234-C091FB8E5605}" type="parTrans" cxnId="{A677BF8A-7313-0E4D-BF72-AA4A76D027A3}">
      <dgm:prSet/>
      <dgm:spPr/>
      <dgm:t>
        <a:bodyPr/>
        <a:lstStyle/>
        <a:p>
          <a:endParaRPr lang="en-GB"/>
        </a:p>
      </dgm:t>
    </dgm:pt>
    <dgm:pt modelId="{14D039C9-A335-FE4D-9004-AE1D505964BD}" type="sibTrans" cxnId="{A677BF8A-7313-0E4D-BF72-AA4A76D027A3}">
      <dgm:prSet/>
      <dgm:spPr/>
      <dgm:t>
        <a:bodyPr/>
        <a:lstStyle/>
        <a:p>
          <a:endParaRPr lang="en-GB"/>
        </a:p>
      </dgm:t>
    </dgm:pt>
    <dgm:pt modelId="{C94A2D44-565A-154F-BD3D-D2AB25A79A22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Teadlikkuse tõstmine</a:t>
          </a:r>
        </a:p>
      </dgm:t>
    </dgm:pt>
    <dgm:pt modelId="{D484785B-E8D8-7C47-A3EC-98BC8629F2E8}" type="parTrans" cxnId="{E3C02EBF-1CA8-264B-B03B-616016163787}">
      <dgm:prSet/>
      <dgm:spPr/>
      <dgm:t>
        <a:bodyPr/>
        <a:lstStyle/>
        <a:p>
          <a:endParaRPr lang="en-GB"/>
        </a:p>
      </dgm:t>
    </dgm:pt>
    <dgm:pt modelId="{DD7E8788-56BD-4D40-B3A1-0398529B1B40}" type="sibTrans" cxnId="{E3C02EBF-1CA8-264B-B03B-616016163787}">
      <dgm:prSet/>
      <dgm:spPr/>
      <dgm:t>
        <a:bodyPr/>
        <a:lstStyle/>
        <a:p>
          <a:endParaRPr lang="en-GB"/>
        </a:p>
      </dgm:t>
    </dgm:pt>
    <dgm:pt modelId="{AD8FC014-6C60-2F4E-AEBE-6616CC8627DC}">
      <dgm:prSet phldrT="[Text]"/>
      <dgm:spPr>
        <a:solidFill>
          <a:schemeClr val="bg1"/>
        </a:solidFill>
      </dgm:spPr>
      <dgm:t>
        <a:bodyPr/>
        <a:lstStyle/>
        <a:p>
          <a:r>
            <a:rPr lang="et-EE" noProof="0" dirty="0"/>
            <a:t>Anname tööriistad</a:t>
          </a:r>
        </a:p>
      </dgm:t>
    </dgm:pt>
    <dgm:pt modelId="{3EA404EF-E16F-C74C-BC65-1F8CA175E213}" type="parTrans" cxnId="{08B8E6B8-E1D1-AB48-B46F-0DEC980DD4D7}">
      <dgm:prSet/>
      <dgm:spPr/>
      <dgm:t>
        <a:bodyPr/>
        <a:lstStyle/>
        <a:p>
          <a:endParaRPr lang="en-GB"/>
        </a:p>
      </dgm:t>
    </dgm:pt>
    <dgm:pt modelId="{4E80F5BD-215F-754F-BC96-98FF7B874730}" type="sibTrans" cxnId="{08B8E6B8-E1D1-AB48-B46F-0DEC980DD4D7}">
      <dgm:prSet/>
      <dgm:spPr/>
      <dgm:t>
        <a:bodyPr/>
        <a:lstStyle/>
        <a:p>
          <a:endParaRPr lang="en-GB"/>
        </a:p>
      </dgm:t>
    </dgm:pt>
    <dgm:pt modelId="{9595EABF-3930-C14E-8873-7F459F8CD263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Käsiraamat</a:t>
          </a:r>
        </a:p>
      </dgm:t>
    </dgm:pt>
    <dgm:pt modelId="{91514265-370E-D748-8729-E8D875564341}" type="parTrans" cxnId="{43A042A9-E88B-ED44-B66F-C027099A63ED}">
      <dgm:prSet/>
      <dgm:spPr/>
      <dgm:t>
        <a:bodyPr/>
        <a:lstStyle/>
        <a:p>
          <a:endParaRPr lang="en-GB"/>
        </a:p>
      </dgm:t>
    </dgm:pt>
    <dgm:pt modelId="{C5E9A27F-D263-CE41-9C9F-127C44EAF60C}" type="sibTrans" cxnId="{43A042A9-E88B-ED44-B66F-C027099A63ED}">
      <dgm:prSet/>
      <dgm:spPr/>
      <dgm:t>
        <a:bodyPr/>
        <a:lstStyle/>
        <a:p>
          <a:endParaRPr lang="en-GB"/>
        </a:p>
      </dgm:t>
    </dgm:pt>
    <dgm:pt modelId="{913016FD-8D52-D046-883E-C896F246C93F}">
      <dgm:prSet phldrT="[Text]"/>
      <dgm:spPr>
        <a:solidFill>
          <a:schemeClr val="bg1"/>
        </a:solidFill>
      </dgm:spPr>
      <dgm:t>
        <a:bodyPr/>
        <a:lstStyle/>
        <a:p>
          <a:r>
            <a:rPr lang="et-EE" noProof="0" dirty="0"/>
            <a:t>Toetame</a:t>
          </a:r>
        </a:p>
      </dgm:t>
    </dgm:pt>
    <dgm:pt modelId="{B4A959DB-AEAA-B14B-9E13-E5CA10B615F1}" type="parTrans" cxnId="{B8479E3E-59C5-BC47-8B7F-65570A761B96}">
      <dgm:prSet/>
      <dgm:spPr/>
      <dgm:t>
        <a:bodyPr/>
        <a:lstStyle/>
        <a:p>
          <a:endParaRPr lang="en-GB"/>
        </a:p>
      </dgm:t>
    </dgm:pt>
    <dgm:pt modelId="{F81C1C0C-1AF8-B54D-B63C-ACD397C8C7E0}" type="sibTrans" cxnId="{B8479E3E-59C5-BC47-8B7F-65570A761B96}">
      <dgm:prSet/>
      <dgm:spPr/>
      <dgm:t>
        <a:bodyPr/>
        <a:lstStyle/>
        <a:p>
          <a:endParaRPr lang="en-GB"/>
        </a:p>
      </dgm:t>
    </dgm:pt>
    <dgm:pt modelId="{91170C3B-CF1A-0C43-8AE5-71DE38B5E68D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Konsultatsioonid</a:t>
          </a:r>
        </a:p>
      </dgm:t>
    </dgm:pt>
    <dgm:pt modelId="{075BBF3F-5D75-4349-ACF0-063F844817A0}" type="parTrans" cxnId="{5D4972B9-2B18-384E-947B-D4D119E6B20F}">
      <dgm:prSet/>
      <dgm:spPr/>
      <dgm:t>
        <a:bodyPr/>
        <a:lstStyle/>
        <a:p>
          <a:endParaRPr lang="en-GB"/>
        </a:p>
      </dgm:t>
    </dgm:pt>
    <dgm:pt modelId="{1846DA62-A67A-B443-B65E-2A4D7816A325}" type="sibTrans" cxnId="{5D4972B9-2B18-384E-947B-D4D119E6B20F}">
      <dgm:prSet/>
      <dgm:spPr/>
      <dgm:t>
        <a:bodyPr/>
        <a:lstStyle/>
        <a:p>
          <a:endParaRPr lang="en-GB"/>
        </a:p>
      </dgm:t>
    </dgm:pt>
    <dgm:pt modelId="{1DCC40C3-9FCD-FC45-BDDD-6F8421A10082}">
      <dgm:prSet phldrT="[Text]"/>
      <dgm:spPr>
        <a:solidFill>
          <a:schemeClr val="bg1"/>
        </a:solidFill>
      </dgm:spPr>
      <dgm:t>
        <a:bodyPr/>
        <a:lstStyle/>
        <a:p>
          <a:r>
            <a:rPr lang="et-EE" noProof="0" dirty="0" err="1"/>
            <a:t>Võrgustume</a:t>
          </a:r>
          <a:endParaRPr lang="et-EE" noProof="0" dirty="0"/>
        </a:p>
      </dgm:t>
    </dgm:pt>
    <dgm:pt modelId="{AAB2C74D-61DC-2B43-83EA-3919C620075D}" type="parTrans" cxnId="{ABFE30E5-4A2F-C04E-98DC-80988995CA05}">
      <dgm:prSet/>
      <dgm:spPr/>
      <dgm:t>
        <a:bodyPr/>
        <a:lstStyle/>
        <a:p>
          <a:endParaRPr lang="en-GB"/>
        </a:p>
      </dgm:t>
    </dgm:pt>
    <dgm:pt modelId="{99490E13-8BC1-934D-89A6-1A70632F2AD6}" type="sibTrans" cxnId="{ABFE30E5-4A2F-C04E-98DC-80988995CA05}">
      <dgm:prSet/>
      <dgm:spPr/>
      <dgm:t>
        <a:bodyPr/>
        <a:lstStyle/>
        <a:p>
          <a:endParaRPr lang="en-GB"/>
        </a:p>
      </dgm:t>
    </dgm:pt>
    <dgm:pt modelId="{83A20769-6326-3542-B06F-29125F21BA43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pPr algn="l"/>
          <a:r>
            <a:rPr lang="et-EE" sz="1200" noProof="0" dirty="0">
              <a:latin typeface="Aino" panose="02000603040504020204" pitchFamily="2" charset="77"/>
            </a:rPr>
            <a:t>Parimate praktikate jagamine</a:t>
          </a:r>
        </a:p>
      </dgm:t>
    </dgm:pt>
    <dgm:pt modelId="{CFA186B3-CFA0-6C4E-B562-7952759F6E6D}" type="parTrans" cxnId="{364EE90B-33C4-984D-AA25-3C996935CEE0}">
      <dgm:prSet/>
      <dgm:spPr/>
      <dgm:t>
        <a:bodyPr/>
        <a:lstStyle/>
        <a:p>
          <a:endParaRPr lang="en-GB"/>
        </a:p>
      </dgm:t>
    </dgm:pt>
    <dgm:pt modelId="{5B9DAB4A-788A-B740-86A5-5E0D92DD6B15}" type="sibTrans" cxnId="{364EE90B-33C4-984D-AA25-3C996935CEE0}">
      <dgm:prSet/>
      <dgm:spPr/>
      <dgm:t>
        <a:bodyPr/>
        <a:lstStyle/>
        <a:p>
          <a:endParaRPr lang="en-GB"/>
        </a:p>
      </dgm:t>
    </dgm:pt>
    <dgm:pt modelId="{288E91DF-8533-3B44-B36C-40F389687735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Oskused märgata ja reageerida</a:t>
          </a:r>
        </a:p>
      </dgm:t>
    </dgm:pt>
    <dgm:pt modelId="{F6E48131-AA3F-E143-916F-D260487E9BB4}" type="parTrans" cxnId="{6D5532B2-CFA1-8947-8629-171126ED2A10}">
      <dgm:prSet/>
      <dgm:spPr/>
      <dgm:t>
        <a:bodyPr/>
        <a:lstStyle/>
        <a:p>
          <a:endParaRPr lang="en-GB"/>
        </a:p>
      </dgm:t>
    </dgm:pt>
    <dgm:pt modelId="{0C0DE9E7-9CDC-754D-920A-665169C48430}" type="sibTrans" cxnId="{6D5532B2-CFA1-8947-8629-171126ED2A10}">
      <dgm:prSet/>
      <dgm:spPr/>
      <dgm:t>
        <a:bodyPr/>
        <a:lstStyle/>
        <a:p>
          <a:endParaRPr lang="en-GB"/>
        </a:p>
      </dgm:t>
    </dgm:pt>
    <dgm:pt modelId="{8E9877BD-D6FF-8D4F-844F-E7978F14CF1D}">
      <dgm:prSet phldrT="[Text]"/>
      <dgm:spPr>
        <a:ln>
          <a:solidFill>
            <a:schemeClr val="bg1"/>
          </a:solidFill>
        </a:ln>
      </dgm:spPr>
      <dgm:t>
        <a:bodyPr/>
        <a:lstStyle/>
        <a:p>
          <a:endParaRPr lang="et-EE" sz="1500" noProof="0" dirty="0"/>
        </a:p>
      </dgm:t>
    </dgm:pt>
    <dgm:pt modelId="{BF232B86-8C5F-B746-AB40-41314C0E47C5}" type="parTrans" cxnId="{40EA369F-6A4D-F848-960E-517FE105E5E5}">
      <dgm:prSet/>
      <dgm:spPr/>
      <dgm:t>
        <a:bodyPr/>
        <a:lstStyle/>
        <a:p>
          <a:endParaRPr lang="en-GB"/>
        </a:p>
      </dgm:t>
    </dgm:pt>
    <dgm:pt modelId="{DDC61950-E0F5-2342-B3EA-89131C5B24FA}" type="sibTrans" cxnId="{40EA369F-6A4D-F848-960E-517FE105E5E5}">
      <dgm:prSet/>
      <dgm:spPr/>
      <dgm:t>
        <a:bodyPr/>
        <a:lstStyle/>
        <a:p>
          <a:endParaRPr lang="en-GB"/>
        </a:p>
      </dgm:t>
    </dgm:pt>
    <dgm:pt modelId="{47F78813-EFB6-1A40-8E96-2987BD9B11F2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E-õpiampsud</a:t>
          </a:r>
        </a:p>
      </dgm:t>
    </dgm:pt>
    <dgm:pt modelId="{AF551D21-A187-C349-83F2-C118BA503540}" type="parTrans" cxnId="{9222E110-FDEB-944F-806C-5BA7D05F114B}">
      <dgm:prSet/>
      <dgm:spPr/>
      <dgm:t>
        <a:bodyPr/>
        <a:lstStyle/>
        <a:p>
          <a:endParaRPr lang="en-GB"/>
        </a:p>
      </dgm:t>
    </dgm:pt>
    <dgm:pt modelId="{E1B40E6D-40A3-8845-A2BC-A368F456F7D5}" type="sibTrans" cxnId="{9222E110-FDEB-944F-806C-5BA7D05F114B}">
      <dgm:prSet/>
      <dgm:spPr/>
      <dgm:t>
        <a:bodyPr/>
        <a:lstStyle/>
        <a:p>
          <a:endParaRPr lang="en-GB"/>
        </a:p>
      </dgm:t>
    </dgm:pt>
    <dgm:pt modelId="{62FE8365-78B2-004E-B774-CFE16F4F6B29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Teavitus- ja infomaterjalid</a:t>
          </a:r>
        </a:p>
      </dgm:t>
    </dgm:pt>
    <dgm:pt modelId="{1B8BB4C5-1CA3-F746-BB66-E1CE95D48016}" type="parTrans" cxnId="{3607FECC-7571-9449-9DBE-EE233529B770}">
      <dgm:prSet/>
      <dgm:spPr/>
      <dgm:t>
        <a:bodyPr/>
        <a:lstStyle/>
        <a:p>
          <a:endParaRPr lang="en-GB"/>
        </a:p>
      </dgm:t>
    </dgm:pt>
    <dgm:pt modelId="{3A636C84-2426-5A46-9EAF-0DD8CC1F9975}" type="sibTrans" cxnId="{3607FECC-7571-9449-9DBE-EE233529B770}">
      <dgm:prSet/>
      <dgm:spPr/>
      <dgm:t>
        <a:bodyPr/>
        <a:lstStyle/>
        <a:p>
          <a:endParaRPr lang="en-GB"/>
        </a:p>
      </dgm:t>
    </dgm:pt>
    <dgm:pt modelId="{C70A2142-4B3D-0140-A146-05BDDFBFB298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Mentorlus</a:t>
          </a:r>
        </a:p>
      </dgm:t>
    </dgm:pt>
    <dgm:pt modelId="{673F3713-6F4E-6D4D-B8F1-BB3742A93231}" type="parTrans" cxnId="{6328D510-F4C2-C546-BD7F-4463CE642D0C}">
      <dgm:prSet/>
      <dgm:spPr/>
      <dgm:t>
        <a:bodyPr/>
        <a:lstStyle/>
        <a:p>
          <a:endParaRPr lang="en-GB"/>
        </a:p>
      </dgm:t>
    </dgm:pt>
    <dgm:pt modelId="{CEB44A61-606A-164E-A22C-F04F955D81EA}" type="sibTrans" cxnId="{6328D510-F4C2-C546-BD7F-4463CE642D0C}">
      <dgm:prSet/>
      <dgm:spPr/>
      <dgm:t>
        <a:bodyPr/>
        <a:lstStyle/>
        <a:p>
          <a:endParaRPr lang="en-GB"/>
        </a:p>
      </dgm:t>
    </dgm:pt>
    <dgm:pt modelId="{57864BEC-BC6D-6144-9E08-6B63737E7DBD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Mõju hindamine</a:t>
          </a:r>
        </a:p>
      </dgm:t>
    </dgm:pt>
    <dgm:pt modelId="{A7BC18DA-F370-BB4D-98B6-5C019C300A07}" type="parTrans" cxnId="{E73641A0-2643-E649-8C3A-BD71C2C9E974}">
      <dgm:prSet/>
      <dgm:spPr/>
      <dgm:t>
        <a:bodyPr/>
        <a:lstStyle/>
        <a:p>
          <a:endParaRPr lang="en-GB"/>
        </a:p>
      </dgm:t>
    </dgm:pt>
    <dgm:pt modelId="{070CC2E3-6A10-0E40-BAA9-25583566C879}" type="sibTrans" cxnId="{E73641A0-2643-E649-8C3A-BD71C2C9E974}">
      <dgm:prSet/>
      <dgm:spPr/>
      <dgm:t>
        <a:bodyPr/>
        <a:lstStyle/>
        <a:p>
          <a:endParaRPr lang="en-GB"/>
        </a:p>
      </dgm:t>
    </dgm:pt>
    <dgm:pt modelId="{96096D8C-1DB7-E945-82DB-C569F863DA9B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Organisatsiooni poliitikad ja põhimõtted</a:t>
          </a:r>
        </a:p>
      </dgm:t>
    </dgm:pt>
    <dgm:pt modelId="{A1F3B6A6-DFB1-374D-BD0B-02F2DA04D47B}" type="parTrans" cxnId="{0749689B-D5FE-6D46-980B-06C9F9833612}">
      <dgm:prSet/>
      <dgm:spPr/>
      <dgm:t>
        <a:bodyPr/>
        <a:lstStyle/>
        <a:p>
          <a:endParaRPr lang="en-GB"/>
        </a:p>
      </dgm:t>
    </dgm:pt>
    <dgm:pt modelId="{C2013F7A-79A8-244E-851B-F8C5EBDF6E5D}" type="sibTrans" cxnId="{0749689B-D5FE-6D46-980B-06C9F9833612}">
      <dgm:prSet/>
      <dgm:spPr/>
      <dgm:t>
        <a:bodyPr/>
        <a:lstStyle/>
        <a:p>
          <a:endParaRPr lang="en-GB"/>
        </a:p>
      </dgm:t>
    </dgm:pt>
    <dgm:pt modelId="{090F121A-6B3E-9744-82C9-A28C2916425F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pPr algn="l"/>
          <a:r>
            <a:rPr lang="et-EE" sz="1200" noProof="0" dirty="0" err="1">
              <a:latin typeface="Aino" panose="02000603040504020204" pitchFamily="2" charset="77"/>
            </a:rPr>
            <a:t>Võrgustumine</a:t>
          </a:r>
          <a:endParaRPr lang="et-EE" sz="1200" noProof="0" dirty="0">
            <a:latin typeface="Aino" panose="02000603040504020204" pitchFamily="2" charset="77"/>
          </a:endParaRPr>
        </a:p>
      </dgm:t>
    </dgm:pt>
    <dgm:pt modelId="{905DEAEA-F559-F046-B268-3CB8C593E063}" type="parTrans" cxnId="{5A1D213D-2D1A-1F46-B2F6-8B18E82BC999}">
      <dgm:prSet/>
      <dgm:spPr/>
      <dgm:t>
        <a:bodyPr/>
        <a:lstStyle/>
        <a:p>
          <a:endParaRPr lang="en-GB"/>
        </a:p>
      </dgm:t>
    </dgm:pt>
    <dgm:pt modelId="{28608F1C-4C8A-2F4E-839E-BB618304FBA1}" type="sibTrans" cxnId="{5A1D213D-2D1A-1F46-B2F6-8B18E82BC999}">
      <dgm:prSet/>
      <dgm:spPr/>
      <dgm:t>
        <a:bodyPr/>
        <a:lstStyle/>
        <a:p>
          <a:endParaRPr lang="en-GB"/>
        </a:p>
      </dgm:t>
    </dgm:pt>
    <dgm:pt modelId="{9909B59A-2755-7E4E-A49A-F87489DF793A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Kogemuslood</a:t>
          </a:r>
        </a:p>
      </dgm:t>
    </dgm:pt>
    <dgm:pt modelId="{7345CEF8-0035-1E45-9233-FDFBFD27A679}" type="sibTrans" cxnId="{B4D8B743-35A3-F14B-8B65-682A88028E0A}">
      <dgm:prSet/>
      <dgm:spPr/>
      <dgm:t>
        <a:bodyPr/>
        <a:lstStyle/>
        <a:p>
          <a:endParaRPr lang="en-GB"/>
        </a:p>
      </dgm:t>
    </dgm:pt>
    <dgm:pt modelId="{F53562D3-617B-3B4D-8D8A-9F43B364C890}" type="parTrans" cxnId="{B4D8B743-35A3-F14B-8B65-682A88028E0A}">
      <dgm:prSet/>
      <dgm:spPr/>
      <dgm:t>
        <a:bodyPr/>
        <a:lstStyle/>
        <a:p>
          <a:endParaRPr lang="en-GB"/>
        </a:p>
      </dgm:t>
    </dgm:pt>
    <dgm:pt modelId="{DBFC4D87-D973-A840-BADD-4CF74A635AF8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Lähenemise kujundamine</a:t>
          </a:r>
        </a:p>
      </dgm:t>
    </dgm:pt>
    <dgm:pt modelId="{A99217CE-70EB-4A4A-B8EE-1C78E559E02C}" type="parTrans" cxnId="{3C2CA324-F552-5645-8DBB-1B6C66C2A7DB}">
      <dgm:prSet/>
      <dgm:spPr/>
      <dgm:t>
        <a:bodyPr/>
        <a:lstStyle/>
        <a:p>
          <a:endParaRPr lang="en-GB"/>
        </a:p>
      </dgm:t>
    </dgm:pt>
    <dgm:pt modelId="{555DBD27-155A-CD44-87D4-B12E35C5941F}" type="sibTrans" cxnId="{3C2CA324-F552-5645-8DBB-1B6C66C2A7DB}">
      <dgm:prSet/>
      <dgm:spPr/>
      <dgm:t>
        <a:bodyPr/>
        <a:lstStyle/>
        <a:p>
          <a:endParaRPr lang="en-GB"/>
        </a:p>
      </dgm:t>
    </dgm:pt>
    <dgm:pt modelId="{E9FE28E0-13D3-E143-B3FD-E3DC68C3788A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pPr algn="l"/>
          <a:r>
            <a:rPr lang="et-EE" sz="1200" noProof="0" dirty="0">
              <a:latin typeface="Aino" panose="02000603040504020204" pitchFamily="2" charset="77"/>
            </a:rPr>
            <a:t>Külalisesinejad</a:t>
          </a:r>
        </a:p>
      </dgm:t>
    </dgm:pt>
    <dgm:pt modelId="{3815642D-70FE-C547-AC30-FFE811EC5AD8}" type="parTrans" cxnId="{CA5ED741-C244-EF40-B141-789B964EB84B}">
      <dgm:prSet/>
      <dgm:spPr/>
      <dgm:t>
        <a:bodyPr/>
        <a:lstStyle/>
        <a:p>
          <a:endParaRPr lang="en-GB"/>
        </a:p>
      </dgm:t>
    </dgm:pt>
    <dgm:pt modelId="{F01FE5DF-9314-D44C-9677-496D8976B0A6}" type="sibTrans" cxnId="{CA5ED741-C244-EF40-B141-789B964EB84B}">
      <dgm:prSet/>
      <dgm:spPr/>
      <dgm:t>
        <a:bodyPr/>
        <a:lstStyle/>
        <a:p>
          <a:endParaRPr lang="en-GB"/>
        </a:p>
      </dgm:t>
    </dgm:pt>
    <dgm:pt modelId="{CAE06BC2-73A4-B748-A364-FEC03FB2F209}">
      <dgm:prSet phldrT="[Text]" custT="1"/>
      <dgm:spPr>
        <a:ln>
          <a:solidFill>
            <a:schemeClr val="bg1"/>
          </a:solidFill>
        </a:ln>
      </dgm:spPr>
      <dgm:t>
        <a:bodyPr/>
        <a:lstStyle/>
        <a:p>
          <a:r>
            <a:rPr lang="et-EE" sz="1200" noProof="0" dirty="0">
              <a:latin typeface="Aino" panose="02000603040504020204" pitchFamily="2" charset="77"/>
            </a:rPr>
            <a:t>Kommunikatsioon</a:t>
          </a:r>
        </a:p>
      </dgm:t>
    </dgm:pt>
    <dgm:pt modelId="{91E6BFD1-8DE0-B043-A8F0-2FBCB916B592}" type="parTrans" cxnId="{2E02966F-5DA7-4640-AEAB-D3600F461448}">
      <dgm:prSet/>
      <dgm:spPr/>
      <dgm:t>
        <a:bodyPr/>
        <a:lstStyle/>
        <a:p>
          <a:endParaRPr lang="en-GB"/>
        </a:p>
      </dgm:t>
    </dgm:pt>
    <dgm:pt modelId="{5B7E6823-6D41-A441-9ECB-3EE636AFF5EF}" type="sibTrans" cxnId="{2E02966F-5DA7-4640-AEAB-D3600F461448}">
      <dgm:prSet/>
      <dgm:spPr/>
      <dgm:t>
        <a:bodyPr/>
        <a:lstStyle/>
        <a:p>
          <a:endParaRPr lang="en-GB"/>
        </a:p>
      </dgm:t>
    </dgm:pt>
    <dgm:pt modelId="{7CF5B0F2-2A11-1B40-9EA5-FE362313AC95}" type="pres">
      <dgm:prSet presAssocID="{F92BEC5E-1B9B-E641-B843-36C414A7A63F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42C7F50B-D45D-A442-896D-8854FC815670}" type="pres">
      <dgm:prSet presAssocID="{F92BEC5E-1B9B-E641-B843-36C414A7A63F}" presName="children" presStyleCnt="0"/>
      <dgm:spPr/>
    </dgm:pt>
    <dgm:pt modelId="{FDC89139-92BD-804F-8D6F-676951B0E346}" type="pres">
      <dgm:prSet presAssocID="{F92BEC5E-1B9B-E641-B843-36C414A7A63F}" presName="child1group" presStyleCnt="0"/>
      <dgm:spPr/>
    </dgm:pt>
    <dgm:pt modelId="{4E4722ED-9E21-0941-92DD-720F18480935}" type="pres">
      <dgm:prSet presAssocID="{F92BEC5E-1B9B-E641-B843-36C414A7A63F}" presName="child1" presStyleLbl="bgAcc1" presStyleIdx="0" presStyleCnt="4" custScaleY="117320" custLinFactNeighborX="-67914" custLinFactNeighborY="-83764"/>
      <dgm:spPr/>
    </dgm:pt>
    <dgm:pt modelId="{19AF516B-4D02-8340-8B8C-D96F375B8CA4}" type="pres">
      <dgm:prSet presAssocID="{F92BEC5E-1B9B-E641-B843-36C414A7A63F}" presName="child1Text" presStyleLbl="bgAcc1" presStyleIdx="0" presStyleCnt="4">
        <dgm:presLayoutVars>
          <dgm:bulletEnabled val="1"/>
        </dgm:presLayoutVars>
      </dgm:prSet>
      <dgm:spPr/>
    </dgm:pt>
    <dgm:pt modelId="{EFA49134-8DBD-DE4B-B6E4-BB27ED14324E}" type="pres">
      <dgm:prSet presAssocID="{F92BEC5E-1B9B-E641-B843-36C414A7A63F}" presName="child2group" presStyleCnt="0"/>
      <dgm:spPr/>
    </dgm:pt>
    <dgm:pt modelId="{C1727FFD-4BF7-0142-8C39-4C7BDECD8504}" type="pres">
      <dgm:prSet presAssocID="{F92BEC5E-1B9B-E641-B843-36C414A7A63F}" presName="child2" presStyleLbl="bgAcc1" presStyleIdx="1" presStyleCnt="4" custScaleY="115260" custLinFactNeighborX="22992" custLinFactNeighborY="934"/>
      <dgm:spPr/>
    </dgm:pt>
    <dgm:pt modelId="{3A90B15C-2A28-B44C-B6F0-43FC7F78E365}" type="pres">
      <dgm:prSet presAssocID="{F92BEC5E-1B9B-E641-B843-36C414A7A63F}" presName="child2Text" presStyleLbl="bgAcc1" presStyleIdx="1" presStyleCnt="4">
        <dgm:presLayoutVars>
          <dgm:bulletEnabled val="1"/>
        </dgm:presLayoutVars>
      </dgm:prSet>
      <dgm:spPr/>
    </dgm:pt>
    <dgm:pt modelId="{C062234C-53D9-9E40-A1E0-D632425C4823}" type="pres">
      <dgm:prSet presAssocID="{F92BEC5E-1B9B-E641-B843-36C414A7A63F}" presName="child3group" presStyleCnt="0"/>
      <dgm:spPr/>
    </dgm:pt>
    <dgm:pt modelId="{AB846818-96F7-0948-B176-FA9E569743CC}" type="pres">
      <dgm:prSet presAssocID="{F92BEC5E-1B9B-E641-B843-36C414A7A63F}" presName="child3" presStyleLbl="bgAcc1" presStyleIdx="2" presStyleCnt="4" custLinFactNeighborX="24202"/>
      <dgm:spPr/>
    </dgm:pt>
    <dgm:pt modelId="{42807FEB-BE26-3F46-82B3-0CF114D0EA1B}" type="pres">
      <dgm:prSet presAssocID="{F92BEC5E-1B9B-E641-B843-36C414A7A63F}" presName="child3Text" presStyleLbl="bgAcc1" presStyleIdx="2" presStyleCnt="4">
        <dgm:presLayoutVars>
          <dgm:bulletEnabled val="1"/>
        </dgm:presLayoutVars>
      </dgm:prSet>
      <dgm:spPr/>
    </dgm:pt>
    <dgm:pt modelId="{6BDCB464-F08D-224C-A63F-881302560335}" type="pres">
      <dgm:prSet presAssocID="{F92BEC5E-1B9B-E641-B843-36C414A7A63F}" presName="child4group" presStyleCnt="0"/>
      <dgm:spPr/>
    </dgm:pt>
    <dgm:pt modelId="{BC9A7787-DAB2-8844-A293-D53366FCF376}" type="pres">
      <dgm:prSet presAssocID="{F92BEC5E-1B9B-E641-B843-36C414A7A63F}" presName="child4" presStyleLbl="bgAcc1" presStyleIdx="3" presStyleCnt="4" custLinFactNeighborX="-24807" custLinFactNeighborY="1868"/>
      <dgm:spPr/>
    </dgm:pt>
    <dgm:pt modelId="{6B4BC3A2-8198-8547-B87E-0600E1818CFC}" type="pres">
      <dgm:prSet presAssocID="{F92BEC5E-1B9B-E641-B843-36C414A7A63F}" presName="child4Text" presStyleLbl="bgAcc1" presStyleIdx="3" presStyleCnt="4">
        <dgm:presLayoutVars>
          <dgm:bulletEnabled val="1"/>
        </dgm:presLayoutVars>
      </dgm:prSet>
      <dgm:spPr/>
    </dgm:pt>
    <dgm:pt modelId="{CA214AF8-8DBE-2D44-B21C-E56DAD6E4882}" type="pres">
      <dgm:prSet presAssocID="{F92BEC5E-1B9B-E641-B843-36C414A7A63F}" presName="childPlaceholder" presStyleCnt="0"/>
      <dgm:spPr/>
    </dgm:pt>
    <dgm:pt modelId="{A1598274-FDC9-384E-8F13-F8B36B0BA064}" type="pres">
      <dgm:prSet presAssocID="{F92BEC5E-1B9B-E641-B843-36C414A7A63F}" presName="circle" presStyleCnt="0"/>
      <dgm:spPr/>
    </dgm:pt>
    <dgm:pt modelId="{7F7126BF-084E-7343-8C50-393D1D911B39}" type="pres">
      <dgm:prSet presAssocID="{F92BEC5E-1B9B-E641-B843-36C414A7A63F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38F11B33-1F62-C040-937D-E1CBB8ED1268}" type="pres">
      <dgm:prSet presAssocID="{F92BEC5E-1B9B-E641-B843-36C414A7A63F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C62F0874-731C-E24C-B656-6831A0C00F0A}" type="pres">
      <dgm:prSet presAssocID="{F92BEC5E-1B9B-E641-B843-36C414A7A63F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6D21B6A4-E147-9D4D-A461-6A033B137358}" type="pres">
      <dgm:prSet presAssocID="{F92BEC5E-1B9B-E641-B843-36C414A7A63F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FB4792E0-3AFB-274A-BFDF-AC9B260D97C2}" type="pres">
      <dgm:prSet presAssocID="{F92BEC5E-1B9B-E641-B843-36C414A7A63F}" presName="quadrantPlaceholder" presStyleCnt="0"/>
      <dgm:spPr/>
    </dgm:pt>
    <dgm:pt modelId="{F854B0B5-EB33-6947-9CCB-B18845C5F892}" type="pres">
      <dgm:prSet presAssocID="{F92BEC5E-1B9B-E641-B843-36C414A7A63F}" presName="center1" presStyleLbl="fgShp" presStyleIdx="0" presStyleCnt="2"/>
      <dgm:spPr>
        <a:solidFill>
          <a:srgbClr val="DEECDA"/>
        </a:solidFill>
      </dgm:spPr>
    </dgm:pt>
    <dgm:pt modelId="{CD2FCF2E-FDD4-8144-B7BC-8288A1FA0950}" type="pres">
      <dgm:prSet presAssocID="{F92BEC5E-1B9B-E641-B843-36C414A7A63F}" presName="center2" presStyleLbl="fgShp" presStyleIdx="1" presStyleCnt="2"/>
      <dgm:spPr>
        <a:solidFill>
          <a:srgbClr val="DEECDA"/>
        </a:solidFill>
      </dgm:spPr>
    </dgm:pt>
  </dgm:ptLst>
  <dgm:cxnLst>
    <dgm:cxn modelId="{49FC3604-9B58-7B49-8F2B-1EC0832AB256}" type="presOf" srcId="{AD8FC014-6C60-2F4E-AEBE-6616CC8627DC}" destId="{38F11B33-1F62-C040-937D-E1CBB8ED1268}" srcOrd="0" destOrd="0" presId="urn:microsoft.com/office/officeart/2005/8/layout/cycle4"/>
    <dgm:cxn modelId="{364EE90B-33C4-984D-AA25-3C996935CEE0}" srcId="{1DCC40C3-9FCD-FC45-BDDD-6F8421A10082}" destId="{83A20769-6326-3542-B06F-29125F21BA43}" srcOrd="0" destOrd="0" parTransId="{CFA186B3-CFA0-6C4E-B562-7952759F6E6D}" sibTransId="{5B9DAB4A-788A-B740-86A5-5E0D92DD6B15}"/>
    <dgm:cxn modelId="{9A16F30D-2C95-6E47-B67B-1CD5E7C9C6BB}" type="presOf" srcId="{CAE06BC2-73A4-B748-A364-FEC03FB2F209}" destId="{AB846818-96F7-0948-B176-FA9E569743CC}" srcOrd="0" destOrd="3" presId="urn:microsoft.com/office/officeart/2005/8/layout/cycle4"/>
    <dgm:cxn modelId="{6328D510-F4C2-C546-BD7F-4463CE642D0C}" srcId="{913016FD-8D52-D046-883E-C896F246C93F}" destId="{C70A2142-4B3D-0140-A146-05BDDFBFB298}" srcOrd="1" destOrd="0" parTransId="{673F3713-6F4E-6D4D-B8F1-BB3742A93231}" sibTransId="{CEB44A61-606A-164E-A22C-F04F955D81EA}"/>
    <dgm:cxn modelId="{9222E110-FDEB-944F-806C-5BA7D05F114B}" srcId="{AD8FC014-6C60-2F4E-AEBE-6616CC8627DC}" destId="{47F78813-EFB6-1A40-8E96-2987BD9B11F2}" srcOrd="1" destOrd="0" parTransId="{AF551D21-A187-C349-83F2-C118BA503540}" sibTransId="{E1B40E6D-40A3-8845-A2BC-A368F456F7D5}"/>
    <dgm:cxn modelId="{C1651416-E774-684F-80C7-0497FE084172}" type="presOf" srcId="{9909B59A-2755-7E4E-A49A-F87489DF793A}" destId="{3A90B15C-2A28-B44C-B6F0-43FC7F78E365}" srcOrd="1" destOrd="3" presId="urn:microsoft.com/office/officeart/2005/8/layout/cycle4"/>
    <dgm:cxn modelId="{A4E8E521-1EE0-5A4E-A838-D5C5C92093CB}" type="presOf" srcId="{57864BEC-BC6D-6144-9E08-6B63737E7DBD}" destId="{AB846818-96F7-0948-B176-FA9E569743CC}" srcOrd="0" destOrd="2" presId="urn:microsoft.com/office/officeart/2005/8/layout/cycle4"/>
    <dgm:cxn modelId="{3C2CA324-F552-5645-8DBB-1B6C66C2A7DB}" srcId="{6F46A2D3-B9D9-B145-B6EE-1B303D61382B}" destId="{DBFC4D87-D973-A840-BADD-4CF74A635AF8}" srcOrd="3" destOrd="0" parTransId="{A99217CE-70EB-4A4A-B8EE-1C78E559E02C}" sibTransId="{555DBD27-155A-CD44-87D4-B12E35C5941F}"/>
    <dgm:cxn modelId="{779D8725-180E-1F48-80B0-05D9C3B4BBD0}" type="presOf" srcId="{090F121A-6B3E-9744-82C9-A28C2916425F}" destId="{BC9A7787-DAB2-8844-A293-D53366FCF376}" srcOrd="0" destOrd="1" presId="urn:microsoft.com/office/officeart/2005/8/layout/cycle4"/>
    <dgm:cxn modelId="{47650029-D782-7649-8847-FFB787770512}" type="presOf" srcId="{57864BEC-BC6D-6144-9E08-6B63737E7DBD}" destId="{42807FEB-BE26-3F46-82B3-0CF114D0EA1B}" srcOrd="1" destOrd="2" presId="urn:microsoft.com/office/officeart/2005/8/layout/cycle4"/>
    <dgm:cxn modelId="{CA5C9E2F-29EC-5A4E-A4AB-D2E5BFCCD244}" type="presOf" srcId="{DBFC4D87-D973-A840-BADD-4CF74A635AF8}" destId="{19AF516B-4D02-8340-8B8C-D96F375B8CA4}" srcOrd="1" destOrd="3" presId="urn:microsoft.com/office/officeart/2005/8/layout/cycle4"/>
    <dgm:cxn modelId="{8F33E834-5531-A641-9D1D-2A7D91D8AF48}" type="presOf" srcId="{9595EABF-3930-C14E-8873-7F459F8CD263}" destId="{C1727FFD-4BF7-0142-8C39-4C7BDECD8504}" srcOrd="0" destOrd="0" presId="urn:microsoft.com/office/officeart/2005/8/layout/cycle4"/>
    <dgm:cxn modelId="{E7BD0136-76AD-714D-A71F-239C7B70085A}" type="presOf" srcId="{C94A2D44-565A-154F-BD3D-D2AB25A79A22}" destId="{4E4722ED-9E21-0941-92DD-720F18480935}" srcOrd="0" destOrd="0" presId="urn:microsoft.com/office/officeart/2005/8/layout/cycle4"/>
    <dgm:cxn modelId="{4774523B-9F35-3246-B458-73502BB3796C}" type="presOf" srcId="{288E91DF-8533-3B44-B36C-40F389687735}" destId="{4E4722ED-9E21-0941-92DD-720F18480935}" srcOrd="0" destOrd="1" presId="urn:microsoft.com/office/officeart/2005/8/layout/cycle4"/>
    <dgm:cxn modelId="{5A1D213D-2D1A-1F46-B2F6-8B18E82BC999}" srcId="{1DCC40C3-9FCD-FC45-BDDD-6F8421A10082}" destId="{090F121A-6B3E-9744-82C9-A28C2916425F}" srcOrd="1" destOrd="0" parTransId="{905DEAEA-F559-F046-B268-3CB8C593E063}" sibTransId="{28608F1C-4C8A-2F4E-839E-BB618304FBA1}"/>
    <dgm:cxn modelId="{B8479E3E-59C5-BC47-8B7F-65570A761B96}" srcId="{F92BEC5E-1B9B-E641-B843-36C414A7A63F}" destId="{913016FD-8D52-D046-883E-C896F246C93F}" srcOrd="2" destOrd="0" parTransId="{B4A959DB-AEAA-B14B-9E13-E5CA10B615F1}" sibTransId="{F81C1C0C-1AF8-B54D-B63C-ACD397C8C7E0}"/>
    <dgm:cxn modelId="{CA5ED741-C244-EF40-B141-789B964EB84B}" srcId="{1DCC40C3-9FCD-FC45-BDDD-6F8421A10082}" destId="{E9FE28E0-13D3-E143-B3FD-E3DC68C3788A}" srcOrd="2" destOrd="0" parTransId="{3815642D-70FE-C547-AC30-FFE811EC5AD8}" sibTransId="{F01FE5DF-9314-D44C-9677-496D8976B0A6}"/>
    <dgm:cxn modelId="{B1834D43-1F93-C549-961A-BB37AA221800}" type="presOf" srcId="{96096D8C-1DB7-E945-82DB-C569F863DA9B}" destId="{19AF516B-4D02-8340-8B8C-D96F375B8CA4}" srcOrd="1" destOrd="2" presId="urn:microsoft.com/office/officeart/2005/8/layout/cycle4"/>
    <dgm:cxn modelId="{B4D8B743-35A3-F14B-8B65-682A88028E0A}" srcId="{AD8FC014-6C60-2F4E-AEBE-6616CC8627DC}" destId="{9909B59A-2755-7E4E-A49A-F87489DF793A}" srcOrd="3" destOrd="0" parTransId="{F53562D3-617B-3B4D-8D8A-9F43B364C890}" sibTransId="{7345CEF8-0035-1E45-9233-FDFBFD27A679}"/>
    <dgm:cxn modelId="{F1021946-1680-D547-8AA3-CD4198FCD89B}" type="presOf" srcId="{288E91DF-8533-3B44-B36C-40F389687735}" destId="{19AF516B-4D02-8340-8B8C-D96F375B8CA4}" srcOrd="1" destOrd="1" presId="urn:microsoft.com/office/officeart/2005/8/layout/cycle4"/>
    <dgm:cxn modelId="{3452DC59-395F-B344-8D02-D4C8F955FEFC}" type="presOf" srcId="{C70A2142-4B3D-0140-A146-05BDDFBFB298}" destId="{42807FEB-BE26-3F46-82B3-0CF114D0EA1B}" srcOrd="1" destOrd="1" presId="urn:microsoft.com/office/officeart/2005/8/layout/cycle4"/>
    <dgm:cxn modelId="{6FF05569-4AD2-C948-B7D1-842642121E70}" type="presOf" srcId="{8E9877BD-D6FF-8D4F-844F-E7978F14CF1D}" destId="{C1727FFD-4BF7-0142-8C39-4C7BDECD8504}" srcOrd="0" destOrd="4" presId="urn:microsoft.com/office/officeart/2005/8/layout/cycle4"/>
    <dgm:cxn modelId="{2E02966F-5DA7-4640-AEAB-D3600F461448}" srcId="{913016FD-8D52-D046-883E-C896F246C93F}" destId="{CAE06BC2-73A4-B748-A364-FEC03FB2F209}" srcOrd="3" destOrd="0" parTransId="{91E6BFD1-8DE0-B043-A8F0-2FBCB916B592}" sibTransId="{5B7E6823-6D41-A441-9ECB-3EE636AFF5EF}"/>
    <dgm:cxn modelId="{19B49A73-4E7B-E344-9EA5-D93447FD4888}" type="presOf" srcId="{CAE06BC2-73A4-B748-A364-FEC03FB2F209}" destId="{42807FEB-BE26-3F46-82B3-0CF114D0EA1B}" srcOrd="1" destOrd="3" presId="urn:microsoft.com/office/officeart/2005/8/layout/cycle4"/>
    <dgm:cxn modelId="{AEC87975-898C-8241-8572-886FD00EB52A}" type="presOf" srcId="{C70A2142-4B3D-0140-A146-05BDDFBFB298}" destId="{AB846818-96F7-0948-B176-FA9E569743CC}" srcOrd="0" destOrd="1" presId="urn:microsoft.com/office/officeart/2005/8/layout/cycle4"/>
    <dgm:cxn modelId="{5321A680-72D2-D341-BEE6-350DF602C909}" type="presOf" srcId="{E9FE28E0-13D3-E143-B3FD-E3DC68C3788A}" destId="{6B4BC3A2-8198-8547-B87E-0600E1818CFC}" srcOrd="1" destOrd="2" presId="urn:microsoft.com/office/officeart/2005/8/layout/cycle4"/>
    <dgm:cxn modelId="{A677BF8A-7313-0E4D-BF72-AA4A76D027A3}" srcId="{F92BEC5E-1B9B-E641-B843-36C414A7A63F}" destId="{6F46A2D3-B9D9-B145-B6EE-1B303D61382B}" srcOrd="0" destOrd="0" parTransId="{1BC25B56-AD33-FB48-B234-C091FB8E5605}" sibTransId="{14D039C9-A335-FE4D-9004-AE1D505964BD}"/>
    <dgm:cxn modelId="{E4B03A91-C3B7-BC43-B865-B46DA2E8CE03}" type="presOf" srcId="{C94A2D44-565A-154F-BD3D-D2AB25A79A22}" destId="{19AF516B-4D02-8340-8B8C-D96F375B8CA4}" srcOrd="1" destOrd="0" presId="urn:microsoft.com/office/officeart/2005/8/layout/cycle4"/>
    <dgm:cxn modelId="{0749689B-D5FE-6D46-980B-06C9F9833612}" srcId="{6F46A2D3-B9D9-B145-B6EE-1B303D61382B}" destId="{96096D8C-1DB7-E945-82DB-C569F863DA9B}" srcOrd="2" destOrd="0" parTransId="{A1F3B6A6-DFB1-374D-BD0B-02F2DA04D47B}" sibTransId="{C2013F7A-79A8-244E-851B-F8C5EBDF6E5D}"/>
    <dgm:cxn modelId="{4554119F-CACD-8945-9C73-4603C0D17105}" type="presOf" srcId="{47F78813-EFB6-1A40-8E96-2987BD9B11F2}" destId="{C1727FFD-4BF7-0142-8C39-4C7BDECD8504}" srcOrd="0" destOrd="1" presId="urn:microsoft.com/office/officeart/2005/8/layout/cycle4"/>
    <dgm:cxn modelId="{40EA369F-6A4D-F848-960E-517FE105E5E5}" srcId="{AD8FC014-6C60-2F4E-AEBE-6616CC8627DC}" destId="{8E9877BD-D6FF-8D4F-844F-E7978F14CF1D}" srcOrd="4" destOrd="0" parTransId="{BF232B86-8C5F-B746-AB40-41314C0E47C5}" sibTransId="{DDC61950-E0F5-2342-B3EA-89131C5B24FA}"/>
    <dgm:cxn modelId="{E73641A0-2643-E649-8C3A-BD71C2C9E974}" srcId="{913016FD-8D52-D046-883E-C896F246C93F}" destId="{57864BEC-BC6D-6144-9E08-6B63737E7DBD}" srcOrd="2" destOrd="0" parTransId="{A7BC18DA-F370-BB4D-98B6-5C019C300A07}" sibTransId="{070CC2E3-6A10-0E40-BAA9-25583566C879}"/>
    <dgm:cxn modelId="{8B0A78A2-24DC-714E-82CE-B135C5D50500}" type="presOf" srcId="{91170C3B-CF1A-0C43-8AE5-71DE38B5E68D}" destId="{AB846818-96F7-0948-B176-FA9E569743CC}" srcOrd="0" destOrd="0" presId="urn:microsoft.com/office/officeart/2005/8/layout/cycle4"/>
    <dgm:cxn modelId="{C79FCBA2-7C28-5945-AACC-9DC3248A1D4B}" type="presOf" srcId="{E9FE28E0-13D3-E143-B3FD-E3DC68C3788A}" destId="{BC9A7787-DAB2-8844-A293-D53366FCF376}" srcOrd="0" destOrd="2" presId="urn:microsoft.com/office/officeart/2005/8/layout/cycle4"/>
    <dgm:cxn modelId="{43A042A9-E88B-ED44-B66F-C027099A63ED}" srcId="{AD8FC014-6C60-2F4E-AEBE-6616CC8627DC}" destId="{9595EABF-3930-C14E-8873-7F459F8CD263}" srcOrd="0" destOrd="0" parTransId="{91514265-370E-D748-8729-E8D875564341}" sibTransId="{C5E9A27F-D263-CE41-9C9F-127C44EAF60C}"/>
    <dgm:cxn modelId="{B75BAAAA-5C33-FB42-9DEE-74DDE3F94A7A}" type="presOf" srcId="{62FE8365-78B2-004E-B774-CFE16F4F6B29}" destId="{C1727FFD-4BF7-0142-8C39-4C7BDECD8504}" srcOrd="0" destOrd="2" presId="urn:microsoft.com/office/officeart/2005/8/layout/cycle4"/>
    <dgm:cxn modelId="{6D5532B2-CFA1-8947-8629-171126ED2A10}" srcId="{6F46A2D3-B9D9-B145-B6EE-1B303D61382B}" destId="{288E91DF-8533-3B44-B36C-40F389687735}" srcOrd="1" destOrd="0" parTransId="{F6E48131-AA3F-E143-916F-D260487E9BB4}" sibTransId="{0C0DE9E7-9CDC-754D-920A-665169C48430}"/>
    <dgm:cxn modelId="{08B8E6B8-E1D1-AB48-B46F-0DEC980DD4D7}" srcId="{F92BEC5E-1B9B-E641-B843-36C414A7A63F}" destId="{AD8FC014-6C60-2F4E-AEBE-6616CC8627DC}" srcOrd="1" destOrd="0" parTransId="{3EA404EF-E16F-C74C-BC65-1F8CA175E213}" sibTransId="{4E80F5BD-215F-754F-BC96-98FF7B874730}"/>
    <dgm:cxn modelId="{5D4972B9-2B18-384E-947B-D4D119E6B20F}" srcId="{913016FD-8D52-D046-883E-C896F246C93F}" destId="{91170C3B-CF1A-0C43-8AE5-71DE38B5E68D}" srcOrd="0" destOrd="0" parTransId="{075BBF3F-5D75-4349-ACF0-063F844817A0}" sibTransId="{1846DA62-A67A-B443-B65E-2A4D7816A325}"/>
    <dgm:cxn modelId="{BB71F7BB-3D7C-D146-B862-8033C26BB304}" type="presOf" srcId="{913016FD-8D52-D046-883E-C896F246C93F}" destId="{C62F0874-731C-E24C-B656-6831A0C00F0A}" srcOrd="0" destOrd="0" presId="urn:microsoft.com/office/officeart/2005/8/layout/cycle4"/>
    <dgm:cxn modelId="{E3C02EBF-1CA8-264B-B03B-616016163787}" srcId="{6F46A2D3-B9D9-B145-B6EE-1B303D61382B}" destId="{C94A2D44-565A-154F-BD3D-D2AB25A79A22}" srcOrd="0" destOrd="0" parTransId="{D484785B-E8D8-7C47-A3EC-98BC8629F2E8}" sibTransId="{DD7E8788-56BD-4D40-B3A1-0398529B1B40}"/>
    <dgm:cxn modelId="{3607FECC-7571-9449-9DBE-EE233529B770}" srcId="{AD8FC014-6C60-2F4E-AEBE-6616CC8627DC}" destId="{62FE8365-78B2-004E-B774-CFE16F4F6B29}" srcOrd="2" destOrd="0" parTransId="{1B8BB4C5-1CA3-F746-BB66-E1CE95D48016}" sibTransId="{3A636C84-2426-5A46-9EAF-0DD8CC1F9975}"/>
    <dgm:cxn modelId="{79C5F0CD-D56F-6144-BCD1-EB3754B8C287}" type="presOf" srcId="{1DCC40C3-9FCD-FC45-BDDD-6F8421A10082}" destId="{6D21B6A4-E147-9D4D-A461-6A033B137358}" srcOrd="0" destOrd="0" presId="urn:microsoft.com/office/officeart/2005/8/layout/cycle4"/>
    <dgm:cxn modelId="{BAFDD5CF-14B2-8947-A8F7-3F6F82BABD9A}" type="presOf" srcId="{96096D8C-1DB7-E945-82DB-C569F863DA9B}" destId="{4E4722ED-9E21-0941-92DD-720F18480935}" srcOrd="0" destOrd="2" presId="urn:microsoft.com/office/officeart/2005/8/layout/cycle4"/>
    <dgm:cxn modelId="{A05CEAD6-3DF9-CC4B-8AAB-D3A214ED517C}" type="presOf" srcId="{9909B59A-2755-7E4E-A49A-F87489DF793A}" destId="{C1727FFD-4BF7-0142-8C39-4C7BDECD8504}" srcOrd="0" destOrd="3" presId="urn:microsoft.com/office/officeart/2005/8/layout/cycle4"/>
    <dgm:cxn modelId="{BF3CDCD7-7D0C-BC4F-947C-538FDC6051F5}" type="presOf" srcId="{83A20769-6326-3542-B06F-29125F21BA43}" destId="{6B4BC3A2-8198-8547-B87E-0600E1818CFC}" srcOrd="1" destOrd="0" presId="urn:microsoft.com/office/officeart/2005/8/layout/cycle4"/>
    <dgm:cxn modelId="{7F3694D8-B636-CF43-AF22-C0F09A23E9D5}" type="presOf" srcId="{DBFC4D87-D973-A840-BADD-4CF74A635AF8}" destId="{4E4722ED-9E21-0941-92DD-720F18480935}" srcOrd="0" destOrd="3" presId="urn:microsoft.com/office/officeart/2005/8/layout/cycle4"/>
    <dgm:cxn modelId="{03473ADA-B8A0-3F46-8E6A-64D076AF48B5}" type="presOf" srcId="{83A20769-6326-3542-B06F-29125F21BA43}" destId="{BC9A7787-DAB2-8844-A293-D53366FCF376}" srcOrd="0" destOrd="0" presId="urn:microsoft.com/office/officeart/2005/8/layout/cycle4"/>
    <dgm:cxn modelId="{BF4C89DF-767A-0344-A4ED-60B526963D77}" type="presOf" srcId="{47F78813-EFB6-1A40-8E96-2987BD9B11F2}" destId="{3A90B15C-2A28-B44C-B6F0-43FC7F78E365}" srcOrd="1" destOrd="1" presId="urn:microsoft.com/office/officeart/2005/8/layout/cycle4"/>
    <dgm:cxn modelId="{ABFE30E5-4A2F-C04E-98DC-80988995CA05}" srcId="{F92BEC5E-1B9B-E641-B843-36C414A7A63F}" destId="{1DCC40C3-9FCD-FC45-BDDD-6F8421A10082}" srcOrd="3" destOrd="0" parTransId="{AAB2C74D-61DC-2B43-83EA-3919C620075D}" sibTransId="{99490E13-8BC1-934D-89A6-1A70632F2AD6}"/>
    <dgm:cxn modelId="{273CBEEB-6015-1F48-99D4-307D389DD94A}" type="presOf" srcId="{F92BEC5E-1B9B-E641-B843-36C414A7A63F}" destId="{7CF5B0F2-2A11-1B40-9EA5-FE362313AC95}" srcOrd="0" destOrd="0" presId="urn:microsoft.com/office/officeart/2005/8/layout/cycle4"/>
    <dgm:cxn modelId="{7950BDEC-9181-CE42-93A3-BD24BD2F979B}" type="presOf" srcId="{8E9877BD-D6FF-8D4F-844F-E7978F14CF1D}" destId="{3A90B15C-2A28-B44C-B6F0-43FC7F78E365}" srcOrd="1" destOrd="4" presId="urn:microsoft.com/office/officeart/2005/8/layout/cycle4"/>
    <dgm:cxn modelId="{7F74F5EF-777E-FA45-B879-78897C37C84E}" type="presOf" srcId="{62FE8365-78B2-004E-B774-CFE16F4F6B29}" destId="{3A90B15C-2A28-B44C-B6F0-43FC7F78E365}" srcOrd="1" destOrd="2" presId="urn:microsoft.com/office/officeart/2005/8/layout/cycle4"/>
    <dgm:cxn modelId="{CB8A62F0-07B4-5845-9A25-D6BC873AE418}" type="presOf" srcId="{9595EABF-3930-C14E-8873-7F459F8CD263}" destId="{3A90B15C-2A28-B44C-B6F0-43FC7F78E365}" srcOrd="1" destOrd="0" presId="urn:microsoft.com/office/officeart/2005/8/layout/cycle4"/>
    <dgm:cxn modelId="{2CFEDBF0-0380-F94B-A78E-8BA172B3BACC}" type="presOf" srcId="{090F121A-6B3E-9744-82C9-A28C2916425F}" destId="{6B4BC3A2-8198-8547-B87E-0600E1818CFC}" srcOrd="1" destOrd="1" presId="urn:microsoft.com/office/officeart/2005/8/layout/cycle4"/>
    <dgm:cxn modelId="{D1A3EBFE-F03A-9949-8B3E-8D383499A11D}" type="presOf" srcId="{91170C3B-CF1A-0C43-8AE5-71DE38B5E68D}" destId="{42807FEB-BE26-3F46-82B3-0CF114D0EA1B}" srcOrd="1" destOrd="0" presId="urn:microsoft.com/office/officeart/2005/8/layout/cycle4"/>
    <dgm:cxn modelId="{DD1961FF-55A9-4A43-A562-D02CC2E2783E}" type="presOf" srcId="{6F46A2D3-B9D9-B145-B6EE-1B303D61382B}" destId="{7F7126BF-084E-7343-8C50-393D1D911B39}" srcOrd="0" destOrd="0" presId="urn:microsoft.com/office/officeart/2005/8/layout/cycle4"/>
    <dgm:cxn modelId="{198869ED-B349-3940-AAC9-A73AF1A7CDB0}" type="presParOf" srcId="{7CF5B0F2-2A11-1B40-9EA5-FE362313AC95}" destId="{42C7F50B-D45D-A442-896D-8854FC815670}" srcOrd="0" destOrd="0" presId="urn:microsoft.com/office/officeart/2005/8/layout/cycle4"/>
    <dgm:cxn modelId="{8D0FFBA0-AA89-E94D-8D9E-7F56FDA92E2D}" type="presParOf" srcId="{42C7F50B-D45D-A442-896D-8854FC815670}" destId="{FDC89139-92BD-804F-8D6F-676951B0E346}" srcOrd="0" destOrd="0" presId="urn:microsoft.com/office/officeart/2005/8/layout/cycle4"/>
    <dgm:cxn modelId="{E83C8CB9-29BC-D844-BB50-0F68439C3AA0}" type="presParOf" srcId="{FDC89139-92BD-804F-8D6F-676951B0E346}" destId="{4E4722ED-9E21-0941-92DD-720F18480935}" srcOrd="0" destOrd="0" presId="urn:microsoft.com/office/officeart/2005/8/layout/cycle4"/>
    <dgm:cxn modelId="{DDF900CE-CB7E-FC48-A0FB-2CF514D70A91}" type="presParOf" srcId="{FDC89139-92BD-804F-8D6F-676951B0E346}" destId="{19AF516B-4D02-8340-8B8C-D96F375B8CA4}" srcOrd="1" destOrd="0" presId="urn:microsoft.com/office/officeart/2005/8/layout/cycle4"/>
    <dgm:cxn modelId="{4A08CA06-7A49-3E43-B5F5-54AD26851209}" type="presParOf" srcId="{42C7F50B-D45D-A442-896D-8854FC815670}" destId="{EFA49134-8DBD-DE4B-B6E4-BB27ED14324E}" srcOrd="1" destOrd="0" presId="urn:microsoft.com/office/officeart/2005/8/layout/cycle4"/>
    <dgm:cxn modelId="{7EA4CA71-619C-0148-AFA3-35A5F2AD70D7}" type="presParOf" srcId="{EFA49134-8DBD-DE4B-B6E4-BB27ED14324E}" destId="{C1727FFD-4BF7-0142-8C39-4C7BDECD8504}" srcOrd="0" destOrd="0" presId="urn:microsoft.com/office/officeart/2005/8/layout/cycle4"/>
    <dgm:cxn modelId="{C3E73CA4-4092-F54A-A691-CD71DD0BC450}" type="presParOf" srcId="{EFA49134-8DBD-DE4B-B6E4-BB27ED14324E}" destId="{3A90B15C-2A28-B44C-B6F0-43FC7F78E365}" srcOrd="1" destOrd="0" presId="urn:microsoft.com/office/officeart/2005/8/layout/cycle4"/>
    <dgm:cxn modelId="{04ECB272-9373-6943-A86A-5A1B0F921B27}" type="presParOf" srcId="{42C7F50B-D45D-A442-896D-8854FC815670}" destId="{C062234C-53D9-9E40-A1E0-D632425C4823}" srcOrd="2" destOrd="0" presId="urn:microsoft.com/office/officeart/2005/8/layout/cycle4"/>
    <dgm:cxn modelId="{2AC09E86-76EC-A242-BF0D-99558831E291}" type="presParOf" srcId="{C062234C-53D9-9E40-A1E0-D632425C4823}" destId="{AB846818-96F7-0948-B176-FA9E569743CC}" srcOrd="0" destOrd="0" presId="urn:microsoft.com/office/officeart/2005/8/layout/cycle4"/>
    <dgm:cxn modelId="{C645604A-BEEC-2A45-9255-95C1A6503B6D}" type="presParOf" srcId="{C062234C-53D9-9E40-A1E0-D632425C4823}" destId="{42807FEB-BE26-3F46-82B3-0CF114D0EA1B}" srcOrd="1" destOrd="0" presId="urn:microsoft.com/office/officeart/2005/8/layout/cycle4"/>
    <dgm:cxn modelId="{43B0312F-DC01-654A-BCC3-707CFD730E17}" type="presParOf" srcId="{42C7F50B-D45D-A442-896D-8854FC815670}" destId="{6BDCB464-F08D-224C-A63F-881302560335}" srcOrd="3" destOrd="0" presId="urn:microsoft.com/office/officeart/2005/8/layout/cycle4"/>
    <dgm:cxn modelId="{693E374C-4883-ED46-89A3-DADF9A740C19}" type="presParOf" srcId="{6BDCB464-F08D-224C-A63F-881302560335}" destId="{BC9A7787-DAB2-8844-A293-D53366FCF376}" srcOrd="0" destOrd="0" presId="urn:microsoft.com/office/officeart/2005/8/layout/cycle4"/>
    <dgm:cxn modelId="{C1A38AA4-7CA2-0847-8C4B-C11359EB44FA}" type="presParOf" srcId="{6BDCB464-F08D-224C-A63F-881302560335}" destId="{6B4BC3A2-8198-8547-B87E-0600E1818CFC}" srcOrd="1" destOrd="0" presId="urn:microsoft.com/office/officeart/2005/8/layout/cycle4"/>
    <dgm:cxn modelId="{5190D3CA-12E3-024C-AAD1-1053CB9C48DF}" type="presParOf" srcId="{42C7F50B-D45D-A442-896D-8854FC815670}" destId="{CA214AF8-8DBE-2D44-B21C-E56DAD6E4882}" srcOrd="4" destOrd="0" presId="urn:microsoft.com/office/officeart/2005/8/layout/cycle4"/>
    <dgm:cxn modelId="{2B6576B6-1FF6-0A4D-914D-774DDC73BE02}" type="presParOf" srcId="{7CF5B0F2-2A11-1B40-9EA5-FE362313AC95}" destId="{A1598274-FDC9-384E-8F13-F8B36B0BA064}" srcOrd="1" destOrd="0" presId="urn:microsoft.com/office/officeart/2005/8/layout/cycle4"/>
    <dgm:cxn modelId="{21F3AFE8-9940-7041-811E-DA70DFB22D11}" type="presParOf" srcId="{A1598274-FDC9-384E-8F13-F8B36B0BA064}" destId="{7F7126BF-084E-7343-8C50-393D1D911B39}" srcOrd="0" destOrd="0" presId="urn:microsoft.com/office/officeart/2005/8/layout/cycle4"/>
    <dgm:cxn modelId="{7EA9E4D1-4A11-624A-A39E-4580D758FB9F}" type="presParOf" srcId="{A1598274-FDC9-384E-8F13-F8B36B0BA064}" destId="{38F11B33-1F62-C040-937D-E1CBB8ED1268}" srcOrd="1" destOrd="0" presId="urn:microsoft.com/office/officeart/2005/8/layout/cycle4"/>
    <dgm:cxn modelId="{58E3A9A1-C86F-FC4A-916D-7CA5DAF3C99A}" type="presParOf" srcId="{A1598274-FDC9-384E-8F13-F8B36B0BA064}" destId="{C62F0874-731C-E24C-B656-6831A0C00F0A}" srcOrd="2" destOrd="0" presId="urn:microsoft.com/office/officeart/2005/8/layout/cycle4"/>
    <dgm:cxn modelId="{69E59A70-A9B4-DB4F-A7A4-F810726CE9CB}" type="presParOf" srcId="{A1598274-FDC9-384E-8F13-F8B36B0BA064}" destId="{6D21B6A4-E147-9D4D-A461-6A033B137358}" srcOrd="3" destOrd="0" presId="urn:microsoft.com/office/officeart/2005/8/layout/cycle4"/>
    <dgm:cxn modelId="{428250EB-3E11-C04A-A6AE-A00A4C545B21}" type="presParOf" srcId="{A1598274-FDC9-384E-8F13-F8B36B0BA064}" destId="{FB4792E0-3AFB-274A-BFDF-AC9B260D97C2}" srcOrd="4" destOrd="0" presId="urn:microsoft.com/office/officeart/2005/8/layout/cycle4"/>
    <dgm:cxn modelId="{DE6D1E06-5378-4E46-B744-FD556D773151}" type="presParOf" srcId="{7CF5B0F2-2A11-1B40-9EA5-FE362313AC95}" destId="{F854B0B5-EB33-6947-9CCB-B18845C5F892}" srcOrd="2" destOrd="0" presId="urn:microsoft.com/office/officeart/2005/8/layout/cycle4"/>
    <dgm:cxn modelId="{4432A80C-1846-BB47-8ACA-24C4204181A6}" type="presParOf" srcId="{7CF5B0F2-2A11-1B40-9EA5-FE362313AC95}" destId="{CD2FCF2E-FDD4-8144-B7BC-8288A1FA095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846818-96F7-0948-B176-FA9E569743CC}">
      <dsp:nvSpPr>
        <dsp:cNvPr id="0" name=""/>
        <dsp:cNvSpPr/>
      </dsp:nvSpPr>
      <dsp:spPr>
        <a:xfrm>
          <a:off x="4822756" y="3203929"/>
          <a:ext cx="2258529" cy="1463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Konsultatsioonid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Mentorlus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Mõju hindamine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Kommunikatsioon</a:t>
          </a:r>
        </a:p>
      </dsp:txBody>
      <dsp:txXfrm>
        <a:off x="5532453" y="3601821"/>
        <a:ext cx="1516694" cy="1032985"/>
      </dsp:txXfrm>
    </dsp:sp>
    <dsp:sp modelId="{BC9A7787-DAB2-8844-A293-D53366FCF376}">
      <dsp:nvSpPr>
        <dsp:cNvPr id="0" name=""/>
        <dsp:cNvSpPr/>
      </dsp:nvSpPr>
      <dsp:spPr>
        <a:xfrm>
          <a:off x="30905" y="3203929"/>
          <a:ext cx="2258529" cy="14630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Parimate praktikate jagamine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 err="1">
              <a:latin typeface="Aino" panose="02000603040504020204" pitchFamily="2" charset="77"/>
            </a:rPr>
            <a:t>Võrgustumine</a:t>
          </a:r>
          <a:endParaRPr lang="et-EE" sz="1200" kern="1200" noProof="0" dirty="0">
            <a:latin typeface="Aino" panose="02000603040504020204" pitchFamily="2" charset="77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Külalisesinejad</a:t>
          </a:r>
        </a:p>
      </dsp:txBody>
      <dsp:txXfrm>
        <a:off x="63043" y="3601821"/>
        <a:ext cx="1516694" cy="1032985"/>
      </dsp:txXfrm>
    </dsp:sp>
    <dsp:sp modelId="{C1727FFD-4BF7-0142-8C39-4C7BDECD8504}">
      <dsp:nvSpPr>
        <dsp:cNvPr id="0" name=""/>
        <dsp:cNvSpPr/>
      </dsp:nvSpPr>
      <dsp:spPr>
        <a:xfrm>
          <a:off x="4795428" y="-2940"/>
          <a:ext cx="2258529" cy="16862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Käsiraamat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E-õpiampsud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Teavitus- ja infomaterjalid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Kogemuslood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t-EE" sz="1500" kern="1200" noProof="0" dirty="0"/>
        </a:p>
      </dsp:txBody>
      <dsp:txXfrm>
        <a:off x="5510029" y="34102"/>
        <a:ext cx="1506886" cy="1190619"/>
      </dsp:txXfrm>
    </dsp:sp>
    <dsp:sp modelId="{4E4722ED-9E21-0941-92DD-720F18480935}">
      <dsp:nvSpPr>
        <dsp:cNvPr id="0" name=""/>
        <dsp:cNvSpPr/>
      </dsp:nvSpPr>
      <dsp:spPr>
        <a:xfrm>
          <a:off x="0" y="-31674"/>
          <a:ext cx="2258529" cy="1716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Teadlikkuse tõstmine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Oskused märgata ja reageerida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Organisatsiooni poliitikad ja põhimõtted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t-EE" sz="1200" kern="1200" noProof="0" dirty="0">
              <a:latin typeface="Aino" panose="02000603040504020204" pitchFamily="2" charset="77"/>
            </a:rPr>
            <a:t>Lähenemise kujundamine</a:t>
          </a:r>
        </a:p>
      </dsp:txBody>
      <dsp:txXfrm>
        <a:off x="37704" y="6030"/>
        <a:ext cx="1505562" cy="1211898"/>
      </dsp:txXfrm>
    </dsp:sp>
    <dsp:sp modelId="{7F7126BF-084E-7343-8C50-393D1D911B39}">
      <dsp:nvSpPr>
        <dsp:cNvPr id="0" name=""/>
        <dsp:cNvSpPr/>
      </dsp:nvSpPr>
      <dsp:spPr>
        <a:xfrm>
          <a:off x="1537566" y="292273"/>
          <a:ext cx="1979641" cy="1979641"/>
        </a:xfrm>
        <a:prstGeom prst="pieWedge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700" kern="1200" noProof="0" dirty="0">
              <a:latin typeface="Aino" panose="02000603040504020204" pitchFamily="2" charset="77"/>
            </a:rPr>
            <a:t>Nõustame ja koolitame</a:t>
          </a:r>
        </a:p>
      </dsp:txBody>
      <dsp:txXfrm>
        <a:off x="2117389" y="872096"/>
        <a:ext cx="1399818" cy="1399818"/>
      </dsp:txXfrm>
    </dsp:sp>
    <dsp:sp modelId="{38F11B33-1F62-C040-937D-E1CBB8ED1268}">
      <dsp:nvSpPr>
        <dsp:cNvPr id="0" name=""/>
        <dsp:cNvSpPr/>
      </dsp:nvSpPr>
      <dsp:spPr>
        <a:xfrm rot="5400000">
          <a:off x="3608646" y="292273"/>
          <a:ext cx="1979641" cy="1979641"/>
        </a:xfrm>
        <a:prstGeom prst="pieWedge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700" kern="1200" noProof="0" dirty="0"/>
            <a:t>Anname tööriistad</a:t>
          </a:r>
        </a:p>
      </dsp:txBody>
      <dsp:txXfrm rot="-5400000">
        <a:off x="3608646" y="872096"/>
        <a:ext cx="1399818" cy="1399818"/>
      </dsp:txXfrm>
    </dsp:sp>
    <dsp:sp modelId="{C62F0874-731C-E24C-B656-6831A0C00F0A}">
      <dsp:nvSpPr>
        <dsp:cNvPr id="0" name=""/>
        <dsp:cNvSpPr/>
      </dsp:nvSpPr>
      <dsp:spPr>
        <a:xfrm rot="10800000">
          <a:off x="3608646" y="2363354"/>
          <a:ext cx="1979641" cy="1979641"/>
        </a:xfrm>
        <a:prstGeom prst="pieWedge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700" kern="1200" noProof="0" dirty="0"/>
            <a:t>Toetame</a:t>
          </a:r>
        </a:p>
      </dsp:txBody>
      <dsp:txXfrm rot="10800000">
        <a:off x="3608646" y="2363354"/>
        <a:ext cx="1399818" cy="1399818"/>
      </dsp:txXfrm>
    </dsp:sp>
    <dsp:sp modelId="{6D21B6A4-E147-9D4D-A461-6A033B137358}">
      <dsp:nvSpPr>
        <dsp:cNvPr id="0" name=""/>
        <dsp:cNvSpPr/>
      </dsp:nvSpPr>
      <dsp:spPr>
        <a:xfrm rot="16200000">
          <a:off x="1537566" y="2363354"/>
          <a:ext cx="1979641" cy="1979641"/>
        </a:xfrm>
        <a:prstGeom prst="pieWedge">
          <a:avLst/>
        </a:prstGeom>
        <a:solidFill>
          <a:schemeClr val="bg1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t-EE" sz="1700" kern="1200" noProof="0" dirty="0" err="1"/>
            <a:t>Võrgustume</a:t>
          </a:r>
          <a:endParaRPr lang="et-EE" sz="1700" kern="1200" noProof="0" dirty="0"/>
        </a:p>
      </dsp:txBody>
      <dsp:txXfrm rot="5400000">
        <a:off x="2117389" y="2363354"/>
        <a:ext cx="1399818" cy="1399818"/>
      </dsp:txXfrm>
    </dsp:sp>
    <dsp:sp modelId="{F854B0B5-EB33-6947-9CCB-B18845C5F892}">
      <dsp:nvSpPr>
        <dsp:cNvPr id="0" name=""/>
        <dsp:cNvSpPr/>
      </dsp:nvSpPr>
      <dsp:spPr>
        <a:xfrm>
          <a:off x="3221176" y="1906162"/>
          <a:ext cx="683502" cy="594349"/>
        </a:xfrm>
        <a:prstGeom prst="circularArrow">
          <a:avLst/>
        </a:prstGeom>
        <a:solidFill>
          <a:srgbClr val="DEECD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2FCF2E-FDD4-8144-B7BC-8288A1FA0950}">
      <dsp:nvSpPr>
        <dsp:cNvPr id="0" name=""/>
        <dsp:cNvSpPr/>
      </dsp:nvSpPr>
      <dsp:spPr>
        <a:xfrm rot="10800000">
          <a:off x="3221176" y="2134758"/>
          <a:ext cx="683502" cy="594349"/>
        </a:xfrm>
        <a:prstGeom prst="circularArrow">
          <a:avLst/>
        </a:prstGeom>
        <a:solidFill>
          <a:srgbClr val="DEECD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0.34402</cdr:x>
      <cdr:y>0.38367</cdr:y>
    </cdr:from>
    <cdr:to>
      <cdr:x>0.65598</cdr:x>
      <cdr:y>0.59144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40AB49D-35F5-DB59-DAB0-EE1B70D6692C}"/>
            </a:ext>
          </a:extLst>
        </cdr:cNvPr>
        <cdr:cNvSpPr txBox="1"/>
      </cdr:nvSpPr>
      <cdr:spPr>
        <a:xfrm xmlns:a="http://schemas.openxmlformats.org/drawingml/2006/main">
          <a:off x="2001722" y="2183795"/>
          <a:ext cx="1815152" cy="1182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EE" sz="1600" kern="1200" dirty="0">
              <a:solidFill>
                <a:srgbClr val="DEECDA"/>
              </a:solidFill>
              <a:latin typeface="Aino" panose="02000603040504020204" pitchFamily="2" charset="77"/>
            </a:rPr>
            <a:t>Kogenud Eestis paarisuhtes vägivalda</a:t>
          </a:r>
        </a:p>
      </cdr:txBody>
    </cdr:sp>
  </cdr:relSizeAnchor>
  <cdr:relSizeAnchor xmlns:cdr="http://schemas.openxmlformats.org/drawingml/2006/chartDrawing">
    <cdr:from>
      <cdr:x>0.08116</cdr:x>
      <cdr:y>0.40681</cdr:y>
    </cdr:from>
    <cdr:to>
      <cdr:x>0.2538</cdr:x>
      <cdr:y>0.52188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09C1AE4-82DA-A21A-4226-8E42E724A0BF}"/>
            </a:ext>
          </a:extLst>
        </cdr:cNvPr>
        <cdr:cNvSpPr txBox="1"/>
      </cdr:nvSpPr>
      <cdr:spPr>
        <a:xfrm xmlns:a="http://schemas.openxmlformats.org/drawingml/2006/main">
          <a:off x="472227" y="2315520"/>
          <a:ext cx="1004552" cy="654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EE" sz="1100" kern="1200" dirty="0"/>
        </a:p>
      </cdr:txBody>
    </cdr:sp>
  </cdr:relSizeAnchor>
  <cdr:relSizeAnchor xmlns:cdr="http://schemas.openxmlformats.org/drawingml/2006/chartDrawing">
    <cdr:from>
      <cdr:x>0.09867</cdr:x>
      <cdr:y>0.43563</cdr:y>
    </cdr:from>
    <cdr:to>
      <cdr:x>0.2691</cdr:x>
      <cdr:y>0.54648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49F3B0F7-37B1-E714-A431-09DBAD6D822C}"/>
            </a:ext>
          </a:extLst>
        </cdr:cNvPr>
        <cdr:cNvSpPr txBox="1"/>
      </cdr:nvSpPr>
      <cdr:spPr>
        <a:xfrm xmlns:a="http://schemas.openxmlformats.org/drawingml/2006/main">
          <a:off x="574133" y="2479545"/>
          <a:ext cx="991664" cy="6309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EE" sz="2800" b="1" kern="1200" dirty="0">
              <a:solidFill>
                <a:schemeClr val="bg1"/>
              </a:solidFill>
            </a:rPr>
            <a:t>33%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0.46149</cdr:x>
      <cdr:y>0.05263</cdr:y>
    </cdr:from>
    <cdr:to>
      <cdr:x>0.98095</cdr:x>
      <cdr:y>0.2604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40AB49D-35F5-DB59-DAB0-EE1B70D6692C}"/>
            </a:ext>
          </a:extLst>
        </cdr:cNvPr>
        <cdr:cNvSpPr txBox="1"/>
      </cdr:nvSpPr>
      <cdr:spPr>
        <a:xfrm xmlns:a="http://schemas.openxmlformats.org/drawingml/2006/main">
          <a:off x="2685204" y="299587"/>
          <a:ext cx="3022556" cy="11826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EE" sz="1400" kern="1200" dirty="0">
              <a:solidFill>
                <a:srgbClr val="DEECDA"/>
              </a:solidFill>
              <a:latin typeface="Aino" panose="02000603040504020204" pitchFamily="2" charset="77"/>
            </a:rPr>
            <a:t>Peab oluliseks, et tööandja pöörab tähelepanu lähisuhtevägivalla ennetamisele ja oskuslikule reageerimisele</a:t>
          </a:r>
        </a:p>
      </cdr:txBody>
    </cdr:sp>
  </cdr:relSizeAnchor>
  <cdr:relSizeAnchor xmlns:cdr="http://schemas.openxmlformats.org/drawingml/2006/chartDrawing">
    <cdr:from>
      <cdr:x>0.08116</cdr:x>
      <cdr:y>0.40681</cdr:y>
    </cdr:from>
    <cdr:to>
      <cdr:x>0.2538</cdr:x>
      <cdr:y>0.52188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09C1AE4-82DA-A21A-4226-8E42E724A0BF}"/>
            </a:ext>
          </a:extLst>
        </cdr:cNvPr>
        <cdr:cNvSpPr txBox="1"/>
      </cdr:nvSpPr>
      <cdr:spPr>
        <a:xfrm xmlns:a="http://schemas.openxmlformats.org/drawingml/2006/main">
          <a:off x="472227" y="2315520"/>
          <a:ext cx="1004552" cy="654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EE" sz="1100" kern="1200" dirty="0"/>
        </a:p>
      </cdr:txBody>
    </cdr:sp>
  </cdr:relSizeAnchor>
  <cdr:relSizeAnchor xmlns:cdr="http://schemas.openxmlformats.org/drawingml/2006/chartDrawing">
    <cdr:from>
      <cdr:x>0.20999</cdr:x>
      <cdr:y>0.45456</cdr:y>
    </cdr:from>
    <cdr:to>
      <cdr:x>0.38042</cdr:x>
      <cdr:y>0.54648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49F3B0F7-37B1-E714-A431-09DBAD6D822C}"/>
            </a:ext>
          </a:extLst>
        </cdr:cNvPr>
        <cdr:cNvSpPr txBox="1"/>
      </cdr:nvSpPr>
      <cdr:spPr>
        <a:xfrm xmlns:a="http://schemas.openxmlformats.org/drawingml/2006/main">
          <a:off x="1221836" y="2587282"/>
          <a:ext cx="991664" cy="5232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EE" sz="2800" b="1" kern="1200" dirty="0">
              <a:solidFill>
                <a:schemeClr val="bg1"/>
              </a:solidFill>
            </a:rPr>
            <a:t>73%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7E363F-6059-85CD-2DD7-B64C7FDB1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B36B77-E992-0C17-BBCE-0980D3A436A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559598-B088-284A-85C4-A0FB426B8F1F}" type="datetimeFigureOut">
              <a:rPr lang="en-EE" smtClean="0"/>
              <a:t>11.11.2024</a:t>
            </a:fld>
            <a:endParaRPr lang="en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F506A3-50A2-2A64-26FF-8DBA6FAB818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60C5D9-8592-2613-49BD-FD404982FF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D8CB4-4381-3340-8FA4-CAB26E002F78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153691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E2F74-F35D-F64B-8955-988DD73243AA}" type="datetimeFigureOut">
              <a:rPr lang="en-EE" smtClean="0"/>
              <a:t>11.11.2024</a:t>
            </a:fld>
            <a:endParaRPr lang="en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F957B-90E8-D84A-A603-01B4B55D223F}" type="slidenum">
              <a:rPr lang="en-EE" smtClean="0"/>
              <a:t>‹#›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801305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F957B-90E8-D84A-A603-01B4B55D223F}" type="slidenum">
              <a:rPr lang="en-EE" smtClean="0"/>
              <a:t>3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566177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E1B03F-E8E7-8346-AA4B-90570B05A491}" type="slidenum">
              <a:rPr lang="en-EE" smtClean="0"/>
              <a:t>6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036576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F957B-90E8-D84A-A603-01B4B55D223F}" type="slidenum">
              <a:rPr lang="en-EE" smtClean="0"/>
              <a:t>7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566177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F957B-90E8-D84A-A603-01B4B55D223F}" type="slidenum">
              <a:rPr lang="en-EE" smtClean="0"/>
              <a:t>8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3710259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B44F56-8100-2DA6-E827-E3971CCAA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83CDB2-4AB7-4B1B-8314-E65CE5F00C2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00A081F-E5D3-1206-A9F8-71695C3B81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E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A09608-25D8-0D51-2BC8-7BA57DEB2B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DF957B-90E8-D84A-A603-01B4B55D223F}" type="slidenum">
              <a:rPr lang="en-EE" smtClean="0"/>
              <a:t>12</a:t>
            </a:fld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58584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401" y="2825393"/>
            <a:ext cx="11681717" cy="181516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401" y="4640562"/>
            <a:ext cx="11681717" cy="81812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62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401" y="2825393"/>
            <a:ext cx="11681717" cy="181516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401" y="4640562"/>
            <a:ext cx="11681717" cy="818129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14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402" y="318499"/>
            <a:ext cx="4068568" cy="2147299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401" y="2774022"/>
            <a:ext cx="11681717" cy="3236360"/>
          </a:xfrm>
        </p:spPr>
        <p:txBody>
          <a:bodyPr numCol="2" spcCol="360000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02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402" y="318499"/>
            <a:ext cx="4068568" cy="2147299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401" y="2774022"/>
            <a:ext cx="11681717" cy="3236360"/>
          </a:xfrm>
        </p:spPr>
        <p:txBody>
          <a:bodyPr numCol="2" spcCol="360000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608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402" y="318499"/>
            <a:ext cx="5818598" cy="2147299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rgbClr val="FCFDFF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401" y="2774022"/>
            <a:ext cx="5818599" cy="3236360"/>
          </a:xfrm>
        </p:spPr>
        <p:txBody>
          <a:bodyPr numCol="1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117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402" y="318499"/>
            <a:ext cx="5818598" cy="2147299"/>
          </a:xfrm>
        </p:spPr>
        <p:txBody>
          <a:bodyPr anchor="b">
            <a:normAutofit/>
          </a:bodyPr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401" y="2774022"/>
            <a:ext cx="5818599" cy="3236360"/>
          </a:xfrm>
        </p:spPr>
        <p:txBody>
          <a:bodyPr numCol="1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592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urple background with white lines&#10;&#10;Description automatically generated">
            <a:extLst>
              <a:ext uri="{FF2B5EF4-FFF2-40B4-BE49-F238E27FC236}">
                <a16:creationId xmlns:a16="http://schemas.microsoft.com/office/drawing/2014/main" id="{F0D9CB76-4169-7DCE-49B4-FC435FBA60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7402" y="2948683"/>
            <a:ext cx="11640620" cy="12431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402" y="4263775"/>
            <a:ext cx="11640620" cy="17260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6282279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CFDFF"/>
          </a:solidFill>
          <a:latin typeface="Aino" panose="02000603040504020204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defRPr sz="24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20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6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0D9CB76-4169-7DCE-49B4-FC435FBA60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7402" y="2948683"/>
            <a:ext cx="11640620" cy="124317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402" y="4263775"/>
            <a:ext cx="11640620" cy="17260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4610476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ino" panose="02000603040504020204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Char char="–"/>
        <a:defRPr sz="2400" kern="1200">
          <a:solidFill>
            <a:schemeClr val="bg1"/>
          </a:solidFill>
          <a:latin typeface="Aino" panose="02000603040504020204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2000" kern="1200">
          <a:solidFill>
            <a:schemeClr val="bg1"/>
          </a:solidFill>
          <a:latin typeface="Aino" panose="02000603040504020204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600" kern="1200">
          <a:solidFill>
            <a:schemeClr val="bg1"/>
          </a:solidFill>
          <a:latin typeface="Aino" panose="02000603040504020204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0D9CB76-4169-7DCE-49B4-FC435FBA60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7402" y="318499"/>
            <a:ext cx="4119937" cy="23425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402" y="2979506"/>
            <a:ext cx="11640620" cy="3010328"/>
          </a:xfrm>
          <a:prstGeom prst="rect">
            <a:avLst/>
          </a:prstGeom>
        </p:spPr>
        <p:txBody>
          <a:bodyPr vert="horz" lIns="91440" tIns="45720" rIns="91440" bIns="45720" numCol="2" rtlCol="0" anchor="t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940103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FCFDFF"/>
          </a:solidFill>
          <a:latin typeface="Aino" panose="02000603040504020204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None/>
        <a:defRPr sz="20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None/>
        <a:defRPr sz="20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None/>
        <a:defRPr sz="16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0D9CB76-4169-7DCE-49B4-FC435FBA60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7402" y="318499"/>
            <a:ext cx="4119937" cy="23425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402" y="2979506"/>
            <a:ext cx="11640620" cy="3010328"/>
          </a:xfrm>
          <a:prstGeom prst="rect">
            <a:avLst/>
          </a:prstGeom>
        </p:spPr>
        <p:txBody>
          <a:bodyPr vert="horz" lIns="91440" tIns="45720" rIns="91440" bIns="45720" numCol="2" rtlCol="0" anchor="t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0681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ino" panose="02000603040504020204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None/>
        <a:defRPr sz="2000" kern="1200">
          <a:solidFill>
            <a:schemeClr val="bg1"/>
          </a:solidFill>
          <a:latin typeface="Aino" panose="02000603040504020204" pitchFamily="2" charset="77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None/>
        <a:defRPr sz="20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None/>
        <a:defRPr sz="16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0D9CB76-4169-7DCE-49B4-FC435FBA60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50E1275-346B-414D-FF7D-D4C15A713FA9}"/>
              </a:ext>
            </a:extLst>
          </p:cNvPr>
          <p:cNvSpPr/>
          <p:nvPr userDrawn="1"/>
        </p:nvSpPr>
        <p:spPr>
          <a:xfrm>
            <a:off x="0" y="0"/>
            <a:ext cx="12192000" cy="6123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7402" y="318499"/>
            <a:ext cx="5280917" cy="23425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402" y="2979506"/>
            <a:ext cx="11640620" cy="3010328"/>
          </a:xfrm>
          <a:prstGeom prst="rect">
            <a:avLst/>
          </a:prstGeom>
        </p:spPr>
        <p:txBody>
          <a:bodyPr vert="horz" lIns="91440" tIns="45720" rIns="91440" bIns="45720" numCol="2" rtlCol="0" anchor="t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05111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FCFDFF"/>
          </a:solidFill>
          <a:latin typeface="Aino" panose="02000603040504020204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None/>
        <a:defRPr sz="20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None/>
        <a:defRPr sz="20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None/>
        <a:defRPr sz="16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0D9CB76-4169-7DCE-49B4-FC435FBA600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50E1275-346B-414D-FF7D-D4C15A713FA9}"/>
              </a:ext>
            </a:extLst>
          </p:cNvPr>
          <p:cNvSpPr/>
          <p:nvPr userDrawn="1"/>
        </p:nvSpPr>
        <p:spPr>
          <a:xfrm>
            <a:off x="0" y="0"/>
            <a:ext cx="12192000" cy="61233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7402" y="318499"/>
            <a:ext cx="5280917" cy="23425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402" y="2979506"/>
            <a:ext cx="11640620" cy="3010328"/>
          </a:xfrm>
          <a:prstGeom prst="rect">
            <a:avLst/>
          </a:prstGeom>
        </p:spPr>
        <p:txBody>
          <a:bodyPr vert="horz" lIns="91440" tIns="45720" rIns="91440" bIns="45720" numCol="2" rtlCol="0" anchor="t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008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Aino" panose="02000603040504020204" pitchFamily="2" charset="77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System Font Regular"/>
        <a:buNone/>
        <a:defRPr sz="2000" kern="1200">
          <a:solidFill>
            <a:schemeClr val="bg1"/>
          </a:solidFill>
          <a:latin typeface="Aino" panose="02000603040504020204" pitchFamily="2" charset="77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None/>
        <a:defRPr sz="20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None/>
        <a:defRPr sz="16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–"/>
        <a:defRPr sz="1800" kern="1200">
          <a:solidFill>
            <a:schemeClr val="tx1"/>
          </a:solidFill>
          <a:latin typeface="Aino" panose="02000603040504020204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7BA2F-C06D-58EF-F77E-9632F80875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4800" noProof="0" dirty="0"/>
              <a:t>Tööandjate algatus Vägivallavabaks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85853-1AAA-6A01-8804-3C8960793A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2000" noProof="0" dirty="0" err="1"/>
              <a:t>Hannaliisa</a:t>
            </a:r>
            <a:r>
              <a:rPr lang="et-EE" sz="2000" noProof="0" dirty="0"/>
              <a:t> </a:t>
            </a:r>
            <a:r>
              <a:rPr lang="et-EE" sz="2000" noProof="0" dirty="0" err="1"/>
              <a:t>Uusma</a:t>
            </a:r>
            <a:r>
              <a:rPr lang="et-EE" sz="2000" noProof="0" dirty="0"/>
              <a:t> ja Triin Adamson</a:t>
            </a:r>
            <a:br>
              <a:rPr lang="et-EE" sz="2000" noProof="0" dirty="0"/>
            </a:br>
            <a:r>
              <a:rPr lang="et-EE" sz="2000" noProof="0" dirty="0"/>
              <a:t>14.11.2024</a:t>
            </a:r>
          </a:p>
        </p:txBody>
      </p:sp>
    </p:spTree>
    <p:extLst>
      <p:ext uri="{BB962C8B-B14F-4D97-AF65-F5344CB8AC3E}">
        <p14:creationId xmlns:p14="http://schemas.microsoft.com/office/powerpoint/2010/main" val="4010608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62C21-BFC1-47FC-2839-CE1C3D66E1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noProof="0" dirty="0"/>
              <a:t>Milline on tööandja roll?</a:t>
            </a:r>
            <a:endParaRPr lang="en-E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87E1FE-3E6A-AECB-EB04-DBD7918BF1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numCol="1"/>
          <a:lstStyle/>
          <a:p>
            <a:r>
              <a:rPr lang="et-EE" sz="1800" noProof="0" dirty="0"/>
              <a:t>Tööandjal on võimalus: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1800" noProof="0" dirty="0"/>
              <a:t>suurendada teadlikkust;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1800" noProof="0" dirty="0"/>
              <a:t>koolitada meeskonda;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1800" noProof="0" dirty="0"/>
              <a:t>pakkuda tuge abi leidmisel. </a:t>
            </a:r>
          </a:p>
          <a:p>
            <a:endParaRPr lang="et-EE" sz="1800" dirty="0"/>
          </a:p>
          <a:p>
            <a:r>
              <a:rPr lang="et-EE" sz="1800" noProof="0" dirty="0"/>
              <a:t>Tööandja ei pea olema </a:t>
            </a:r>
            <a:r>
              <a:rPr lang="et-EE" sz="1800" noProof="0" dirty="0" err="1"/>
              <a:t>lähisuhtevägivalla</a:t>
            </a:r>
            <a:r>
              <a:rPr lang="et-EE" sz="1800" noProof="0" dirty="0"/>
              <a:t> ekspert ega juhtumeid ise lahendama. </a:t>
            </a:r>
            <a:endParaRPr lang="en-EE" sz="1800" dirty="0"/>
          </a:p>
          <a:p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2315849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CFA5C9-7775-9259-6BE7-EBCF4C1149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69E55-8476-6C6D-55D0-252D7F60E1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noProof="0" dirty="0"/>
              <a:t>Mida saab tööandja teha?</a:t>
            </a:r>
            <a:endParaRPr lang="en-E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61156-D32E-4DCD-C141-79D7A9112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401" y="2774022"/>
            <a:ext cx="11549641" cy="3236360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t-EE" sz="1800" noProof="0" dirty="0"/>
              <a:t>Kujundada usaldusväärse töökeskkonna;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t-EE" sz="1800" dirty="0"/>
              <a:t>Suurendada </a:t>
            </a:r>
            <a:r>
              <a:rPr lang="et-EE" sz="1800" noProof="0" dirty="0"/>
              <a:t>meeskonna teadlikkust </a:t>
            </a:r>
            <a:r>
              <a:rPr lang="et-EE" sz="1800" noProof="0" dirty="0" err="1"/>
              <a:t>lähisuhtevägivallast</a:t>
            </a:r>
            <a:r>
              <a:rPr lang="et-EE" sz="1800" noProof="0" dirty="0"/>
              <a:t> ja selle olemusest;</a:t>
            </a:r>
            <a:endParaRPr lang="et-EE" sz="1800" dirty="0"/>
          </a:p>
          <a:p>
            <a:pPr marL="342900" indent="-342900">
              <a:buFont typeface="Wingdings" pitchFamily="2" charset="2"/>
              <a:buChar char="v"/>
            </a:pPr>
            <a:r>
              <a:rPr lang="et-EE" sz="1800" dirty="0"/>
              <a:t>Integreerida </a:t>
            </a:r>
            <a:r>
              <a:rPr lang="et-EE" sz="1800" dirty="0" err="1"/>
              <a:t>lähisuhtevägivalla</a:t>
            </a:r>
            <a:r>
              <a:rPr lang="et-EE" sz="1800" dirty="0"/>
              <a:t> teadlikkus organisatsioonikultuuri;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t-EE" sz="1800" noProof="0" dirty="0"/>
              <a:t>Toetada </a:t>
            </a:r>
            <a:r>
              <a:rPr lang="et-EE" sz="1800" noProof="0" dirty="0" err="1"/>
              <a:t>lähisuhtevägivalda</a:t>
            </a:r>
            <a:r>
              <a:rPr lang="et-EE" sz="1800" noProof="0" dirty="0"/>
              <a:t> kogenud töötajaid, samuti aidata toimepanijal vägivallaringist väljuda;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t-EE" sz="1800" dirty="0"/>
              <a:t>Võimalusel pakkuda lisatoetusmeetmeid;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t-EE" sz="1800" dirty="0"/>
              <a:t>Hinnata</a:t>
            </a:r>
            <a:r>
              <a:rPr lang="et-EE" sz="1800" noProof="0" dirty="0"/>
              <a:t> oma tegevuse tulemusi;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t-EE" sz="1800" noProof="0" dirty="0"/>
              <a:t>Olla </a:t>
            </a:r>
            <a:r>
              <a:rPr lang="et-EE" sz="1800" dirty="0"/>
              <a:t>teadlik</a:t>
            </a:r>
            <a:r>
              <a:rPr lang="et-EE" sz="1800" noProof="0" dirty="0"/>
              <a:t> eeskuju ja julgustada tegutsema.</a:t>
            </a:r>
          </a:p>
        </p:txBody>
      </p:sp>
    </p:spTree>
    <p:extLst>
      <p:ext uri="{BB962C8B-B14F-4D97-AF65-F5344CB8AC3E}">
        <p14:creationId xmlns:p14="http://schemas.microsoft.com/office/powerpoint/2010/main" val="11632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F43A7D-66FB-65D2-2D02-0649A4A50C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7C15C-14FA-7A70-EB42-1AA2890C2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402" y="318499"/>
            <a:ext cx="5818598" cy="1205501"/>
          </a:xfrm>
        </p:spPr>
        <p:txBody>
          <a:bodyPr/>
          <a:lstStyle/>
          <a:p>
            <a:r>
              <a:rPr lang="et-EE" b="1" noProof="0" dirty="0"/>
              <a:t>Algatuse liikmeskond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2E8B34-6EE1-2627-A94E-2FCDAE1DE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3225" y="3900215"/>
            <a:ext cx="2936854" cy="2454619"/>
          </a:xfrm>
        </p:spPr>
        <p:txBody>
          <a:bodyPr>
            <a:normAutofit fontScale="40000" lnSpcReduction="20000"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t-EE" sz="2900" b="1" dirty="0"/>
              <a:t>Sobib tööandjale, kes soovib pikaajaliselt panustada tööandjate suuna eestvedamisele.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2900" noProof="0" dirty="0"/>
              <a:t>Organisatsioonile sobiliku rätseplahenduse väljatöötamine, sh poliitika kujundamine, fikseeritud mahus koolitused, konsultatsioonid, tugi, jne.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2900" dirty="0"/>
              <a:t>Täielik ligipääs tööriistakastile.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2900" noProof="0" dirty="0"/>
              <a:t>Tasuta osalemine võrgustikuüritustel. 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EB99DE8-6668-2168-7B07-AC0F92E0439F}"/>
              </a:ext>
            </a:extLst>
          </p:cNvPr>
          <p:cNvSpPr txBox="1">
            <a:spLocks/>
          </p:cNvSpPr>
          <p:nvPr/>
        </p:nvSpPr>
        <p:spPr>
          <a:xfrm>
            <a:off x="4627572" y="3900216"/>
            <a:ext cx="3130687" cy="2144964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System Font Regular"/>
              <a:buNone/>
              <a:defRPr sz="2000" kern="1200">
                <a:solidFill>
                  <a:schemeClr val="bg1"/>
                </a:solidFill>
                <a:latin typeface="Aino" panose="020006030405040202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20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8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v"/>
            </a:pPr>
            <a:r>
              <a:rPr lang="et-EE" sz="1200" b="1" noProof="0" dirty="0"/>
              <a:t>Sobib tööandjale, kes soovib teha esimesed sammud LSV-teadliku organisatsiooni kujundamisel.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1200" noProof="0" dirty="0"/>
              <a:t>Juhtkonna koolitamine.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1200" noProof="0" dirty="0"/>
              <a:t>Täielik ligipääs tööriistakastile.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1200" noProof="0" dirty="0"/>
              <a:t>Tasuta osalemine võrgustikuüritustel.</a:t>
            </a:r>
          </a:p>
          <a:p>
            <a:endParaRPr lang="et-EE" sz="1800" noProof="0" dirty="0"/>
          </a:p>
          <a:p>
            <a:endParaRPr lang="et-EE" noProof="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223A649-4081-9D0A-D2E5-218FFDCA7F9C}"/>
              </a:ext>
            </a:extLst>
          </p:cNvPr>
          <p:cNvSpPr txBox="1">
            <a:spLocks/>
          </p:cNvSpPr>
          <p:nvPr/>
        </p:nvSpPr>
        <p:spPr>
          <a:xfrm>
            <a:off x="8381921" y="3900216"/>
            <a:ext cx="2936854" cy="2144964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System Font Regular"/>
              <a:buNone/>
              <a:defRPr sz="2000" kern="1200">
                <a:solidFill>
                  <a:schemeClr val="bg1"/>
                </a:solidFill>
                <a:latin typeface="Aino" panose="020006030405040202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20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8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v"/>
            </a:pPr>
            <a:r>
              <a:rPr lang="et-EE" sz="1200" b="1" noProof="0" dirty="0"/>
              <a:t>Sobib eraisikule või tööandjale, kes vajab veel aega, et võtta teema käsitlemine organisatsioonis laiemalt ette.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1200" dirty="0"/>
              <a:t>Tasuta osalemine võrgustikuüritustel. </a:t>
            </a:r>
          </a:p>
          <a:p>
            <a:endParaRPr lang="et-EE" noProof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91DE97-8607-1ECD-FDFB-CD527D20E1EB}"/>
              </a:ext>
            </a:extLst>
          </p:cNvPr>
          <p:cNvSpPr txBox="1"/>
          <p:nvPr/>
        </p:nvSpPr>
        <p:spPr>
          <a:xfrm>
            <a:off x="2854036" y="635483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t-EE" sz="1400" i="1" noProof="0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49B56831-ABFA-666D-3744-1467A52B8B74}"/>
              </a:ext>
            </a:extLst>
          </p:cNvPr>
          <p:cNvSpPr/>
          <p:nvPr/>
        </p:nvSpPr>
        <p:spPr>
          <a:xfrm>
            <a:off x="1191724" y="1914436"/>
            <a:ext cx="2299854" cy="1406236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noProof="0" dirty="0">
                <a:latin typeface="Aino" panose="02000603040504020204" pitchFamily="2" charset="77"/>
              </a:rPr>
              <a:t>Majakasliige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ECF8A034-12A6-8E2F-232A-81B480D11B11}"/>
              </a:ext>
            </a:extLst>
          </p:cNvPr>
          <p:cNvSpPr/>
          <p:nvPr/>
        </p:nvSpPr>
        <p:spPr>
          <a:xfrm>
            <a:off x="4946073" y="1914436"/>
            <a:ext cx="2299854" cy="1406236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noProof="0" dirty="0">
                <a:latin typeface="Aino" panose="02000603040504020204" pitchFamily="2" charset="77"/>
              </a:rPr>
              <a:t>Tavaliige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5E997EE-48DB-79B5-AF63-CC354ED5BF91}"/>
              </a:ext>
            </a:extLst>
          </p:cNvPr>
          <p:cNvSpPr/>
          <p:nvPr/>
        </p:nvSpPr>
        <p:spPr>
          <a:xfrm>
            <a:off x="8700421" y="1914436"/>
            <a:ext cx="2299854" cy="1406236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noProof="0" dirty="0">
                <a:latin typeface="Aino" panose="02000603040504020204" pitchFamily="2" charset="77"/>
              </a:rPr>
              <a:t>Väikeliige</a:t>
            </a:r>
          </a:p>
        </p:txBody>
      </p:sp>
    </p:spTree>
    <p:extLst>
      <p:ext uri="{BB962C8B-B14F-4D97-AF65-F5344CB8AC3E}">
        <p14:creationId xmlns:p14="http://schemas.microsoft.com/office/powerpoint/2010/main" val="145442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8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F0EAD-6968-72A9-8478-5DB100BABA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t-EE" sz="4800" noProof="0" dirty="0"/>
              <a:t>Küsimusi?</a:t>
            </a:r>
            <a:br>
              <a:rPr lang="et-EE" sz="4800" noProof="0" dirty="0"/>
            </a:br>
            <a:r>
              <a:rPr lang="et-EE" sz="4800" noProof="0" dirty="0"/>
              <a:t>Aitäh!</a:t>
            </a:r>
          </a:p>
        </p:txBody>
      </p:sp>
    </p:spTree>
    <p:extLst>
      <p:ext uri="{BB962C8B-B14F-4D97-AF65-F5344CB8AC3E}">
        <p14:creationId xmlns:p14="http://schemas.microsoft.com/office/powerpoint/2010/main" val="1396849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3B365-F398-7BFB-5970-B71D472E93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EE" b="1" dirty="0"/>
              <a:t>President Kaljulaidi Fond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253EDF-FFFC-5886-BF46-11C24CAB1D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401" y="2774022"/>
            <a:ext cx="11535658" cy="3236360"/>
          </a:xfrm>
        </p:spPr>
        <p:txBody>
          <a:bodyPr/>
          <a:lstStyle/>
          <a:p>
            <a:pPr marL="342900" indent="-342900">
              <a:buFont typeface="Wingdings" pitchFamily="2" charset="2"/>
              <a:buChar char="v"/>
            </a:pPr>
            <a:r>
              <a:rPr lang="et-EE" sz="1800" noProof="0" dirty="0"/>
              <a:t>2022. aasta alguses loodud algatus – </a:t>
            </a:r>
            <a:r>
              <a:rPr lang="et-EE" sz="1800" b="1" noProof="0" dirty="0"/>
              <a:t>do-tank</a:t>
            </a:r>
            <a:r>
              <a:rPr lang="et-EE" sz="1800" noProof="0" dirty="0"/>
              <a:t> – nende väärtuste edendamiseks Eestis ja laiemalt, mille eest Kersti Kaljulaid seisis oma ametiajal Vabariigi Presidendina.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t-EE" sz="1800" noProof="0" dirty="0"/>
              <a:t>President </a:t>
            </a:r>
            <a:r>
              <a:rPr lang="et-EE" sz="1800" noProof="0" dirty="0" err="1"/>
              <a:t>Kaljulaidi</a:t>
            </a:r>
            <a:r>
              <a:rPr lang="et-EE" sz="1800" noProof="0" dirty="0"/>
              <a:t> Fond on </a:t>
            </a:r>
            <a:r>
              <a:rPr lang="et-EE" sz="1800" b="1" noProof="0" dirty="0"/>
              <a:t>valitsusväline, mittetulunduslik</a:t>
            </a:r>
            <a:r>
              <a:rPr lang="et-EE" sz="1800" noProof="0" dirty="0"/>
              <a:t> ning </a:t>
            </a:r>
            <a:r>
              <a:rPr lang="et-EE" sz="1800" b="1" noProof="0" dirty="0"/>
              <a:t>mittepoliitiline algatus</a:t>
            </a:r>
            <a:r>
              <a:rPr lang="et-EE" sz="1800" noProof="0" dirty="0"/>
              <a:t>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t-EE" sz="1800" noProof="0" dirty="0"/>
              <a:t>Eestis registreeritud </a:t>
            </a:r>
            <a:r>
              <a:rPr lang="et-EE" sz="1800" b="1" noProof="0" dirty="0"/>
              <a:t>MTÜ</a:t>
            </a:r>
            <a:r>
              <a:rPr lang="et-EE" sz="1800" noProof="0" dirty="0"/>
              <a:t>, mida juhib Taavi Linnamäe. Hetkel 9 inimest tiimis.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t-EE" sz="1800" noProof="0" dirty="0"/>
              <a:t>Fondi kaks suunda:</a:t>
            </a:r>
            <a:br>
              <a:rPr lang="et-EE" sz="1800" noProof="0" dirty="0"/>
            </a:br>
            <a:r>
              <a:rPr lang="et-EE" sz="1800" noProof="0" dirty="0"/>
              <a:t>- </a:t>
            </a:r>
            <a:r>
              <a:rPr lang="et-EE" sz="1800" b="1" noProof="0" dirty="0"/>
              <a:t>oma algatuste loomine ja</a:t>
            </a:r>
            <a:br>
              <a:rPr lang="et-EE" sz="1800" b="1" noProof="0" dirty="0"/>
            </a:br>
            <a:r>
              <a:rPr lang="et-EE" sz="1800" b="1" noProof="0" dirty="0"/>
              <a:t>- ametist lahkunud presidendi rollist tuleneva töö toetamine </a:t>
            </a:r>
            <a:r>
              <a:rPr lang="et-EE" sz="1800" noProof="0" dirty="0"/>
              <a:t>(väiksem, ent samuti vajalik </a:t>
            </a:r>
            <a:r>
              <a:rPr lang="en-GB" sz="1800" dirty="0" err="1"/>
              <a:t>osa</a:t>
            </a:r>
            <a:r>
              <a:rPr lang="en-GB" sz="1800" dirty="0"/>
              <a:t>).</a:t>
            </a:r>
          </a:p>
          <a:p>
            <a:endParaRPr lang="en-EE" dirty="0"/>
          </a:p>
        </p:txBody>
      </p:sp>
    </p:spTree>
    <p:extLst>
      <p:ext uri="{BB962C8B-B14F-4D97-AF65-F5344CB8AC3E}">
        <p14:creationId xmlns:p14="http://schemas.microsoft.com/office/powerpoint/2010/main" val="48141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86B7-435E-8E54-15C6-906CB0799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402" y="318499"/>
            <a:ext cx="5818598" cy="1205501"/>
          </a:xfrm>
        </p:spPr>
        <p:txBody>
          <a:bodyPr/>
          <a:lstStyle/>
          <a:p>
            <a:r>
              <a:rPr lang="et-EE" b="1" noProof="0" dirty="0"/>
              <a:t>3+1 fookust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D29C9C6-626A-E2F4-0D52-6D294813E63C}"/>
              </a:ext>
            </a:extLst>
          </p:cNvPr>
          <p:cNvSpPr/>
          <p:nvPr/>
        </p:nvSpPr>
        <p:spPr>
          <a:xfrm>
            <a:off x="1191723" y="1914435"/>
            <a:ext cx="2811865" cy="1916159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noProof="0" dirty="0">
                <a:latin typeface="Aino" panose="02000603040504020204" pitchFamily="2" charset="77"/>
              </a:rPr>
              <a:t>DEMOKRAATIA JA VABADUSED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58262F0-74D7-9CAD-3ABC-62157EE02079}"/>
              </a:ext>
            </a:extLst>
          </p:cNvPr>
          <p:cNvSpPr/>
          <p:nvPr/>
        </p:nvSpPr>
        <p:spPr>
          <a:xfrm>
            <a:off x="4690067" y="1914435"/>
            <a:ext cx="2811865" cy="1916159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noProof="0" dirty="0">
                <a:latin typeface="Aino" panose="02000603040504020204" pitchFamily="2" charset="77"/>
              </a:rPr>
              <a:t>NÕRGEMATE TOETAMINE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A6669518-A60C-550D-5225-4B6659D0DDEF}"/>
              </a:ext>
            </a:extLst>
          </p:cNvPr>
          <p:cNvSpPr/>
          <p:nvPr/>
        </p:nvSpPr>
        <p:spPr>
          <a:xfrm>
            <a:off x="8188412" y="1914434"/>
            <a:ext cx="2811865" cy="1916159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noProof="0" dirty="0">
                <a:latin typeface="Aino" panose="02000603040504020204" pitchFamily="2" charset="77"/>
              </a:rPr>
              <a:t>DIGIÜHISKONNA MÕTESTAMINE</a:t>
            </a:r>
          </a:p>
        </p:txBody>
      </p:sp>
      <p:pic>
        <p:nvPicPr>
          <p:cNvPr id="17" name="Picture 16" descr="A blue and yellow flag&#10;&#10;Description automatically generated">
            <a:extLst>
              <a:ext uri="{FF2B5EF4-FFF2-40B4-BE49-F238E27FC236}">
                <a16:creationId xmlns:a16="http://schemas.microsoft.com/office/drawing/2014/main" id="{29EA38DE-12B6-921D-8F89-27FDFC8B04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6" y="4410880"/>
            <a:ext cx="10944226" cy="15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26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FD2D7-74D1-4D00-8B59-FD3E139A84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EE" b="1" dirty="0"/>
              <a:t>Fondi rahastamine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6EA616-F3E2-6E70-DE70-F645A78D01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7401" y="2774022"/>
            <a:ext cx="6329876" cy="3236360"/>
          </a:xfrm>
        </p:spPr>
        <p:txBody>
          <a:bodyPr>
            <a:norm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EE" sz="1800" dirty="0"/>
              <a:t>Meie tegevus on võimalik tänu heade annetajate toele – ca 50% 2024. aasta planeeritud eelarvest.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EE" sz="1800" dirty="0"/>
              <a:t>Me teenime omatulu, mis tuleb peamiselt esinemis- ja nõustamistasudest – ca 25%.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EE" sz="1800" dirty="0"/>
              <a:t>Ametist lahkunud presidentidele on riigi poolt ette nähtud kontor, 2 inimese palgafond jms – ca 20%. 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EE" sz="1800" dirty="0"/>
              <a:t>Vaatame ka avalike rahastusvõimaluste suunas – tänavu ca 5%. </a:t>
            </a:r>
          </a:p>
        </p:txBody>
      </p:sp>
      <p:pic>
        <p:nvPicPr>
          <p:cNvPr id="4" name="Picture 3" descr="A person holding a microphone in front of a screen&#10;&#10;Description automatically generated">
            <a:extLst>
              <a:ext uri="{FF2B5EF4-FFF2-40B4-BE49-F238E27FC236}">
                <a16:creationId xmlns:a16="http://schemas.microsoft.com/office/drawing/2014/main" id="{69CC594C-4D6D-E885-5874-D8816DC79D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358" t="81" r="11977" b="-81"/>
          <a:stretch/>
        </p:blipFill>
        <p:spPr>
          <a:xfrm>
            <a:off x="7701419" y="0"/>
            <a:ext cx="44905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3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55B3-2587-607C-D7FA-FC030B03C4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EE" dirty="0"/>
              <a:t>Lähisuhtevägivald numbrites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69F066-0A8E-48E3-5025-B32EDDED0C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t-EE" sz="1600" b="1" noProof="0" dirty="0">
                <a:solidFill>
                  <a:srgbClr val="DEECDA"/>
                </a:solidFill>
                <a:cs typeface="Aino"/>
              </a:rPr>
              <a:t>Eestis on </a:t>
            </a:r>
            <a:r>
              <a:rPr lang="et-EE" sz="1600" b="1" noProof="0" dirty="0" err="1">
                <a:solidFill>
                  <a:srgbClr val="DEECDA"/>
                </a:solidFill>
                <a:cs typeface="Aino"/>
              </a:rPr>
              <a:t>lähisuhtevägivalda</a:t>
            </a:r>
            <a:r>
              <a:rPr lang="et-EE" sz="1600" b="1" noProof="0" dirty="0">
                <a:solidFill>
                  <a:srgbClr val="DEECDA"/>
                </a:solidFill>
                <a:cs typeface="Aino"/>
              </a:rPr>
              <a:t> nii palju, et see mõjutab otseselt või kaudselt iga inimest. </a:t>
            </a:r>
          </a:p>
          <a:p>
            <a:endParaRPr lang="et-EE" sz="1600" b="1" dirty="0">
              <a:solidFill>
                <a:srgbClr val="DEECDA"/>
              </a:solidFill>
            </a:endParaRP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r>
              <a:rPr lang="et-EE" sz="1600" noProof="0" dirty="0"/>
              <a:t>45% kõikidest 2023. aastal toimepandud vägivallakuritegudest olid perevägivallakuriteod. </a:t>
            </a:r>
            <a:r>
              <a:rPr lang="et-EE" sz="1600" i="1" noProof="0" dirty="0"/>
              <a:t>(PPA)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r>
              <a:rPr lang="et-EE" sz="1600" noProof="0" dirty="0"/>
              <a:t>Viimase 10 aasta jooksul on vägivaldses suhtes kaotanud elu ligi 100 inimest. </a:t>
            </a:r>
            <a:r>
              <a:rPr lang="et-EE" sz="1600" i="1" noProof="0" dirty="0"/>
              <a:t>(PPA)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r>
              <a:rPr lang="et-EE" sz="1600" noProof="0" dirty="0"/>
              <a:t>30% perevägivallakuritegudest olid lapsohvri</a:t>
            </a:r>
            <a:r>
              <a:rPr lang="et-EE" sz="1600" dirty="0"/>
              <a:t> või –pealtnägijaga. </a:t>
            </a:r>
            <a:r>
              <a:rPr lang="et-EE" sz="1600" i="1" dirty="0"/>
              <a:t>(PPA)</a:t>
            </a:r>
            <a:endParaRPr lang="et-EE" sz="1600" i="1" noProof="0" dirty="0"/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r>
              <a:rPr lang="et-EE" sz="1600" noProof="0" dirty="0" err="1"/>
              <a:t>Lähisuhtevägivallast</a:t>
            </a:r>
            <a:r>
              <a:rPr lang="et-EE" sz="1600" noProof="0" dirty="0"/>
              <a:t> teavitamine on langenud kolmandiku võrra viimased viis aastat. </a:t>
            </a:r>
            <a:r>
              <a:rPr lang="et-EE" sz="1600" i="1" noProof="0" dirty="0"/>
              <a:t>(Ohvriabi ja PPA)</a:t>
            </a:r>
          </a:p>
          <a:p>
            <a:endParaRPr lang="en-EE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C16D5A1-CC9A-6BA0-DB42-9655CA3E5E3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6927878"/>
              </p:ext>
            </p:extLst>
          </p:nvPr>
        </p:nvGraphicFramePr>
        <p:xfrm>
          <a:off x="6095999" y="318499"/>
          <a:ext cx="5818597" cy="5691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3455A0EE-089F-100B-7AC5-F5088D9C9415}"/>
              </a:ext>
            </a:extLst>
          </p:cNvPr>
          <p:cNvSpPr txBox="1"/>
          <p:nvPr/>
        </p:nvSpPr>
        <p:spPr>
          <a:xfrm>
            <a:off x="10371592" y="2774022"/>
            <a:ext cx="1105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E" sz="2800" b="1" dirty="0">
                <a:solidFill>
                  <a:schemeClr val="bg1"/>
                </a:solidFill>
              </a:rPr>
              <a:t>41%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10BD02-552D-B043-A5A1-D32E0560A535}"/>
              </a:ext>
            </a:extLst>
          </p:cNvPr>
          <p:cNvSpPr txBox="1"/>
          <p:nvPr/>
        </p:nvSpPr>
        <p:spPr>
          <a:xfrm>
            <a:off x="8309499" y="6285390"/>
            <a:ext cx="1625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E" sz="1200" dirty="0"/>
              <a:t>Statistikaamet, 2023</a:t>
            </a:r>
          </a:p>
        </p:txBody>
      </p:sp>
    </p:spTree>
    <p:extLst>
      <p:ext uri="{BB962C8B-B14F-4D97-AF65-F5344CB8AC3E}">
        <p14:creationId xmlns:p14="http://schemas.microsoft.com/office/powerpoint/2010/main" val="200343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09ABB3-1ABD-0762-F1A6-F0828021C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BFC7A-2564-C850-5210-D5D3B07AED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EE" dirty="0"/>
              <a:t>Miks see oluline on?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E075F-5797-8CC3-77BF-BD4791CCC6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t-EE" sz="1600" b="1" noProof="0" dirty="0">
                <a:solidFill>
                  <a:srgbClr val="DEECDA"/>
                </a:solidFill>
              </a:rPr>
              <a:t>Eestis käib tööl ligi 700 000 inimest, sealhulgas inimesed, kes kogevad </a:t>
            </a:r>
            <a:r>
              <a:rPr lang="et-EE" sz="1600" b="1" noProof="0" dirty="0" err="1">
                <a:solidFill>
                  <a:srgbClr val="DEECDA"/>
                </a:solidFill>
              </a:rPr>
              <a:t>lähisuhtevägivalda</a:t>
            </a:r>
            <a:r>
              <a:rPr lang="et-EE" sz="1600" b="1" noProof="0" dirty="0">
                <a:solidFill>
                  <a:srgbClr val="DEECDA"/>
                </a:solidFill>
              </a:rPr>
              <a:t>, </a:t>
            </a:r>
            <a:r>
              <a:rPr lang="et-EE" sz="1600" b="1" dirty="0">
                <a:solidFill>
                  <a:srgbClr val="DEECDA"/>
                </a:solidFill>
              </a:rPr>
              <a:t> kui ka need, </a:t>
            </a:r>
            <a:r>
              <a:rPr lang="et-EE" sz="1600" b="1" noProof="0" dirty="0">
                <a:solidFill>
                  <a:srgbClr val="DEECDA"/>
                </a:solidFill>
              </a:rPr>
              <a:t>kes vägivalda kasutavad või pealt näevad. 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r>
              <a:rPr lang="et-EE" sz="1600" noProof="0" dirty="0">
                <a:solidFill>
                  <a:srgbClr val="DEECDA"/>
                </a:solidFill>
              </a:rPr>
              <a:t>Töökoht võib tihtilugu olla ainus turvaline koht. 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r>
              <a:rPr lang="et-EE" sz="1600" noProof="0" dirty="0">
                <a:solidFill>
                  <a:srgbClr val="DEECDA"/>
                </a:solidFill>
              </a:rPr>
              <a:t>Öeldakse, et vägivald soosib vaikimist, mistõttu on eriti oluline roll just kõrvalseisjatel</a:t>
            </a:r>
            <a:r>
              <a:rPr lang="et-EE" sz="1600" dirty="0">
                <a:solidFill>
                  <a:srgbClr val="DEECDA"/>
                </a:solidFill>
              </a:rPr>
              <a:t>, sh tööandjatel ja kolleegidel.</a:t>
            </a: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r>
              <a:rPr lang="et-EE" sz="1600" noProof="0" dirty="0" err="1">
                <a:solidFill>
                  <a:srgbClr val="DEECDA"/>
                </a:solidFill>
                <a:cs typeface="Aino"/>
              </a:rPr>
              <a:t>Lähisuhtevägivalla</a:t>
            </a:r>
            <a:r>
              <a:rPr lang="et-EE" sz="1600" noProof="0" dirty="0">
                <a:solidFill>
                  <a:srgbClr val="DEECDA"/>
                </a:solidFill>
                <a:cs typeface="Aino"/>
              </a:rPr>
              <a:t> all võib kannatada iga inimene olenemata soost, east, rahvusest, rassist , seksuaalsest </a:t>
            </a:r>
            <a:r>
              <a:rPr lang="et-EE" sz="1600" noProof="0" dirty="0" err="1">
                <a:solidFill>
                  <a:srgbClr val="DEECDA"/>
                </a:solidFill>
                <a:cs typeface="Aino"/>
              </a:rPr>
              <a:t>sättumusest</a:t>
            </a:r>
            <a:r>
              <a:rPr lang="et-EE" sz="1600" noProof="0" dirty="0">
                <a:solidFill>
                  <a:srgbClr val="DEECDA"/>
                </a:solidFill>
                <a:cs typeface="Aino"/>
              </a:rPr>
              <a:t> ja elujärjest.</a:t>
            </a:r>
            <a:endParaRPr lang="et-EE" sz="1600" noProof="0" dirty="0">
              <a:solidFill>
                <a:srgbClr val="DEECDA"/>
              </a:solidFill>
            </a:endParaRPr>
          </a:p>
          <a:p>
            <a:pPr marL="342900" indent="-342900">
              <a:lnSpc>
                <a:spcPct val="100000"/>
              </a:lnSpc>
              <a:buFont typeface="Wingdings" pitchFamily="2" charset="2"/>
              <a:buChar char="v"/>
            </a:pPr>
            <a:r>
              <a:rPr lang="et-EE" sz="1600" b="1" noProof="0" dirty="0" err="1">
                <a:solidFill>
                  <a:srgbClr val="DEECDA"/>
                </a:solidFill>
              </a:rPr>
              <a:t>Lähisuhtevägivalla</a:t>
            </a:r>
            <a:r>
              <a:rPr lang="et-EE" sz="1600" b="1" noProof="0" dirty="0">
                <a:solidFill>
                  <a:srgbClr val="DEECDA"/>
                </a:solidFill>
              </a:rPr>
              <a:t> hind Eestile on 1,1 miljardit eurot aastas</a:t>
            </a:r>
            <a:r>
              <a:rPr lang="et-EE" sz="1600" noProof="0" dirty="0">
                <a:solidFill>
                  <a:srgbClr val="DEECDA"/>
                </a:solidFill>
              </a:rPr>
              <a:t>. </a:t>
            </a:r>
            <a:r>
              <a:rPr lang="et-EE" sz="1600" i="1" noProof="0" dirty="0">
                <a:solidFill>
                  <a:srgbClr val="DEECDA"/>
                </a:solidFill>
              </a:rPr>
              <a:t>(Euroopa Soolise Võrdõiguslikkuse Instituut, 2021)</a:t>
            </a:r>
          </a:p>
          <a:p>
            <a:endParaRPr lang="en-EE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6A50C49-DC92-663F-99C0-FF3D35C73C4B}"/>
              </a:ext>
            </a:extLst>
          </p:cNvPr>
          <p:cNvGraphicFramePr/>
          <p:nvPr/>
        </p:nvGraphicFramePr>
        <p:xfrm>
          <a:off x="6095999" y="318499"/>
          <a:ext cx="5818597" cy="56918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2B9BA5C-F607-F1B7-BCFA-72DF33517984}"/>
              </a:ext>
            </a:extLst>
          </p:cNvPr>
          <p:cNvSpPr txBox="1"/>
          <p:nvPr/>
        </p:nvSpPr>
        <p:spPr>
          <a:xfrm>
            <a:off x="9934531" y="2902830"/>
            <a:ext cx="1105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EE" sz="2800" b="1" dirty="0">
                <a:solidFill>
                  <a:schemeClr val="bg1"/>
                </a:solidFill>
              </a:rPr>
              <a:t>58%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2CD6EB-750B-0D8D-D7F5-2650D1EB8105}"/>
              </a:ext>
            </a:extLst>
          </p:cNvPr>
          <p:cNvSpPr txBox="1"/>
          <p:nvPr/>
        </p:nvSpPr>
        <p:spPr>
          <a:xfrm>
            <a:off x="7985600" y="6010381"/>
            <a:ext cx="2619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E" sz="1200" dirty="0"/>
              <a:t>HR Selts, 2024 / Kantar Emor, 2023	</a:t>
            </a:r>
          </a:p>
        </p:txBody>
      </p:sp>
    </p:spTree>
    <p:extLst>
      <p:ext uri="{BB962C8B-B14F-4D97-AF65-F5344CB8AC3E}">
        <p14:creationId xmlns:p14="http://schemas.microsoft.com/office/powerpoint/2010/main" val="3088057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86B7-435E-8E54-15C6-906CB07995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402" y="318499"/>
            <a:ext cx="5818598" cy="1205501"/>
          </a:xfrm>
        </p:spPr>
        <p:txBody>
          <a:bodyPr/>
          <a:lstStyle/>
          <a:p>
            <a:r>
              <a:rPr lang="et-EE" b="1" noProof="0" dirty="0" err="1"/>
              <a:t>Lähisuhtevägivalla</a:t>
            </a:r>
            <a:r>
              <a:rPr lang="et-EE" b="1" noProof="0" dirty="0"/>
              <a:t> mõju tööelule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374F21-3481-8038-A019-C0AC0DDC05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3225" y="3900216"/>
            <a:ext cx="2936854" cy="2144964"/>
          </a:xfrm>
        </p:spPr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t-EE" sz="1600" noProof="0" dirty="0"/>
              <a:t>Kõrgenenud ärevus, meeleolulangus, endasse tõmbumine, unehäired, kurnatus jne.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1600" noProof="0" dirty="0"/>
              <a:t>Langenud motivatsioon, loovus, sooritus ja pühendumus tööle.</a:t>
            </a:r>
          </a:p>
          <a:p>
            <a:endParaRPr lang="et-EE" noProof="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5A81717-5E50-21B3-902B-14A712AF74C0}"/>
              </a:ext>
            </a:extLst>
          </p:cNvPr>
          <p:cNvSpPr txBox="1">
            <a:spLocks/>
          </p:cNvSpPr>
          <p:nvPr/>
        </p:nvSpPr>
        <p:spPr>
          <a:xfrm>
            <a:off x="4627572" y="3900216"/>
            <a:ext cx="3130687" cy="2144964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System Font Regular"/>
              <a:buNone/>
              <a:defRPr sz="2000" kern="1200">
                <a:solidFill>
                  <a:schemeClr val="bg1"/>
                </a:solidFill>
                <a:latin typeface="Aino" panose="020006030405040202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20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8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v"/>
            </a:pPr>
            <a:r>
              <a:rPr lang="et-EE" sz="1600" noProof="0" dirty="0"/>
              <a:t>Vähenenud tootlikkus,   töökvaliteet ja tulemuslikkus.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t-EE" sz="1600" noProof="0" dirty="0"/>
              <a:t>Negatiivne mõju tiimidünaamikale, töösuhetele ja –keskkonnale ning organisatsioonikultuurile.</a:t>
            </a:r>
          </a:p>
          <a:p>
            <a:endParaRPr lang="et-EE" noProof="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C2821B3B-42D7-A2D2-C13A-7350006FF94C}"/>
              </a:ext>
            </a:extLst>
          </p:cNvPr>
          <p:cNvSpPr txBox="1">
            <a:spLocks/>
          </p:cNvSpPr>
          <p:nvPr/>
        </p:nvSpPr>
        <p:spPr>
          <a:xfrm>
            <a:off x="8381921" y="3900216"/>
            <a:ext cx="2936854" cy="2144964"/>
          </a:xfrm>
          <a:prstGeom prst="rect">
            <a:avLst/>
          </a:prstGeom>
        </p:spPr>
        <p:txBody>
          <a:bodyPr vert="horz" lIns="91440" tIns="45720" rIns="91440" bIns="45720" numCol="1" rtlCol="0" anchor="t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System Font Regular"/>
              <a:buNone/>
              <a:defRPr sz="2000" kern="1200">
                <a:solidFill>
                  <a:schemeClr val="bg1"/>
                </a:solidFill>
                <a:latin typeface="Aino" panose="02000603040504020204" pitchFamily="2" charset="77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20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8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System Font Regular"/>
              <a:buNone/>
              <a:defRPr sz="1600" kern="1200">
                <a:solidFill>
                  <a:schemeClr val="tx1"/>
                </a:solidFill>
                <a:latin typeface="Aino" panose="02000603040504020204" pitchFamily="2" charset="77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Wingdings" pitchFamily="2" charset="2"/>
              <a:buChar char="v"/>
            </a:pPr>
            <a:r>
              <a:rPr lang="et-EE" sz="1600" dirty="0"/>
              <a:t>Vägivald mõjutab kogu ühiskonda: suurenenud koormus tervishoiusüsteemile, suurenenud sotsiaalne ja majanduslik ebavõrdsus, vägivalla tagajärgedest tulenev majanduslik mõju, põlvest põlve edasi kanduv vägivald jne. 	</a:t>
            </a:r>
            <a:endParaRPr lang="et-EE" sz="1600" noProof="0" dirty="0"/>
          </a:p>
          <a:p>
            <a:endParaRPr lang="et-EE" noProof="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43049C-AFEF-8008-06C8-E1E265ECC4A2}"/>
              </a:ext>
            </a:extLst>
          </p:cNvPr>
          <p:cNvSpPr txBox="1"/>
          <p:nvPr/>
        </p:nvSpPr>
        <p:spPr>
          <a:xfrm>
            <a:off x="2854036" y="6354835"/>
            <a:ext cx="6096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t-EE" sz="1400" i="1" noProof="0" dirty="0">
                <a:solidFill>
                  <a:schemeClr val="bg1"/>
                </a:solidFill>
              </a:rPr>
              <a:t>Allikas: Vodafone rahvusvaheline uuring. 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8D29C9C6-626A-E2F4-0D52-6D294813E63C}"/>
              </a:ext>
            </a:extLst>
          </p:cNvPr>
          <p:cNvSpPr/>
          <p:nvPr/>
        </p:nvSpPr>
        <p:spPr>
          <a:xfrm>
            <a:off x="1191724" y="1914436"/>
            <a:ext cx="2299854" cy="1406236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noProof="0" dirty="0">
                <a:latin typeface="Aino" panose="02000603040504020204" pitchFamily="2" charset="77"/>
              </a:rPr>
              <a:t>Mõju töötajale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004CC21-3C9D-981C-4DFF-DA337EF3B3F4}"/>
              </a:ext>
            </a:extLst>
          </p:cNvPr>
          <p:cNvSpPr/>
          <p:nvPr/>
        </p:nvSpPr>
        <p:spPr>
          <a:xfrm>
            <a:off x="4946073" y="1914436"/>
            <a:ext cx="2299854" cy="1406236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noProof="0" dirty="0">
                <a:latin typeface="Aino" panose="02000603040504020204" pitchFamily="2" charset="77"/>
              </a:rPr>
              <a:t>Mõju organisatsioonile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6147578-3E01-31EE-70B6-199D3CBDB037}"/>
              </a:ext>
            </a:extLst>
          </p:cNvPr>
          <p:cNvSpPr/>
          <p:nvPr/>
        </p:nvSpPr>
        <p:spPr>
          <a:xfrm>
            <a:off x="8700421" y="1914436"/>
            <a:ext cx="2299854" cy="1406236"/>
          </a:xfrm>
          <a:prstGeom prst="round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b="1" noProof="0" dirty="0">
                <a:latin typeface="Aino" panose="02000603040504020204" pitchFamily="2" charset="77"/>
              </a:rPr>
              <a:t>Mõju ühiskonnale</a:t>
            </a:r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585A75F2-598D-B9AE-D1BC-01C39E9622E1}"/>
              </a:ext>
            </a:extLst>
          </p:cNvPr>
          <p:cNvSpPr/>
          <p:nvPr/>
        </p:nvSpPr>
        <p:spPr>
          <a:xfrm>
            <a:off x="2207837" y="3420887"/>
            <a:ext cx="267629" cy="34568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noProof="0" dirty="0"/>
          </a:p>
        </p:txBody>
      </p:sp>
      <p:sp>
        <p:nvSpPr>
          <p:cNvPr id="15" name="Down Arrow 14">
            <a:extLst>
              <a:ext uri="{FF2B5EF4-FFF2-40B4-BE49-F238E27FC236}">
                <a16:creationId xmlns:a16="http://schemas.microsoft.com/office/drawing/2014/main" id="{77DC6A7B-50F8-C268-97F1-DF9268612E88}"/>
              </a:ext>
            </a:extLst>
          </p:cNvPr>
          <p:cNvSpPr/>
          <p:nvPr/>
        </p:nvSpPr>
        <p:spPr>
          <a:xfrm>
            <a:off x="5962185" y="3420886"/>
            <a:ext cx="267629" cy="34568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noProof="0" dirty="0"/>
          </a:p>
        </p:txBody>
      </p:sp>
      <p:sp>
        <p:nvSpPr>
          <p:cNvPr id="16" name="Down Arrow 15">
            <a:extLst>
              <a:ext uri="{FF2B5EF4-FFF2-40B4-BE49-F238E27FC236}">
                <a16:creationId xmlns:a16="http://schemas.microsoft.com/office/drawing/2014/main" id="{7BD401E7-F899-88E8-AE6E-BA9FACFE811C}"/>
              </a:ext>
            </a:extLst>
          </p:cNvPr>
          <p:cNvSpPr/>
          <p:nvPr/>
        </p:nvSpPr>
        <p:spPr>
          <a:xfrm>
            <a:off x="9716534" y="3429000"/>
            <a:ext cx="267629" cy="345687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 noProof="0" dirty="0"/>
          </a:p>
        </p:txBody>
      </p:sp>
    </p:spTree>
    <p:extLst>
      <p:ext uri="{BB962C8B-B14F-4D97-AF65-F5344CB8AC3E}">
        <p14:creationId xmlns:p14="http://schemas.microsoft.com/office/powerpoint/2010/main" val="3760392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0D9F7-DC68-EC82-DE4F-73F6A2A6AD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noProof="0" dirty="0"/>
              <a:t>Tööandjate algatus Vägivallavabaks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5F0313-CAC9-EE62-1D21-7E596E098A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numCol="1">
            <a:norm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t-EE" sz="1800" b="1" dirty="0"/>
              <a:t>V</a:t>
            </a:r>
            <a:r>
              <a:rPr lang="et-EE" sz="1800" b="1" noProof="0" dirty="0" err="1"/>
              <a:t>õrgustik</a:t>
            </a:r>
            <a:r>
              <a:rPr lang="et-EE" sz="1800" b="1" noProof="0" dirty="0"/>
              <a:t> tööandjatest, kes loovad teadlikku ja turvalist töökeskkonda,  kus mõistetakse </a:t>
            </a:r>
            <a:r>
              <a:rPr lang="et-EE" sz="1800" b="1" noProof="0" dirty="0" err="1"/>
              <a:t>lähisuhtevägivalla</a:t>
            </a:r>
            <a:r>
              <a:rPr lang="et-EE" sz="1800" b="1" noProof="0" dirty="0"/>
              <a:t> olemust, osatakse </a:t>
            </a:r>
            <a:r>
              <a:rPr lang="et-EE" sz="1800" b="1" noProof="0" dirty="0" err="1"/>
              <a:t>sed</a:t>
            </a:r>
            <a:r>
              <a:rPr lang="et-EE" sz="1800" b="1" dirty="0"/>
              <a:t>a märgata </a:t>
            </a:r>
            <a:r>
              <a:rPr lang="et-EE" sz="1800" b="1" noProof="0" dirty="0"/>
              <a:t> ning </a:t>
            </a:r>
            <a:r>
              <a:rPr lang="et-EE" sz="1800" b="1" dirty="0"/>
              <a:t>sellele oskuslikult reageerida.</a:t>
            </a:r>
            <a:br>
              <a:rPr lang="et-EE" sz="1800" noProof="0" dirty="0"/>
            </a:br>
            <a:endParaRPr lang="et-EE" sz="1800" noProof="0" dirty="0"/>
          </a:p>
          <a:p>
            <a:pPr marL="342900" indent="-342900">
              <a:buFont typeface="Wingdings" pitchFamily="2" charset="2"/>
              <a:buChar char="v"/>
            </a:pPr>
            <a:r>
              <a:rPr lang="et-EE" sz="1800" noProof="0" dirty="0"/>
              <a:t>Kuidas ma selleni jõuame?</a:t>
            </a:r>
          </a:p>
          <a:p>
            <a:pPr marL="742950" lvl="1" indent="-285750" algn="l">
              <a:buFont typeface="Wingdings" pitchFamily="2" charset="2"/>
              <a:buChar char="v"/>
            </a:pPr>
            <a:r>
              <a:rPr lang="et-EE" sz="1800" b="1" noProof="0" dirty="0">
                <a:solidFill>
                  <a:schemeClr val="bg1"/>
                </a:solidFill>
              </a:rPr>
              <a:t>Nõustame ja koolitame tööandjaid</a:t>
            </a:r>
            <a:endParaRPr lang="et-EE" sz="1800" dirty="0">
              <a:solidFill>
                <a:schemeClr val="bg1"/>
              </a:solidFill>
            </a:endParaRPr>
          </a:p>
          <a:p>
            <a:pPr marL="742950" lvl="1" indent="-285750" algn="l">
              <a:buFont typeface="Wingdings" pitchFamily="2" charset="2"/>
              <a:buChar char="v"/>
            </a:pPr>
            <a:r>
              <a:rPr lang="et-EE" sz="1800" b="1" dirty="0">
                <a:solidFill>
                  <a:schemeClr val="bg1"/>
                </a:solidFill>
              </a:rPr>
              <a:t>Loome koostöös tööandjatega teadlikke töökeskkondi</a:t>
            </a:r>
            <a:endParaRPr lang="et-EE" sz="1800" dirty="0">
              <a:solidFill>
                <a:schemeClr val="bg1"/>
              </a:solidFill>
            </a:endParaRPr>
          </a:p>
          <a:p>
            <a:pPr marL="742950" lvl="1" indent="-285750" algn="l">
              <a:buFont typeface="Wingdings" pitchFamily="2" charset="2"/>
              <a:buChar char="v"/>
            </a:pPr>
            <a:r>
              <a:rPr lang="et-EE" sz="1800" b="1" noProof="0" dirty="0">
                <a:solidFill>
                  <a:schemeClr val="bg1"/>
                </a:solidFill>
              </a:rPr>
              <a:t>Edendame avalikku diskussiooni</a:t>
            </a:r>
            <a:endParaRPr lang="et-EE" sz="18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486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F11842-0067-F245-BDD8-96DA19AA8A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7D826-C6E0-0216-8C40-31EBCF4EC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402" y="318499"/>
            <a:ext cx="5818598" cy="1205501"/>
          </a:xfrm>
        </p:spPr>
        <p:txBody>
          <a:bodyPr/>
          <a:lstStyle/>
          <a:p>
            <a:r>
              <a:rPr lang="et-EE" b="1" noProof="0" dirty="0"/>
              <a:t>Kuidas me tööandjaid toetame?</a:t>
            </a:r>
          </a:p>
        </p:txBody>
      </p: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36B22B6E-8F22-F1C0-A98C-B5DF0FD98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7157951"/>
              </p:ext>
            </p:extLst>
          </p:nvPr>
        </p:nvGraphicFramePr>
        <p:xfrm>
          <a:off x="2156378" y="1745673"/>
          <a:ext cx="7125855" cy="46352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8391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Vägivallavabaks 1">
      <a:dk1>
        <a:srgbClr val="59358B"/>
      </a:dk1>
      <a:lt1>
        <a:srgbClr val="DDEBD9"/>
      </a:lt1>
      <a:dk2>
        <a:srgbClr val="A3A5A8"/>
      </a:dk2>
      <a:lt2>
        <a:srgbClr val="E8E8E8"/>
      </a:lt2>
      <a:accent1>
        <a:srgbClr val="FFB5AB"/>
      </a:accent1>
      <a:accent2>
        <a:srgbClr val="C7FFDE"/>
      </a:accent2>
      <a:accent3>
        <a:srgbClr val="BCCBFF"/>
      </a:accent3>
      <a:accent4>
        <a:srgbClr val="FFF0B0"/>
      </a:accent4>
      <a:accent5>
        <a:srgbClr val="59358B"/>
      </a:accent5>
      <a:accent6>
        <a:srgbClr val="DDEBD9"/>
      </a:accent6>
      <a:hlink>
        <a:srgbClr val="FEFFFF"/>
      </a:hlink>
      <a:folHlink>
        <a:srgbClr val="DDEBD9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ägivallavabaks_blank" id="{A8859A1F-6F63-484E-B8C2-139A02DFD09F}" vid="{BB1A747B-60FB-384A-9FEC-6AC9F993EFF2}"/>
    </a:ext>
  </a:extLst>
</a:theme>
</file>

<file path=ppt/theme/theme2.xml><?xml version="1.0" encoding="utf-8"?>
<a:theme xmlns:a="http://schemas.openxmlformats.org/drawingml/2006/main" name="1_Office Theme">
  <a:themeElements>
    <a:clrScheme name="Vägivallavabaks 1">
      <a:dk1>
        <a:srgbClr val="59358B"/>
      </a:dk1>
      <a:lt1>
        <a:srgbClr val="DDEBD9"/>
      </a:lt1>
      <a:dk2>
        <a:srgbClr val="A3A5A8"/>
      </a:dk2>
      <a:lt2>
        <a:srgbClr val="E8E8E8"/>
      </a:lt2>
      <a:accent1>
        <a:srgbClr val="FFB5AB"/>
      </a:accent1>
      <a:accent2>
        <a:srgbClr val="C7FFDE"/>
      </a:accent2>
      <a:accent3>
        <a:srgbClr val="BCCBFF"/>
      </a:accent3>
      <a:accent4>
        <a:srgbClr val="FFF0B0"/>
      </a:accent4>
      <a:accent5>
        <a:srgbClr val="59358B"/>
      </a:accent5>
      <a:accent6>
        <a:srgbClr val="DDEBD9"/>
      </a:accent6>
      <a:hlink>
        <a:srgbClr val="FEFFFF"/>
      </a:hlink>
      <a:folHlink>
        <a:srgbClr val="DDEBD9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ägivallavabaks_blank" id="{A8859A1F-6F63-484E-B8C2-139A02DFD09F}" vid="{6C330FDA-8E90-6148-B2E3-ABE33EE7413E}"/>
    </a:ext>
  </a:extLst>
</a:theme>
</file>

<file path=ppt/theme/theme3.xml><?xml version="1.0" encoding="utf-8"?>
<a:theme xmlns:a="http://schemas.openxmlformats.org/drawingml/2006/main" name="2_Office Theme">
  <a:themeElements>
    <a:clrScheme name="Vägivallavabaks 1">
      <a:dk1>
        <a:srgbClr val="59358B"/>
      </a:dk1>
      <a:lt1>
        <a:srgbClr val="DDEBD9"/>
      </a:lt1>
      <a:dk2>
        <a:srgbClr val="A3A5A8"/>
      </a:dk2>
      <a:lt2>
        <a:srgbClr val="E8E8E8"/>
      </a:lt2>
      <a:accent1>
        <a:srgbClr val="FFB5AB"/>
      </a:accent1>
      <a:accent2>
        <a:srgbClr val="C7FFDE"/>
      </a:accent2>
      <a:accent3>
        <a:srgbClr val="BCCBFF"/>
      </a:accent3>
      <a:accent4>
        <a:srgbClr val="FFF0B0"/>
      </a:accent4>
      <a:accent5>
        <a:srgbClr val="59358B"/>
      </a:accent5>
      <a:accent6>
        <a:srgbClr val="DDEBD9"/>
      </a:accent6>
      <a:hlink>
        <a:srgbClr val="FEFFFF"/>
      </a:hlink>
      <a:folHlink>
        <a:srgbClr val="DDEBD9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ägivallavabaks_blank" id="{A8859A1F-6F63-484E-B8C2-139A02DFD09F}" vid="{C9BF00FE-95F2-E14D-9EE6-55FF14FFF245}"/>
    </a:ext>
  </a:extLst>
</a:theme>
</file>

<file path=ppt/theme/theme4.xml><?xml version="1.0" encoding="utf-8"?>
<a:theme xmlns:a="http://schemas.openxmlformats.org/drawingml/2006/main" name="3_Office Theme">
  <a:themeElements>
    <a:clrScheme name="Vägivallavabaks 1">
      <a:dk1>
        <a:srgbClr val="59358B"/>
      </a:dk1>
      <a:lt1>
        <a:srgbClr val="DDEBD9"/>
      </a:lt1>
      <a:dk2>
        <a:srgbClr val="A3A5A8"/>
      </a:dk2>
      <a:lt2>
        <a:srgbClr val="E8E8E8"/>
      </a:lt2>
      <a:accent1>
        <a:srgbClr val="FFB5AB"/>
      </a:accent1>
      <a:accent2>
        <a:srgbClr val="C7FFDE"/>
      </a:accent2>
      <a:accent3>
        <a:srgbClr val="BCCBFF"/>
      </a:accent3>
      <a:accent4>
        <a:srgbClr val="FFF0B0"/>
      </a:accent4>
      <a:accent5>
        <a:srgbClr val="59358B"/>
      </a:accent5>
      <a:accent6>
        <a:srgbClr val="DDEBD9"/>
      </a:accent6>
      <a:hlink>
        <a:srgbClr val="FEFFFF"/>
      </a:hlink>
      <a:folHlink>
        <a:srgbClr val="DDEBD9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ägivallavabaks_blank" id="{A8859A1F-6F63-484E-B8C2-139A02DFD09F}" vid="{D53FFE8A-9BB3-6047-BE82-A1B53DCBCA54}"/>
    </a:ext>
  </a:extLst>
</a:theme>
</file>

<file path=ppt/theme/theme5.xml><?xml version="1.0" encoding="utf-8"?>
<a:theme xmlns:a="http://schemas.openxmlformats.org/drawingml/2006/main" name="4_Office Theme">
  <a:themeElements>
    <a:clrScheme name="Vägivallavabaks 1">
      <a:dk1>
        <a:srgbClr val="59358B"/>
      </a:dk1>
      <a:lt1>
        <a:srgbClr val="DDEBD9"/>
      </a:lt1>
      <a:dk2>
        <a:srgbClr val="A3A5A8"/>
      </a:dk2>
      <a:lt2>
        <a:srgbClr val="E8E8E8"/>
      </a:lt2>
      <a:accent1>
        <a:srgbClr val="FFB5AB"/>
      </a:accent1>
      <a:accent2>
        <a:srgbClr val="C7FFDE"/>
      </a:accent2>
      <a:accent3>
        <a:srgbClr val="BCCBFF"/>
      </a:accent3>
      <a:accent4>
        <a:srgbClr val="FFF0B0"/>
      </a:accent4>
      <a:accent5>
        <a:srgbClr val="59358B"/>
      </a:accent5>
      <a:accent6>
        <a:srgbClr val="DDEBD9"/>
      </a:accent6>
      <a:hlink>
        <a:srgbClr val="FEFFFF"/>
      </a:hlink>
      <a:folHlink>
        <a:srgbClr val="DDEBD9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ägivallavabaks_blank" id="{A8859A1F-6F63-484E-B8C2-139A02DFD09F}" vid="{59388E9C-0E9E-E449-9F9A-BD2FB88C19C7}"/>
    </a:ext>
  </a:extLst>
</a:theme>
</file>

<file path=ppt/theme/theme6.xml><?xml version="1.0" encoding="utf-8"?>
<a:theme xmlns:a="http://schemas.openxmlformats.org/drawingml/2006/main" name="5_Office Theme">
  <a:themeElements>
    <a:clrScheme name="Vägivallavabaks 1">
      <a:dk1>
        <a:srgbClr val="59358B"/>
      </a:dk1>
      <a:lt1>
        <a:srgbClr val="DDEBD9"/>
      </a:lt1>
      <a:dk2>
        <a:srgbClr val="A3A5A8"/>
      </a:dk2>
      <a:lt2>
        <a:srgbClr val="E8E8E8"/>
      </a:lt2>
      <a:accent1>
        <a:srgbClr val="FFB5AB"/>
      </a:accent1>
      <a:accent2>
        <a:srgbClr val="C7FFDE"/>
      </a:accent2>
      <a:accent3>
        <a:srgbClr val="BCCBFF"/>
      </a:accent3>
      <a:accent4>
        <a:srgbClr val="FFF0B0"/>
      </a:accent4>
      <a:accent5>
        <a:srgbClr val="59358B"/>
      </a:accent5>
      <a:accent6>
        <a:srgbClr val="DDEBD9"/>
      </a:accent6>
      <a:hlink>
        <a:srgbClr val="FEFFFF"/>
      </a:hlink>
      <a:folHlink>
        <a:srgbClr val="DDEBD9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ägivallavabaks_blank" id="{A8859A1F-6F63-484E-B8C2-139A02DFD09F}" vid="{17D54B76-A38E-9B4E-872B-698F8CA51FD3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1051</TotalTime>
  <Words>717</Words>
  <Application>Microsoft Macintosh PowerPoint</Application>
  <PresentationFormat>Widescreen</PresentationFormat>
  <Paragraphs>109</Paragraphs>
  <Slides>13</Slides>
  <Notes>5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Aino</vt:lpstr>
      <vt:lpstr>Aptos</vt:lpstr>
      <vt:lpstr>Arial</vt:lpstr>
      <vt:lpstr>System Font Regular</vt:lpstr>
      <vt:lpstr>Wingdings</vt:lpstr>
      <vt:lpstr>Office Theme</vt:lpstr>
      <vt:lpstr>1_Office Theme</vt:lpstr>
      <vt:lpstr>2_Office Theme</vt:lpstr>
      <vt:lpstr>3_Office Theme</vt:lpstr>
      <vt:lpstr>4_Office Theme</vt:lpstr>
      <vt:lpstr>5_Office Theme</vt:lpstr>
      <vt:lpstr>Tööandjate algatus Vägivallavabaks</vt:lpstr>
      <vt:lpstr>President Kaljulaidi Fond</vt:lpstr>
      <vt:lpstr>3+1 fookust</vt:lpstr>
      <vt:lpstr>Fondi rahastamine</vt:lpstr>
      <vt:lpstr>Lähisuhtevägivald numbrites</vt:lpstr>
      <vt:lpstr>Miks see oluline on?</vt:lpstr>
      <vt:lpstr>Lähisuhtevägivalla mõju tööelule</vt:lpstr>
      <vt:lpstr>Tööandjate algatus Vägivallavabaks</vt:lpstr>
      <vt:lpstr>Kuidas me tööandjaid toetame?</vt:lpstr>
      <vt:lpstr>Milline on tööandja roll?</vt:lpstr>
      <vt:lpstr>Mida saab tööandja teha?</vt:lpstr>
      <vt:lpstr>Algatuse liikmeskond</vt:lpstr>
      <vt:lpstr>Küsimusi? Aitäh!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Triin Adamson</dc:creator>
  <cp:lastModifiedBy>Triin Adamson</cp:lastModifiedBy>
  <cp:revision>11</cp:revision>
  <dcterms:created xsi:type="dcterms:W3CDTF">2024-10-09T06:07:07Z</dcterms:created>
  <dcterms:modified xsi:type="dcterms:W3CDTF">2024-11-11T13:13:55Z</dcterms:modified>
</cp:coreProperties>
</file>