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71" r:id="rId3"/>
    <p:sldId id="272" r:id="rId4"/>
    <p:sldId id="273" r:id="rId5"/>
    <p:sldId id="259" r:id="rId6"/>
    <p:sldId id="265" r:id="rId7"/>
    <p:sldId id="261" r:id="rId8"/>
    <p:sldId id="277" r:id="rId9"/>
    <p:sldId id="275" r:id="rId10"/>
    <p:sldId id="276" r:id="rId11"/>
    <p:sldId id="263" r:id="rId12"/>
  </p:sldIdLst>
  <p:sldSz cx="12192000" cy="6858000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CDE"/>
    <a:srgbClr val="006EB5"/>
    <a:srgbClr val="41B6E6"/>
    <a:srgbClr val="90C8E8"/>
    <a:srgbClr val="B9D9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48" autoAdjust="0"/>
    <p:restoredTop sz="94645" autoAdjust="0"/>
  </p:normalViewPr>
  <p:slideViewPr>
    <p:cSldViewPr snapToGrid="0">
      <p:cViewPr varScale="1">
        <p:scale>
          <a:sx n="105" d="100"/>
          <a:sy n="105" d="100"/>
        </p:scale>
        <p:origin x="660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9E853-115D-4C7B-B211-47954B6F47B5}" type="datetimeFigureOut">
              <a:rPr lang="et-EE" smtClean="0"/>
              <a:t>13.11.2024</a:t>
            </a:fld>
            <a:endParaRPr lang="et-EE"/>
          </a:p>
        </p:txBody>
      </p:sp>
      <p:sp>
        <p:nvSpPr>
          <p:cNvPr id="4" name="Slaidi pildi kohatä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Märkmete kohatäid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35EB2-4714-4763-9B19-53446AAB18F6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71622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47AD799F-6EB6-4554-B31A-9D30E70829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4151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t-EE" dirty="0"/>
              <a:t>Klõpsake juhteksemplari pealkirja laadi redigeerimiseks</a:t>
            </a:r>
          </a:p>
        </p:txBody>
      </p:sp>
      <p:sp>
        <p:nvSpPr>
          <p:cNvPr id="3" name="Alapealkiri 2">
            <a:extLst>
              <a:ext uri="{FF2B5EF4-FFF2-40B4-BE49-F238E27FC236}">
                <a16:creationId xmlns:a16="http://schemas.microsoft.com/office/drawing/2014/main" id="{58262D45-8F8F-461A-BB17-B7C890E7CF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60156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/>
              <a:t>Klõpsake juhteksemplari alapealkirja laadi redigeerimiseks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46F588C4-A2D2-4364-A26F-D903D108BB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0AD1C2-C4CC-40D2-859C-FD57003ADF73}" type="datetimeFigureOut">
              <a:rPr lang="et-EE" smtClean="0"/>
              <a:t>13.11.2024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2678818F-237D-415B-B976-C7F3DD612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DE48E3D1-B9B7-459C-B87F-A1B76E675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561AAE-FD13-497B-BC81-4666159E5CBA}" type="slidenum">
              <a:rPr lang="et-EE" smtClean="0"/>
              <a:t>‹#›</a:t>
            </a:fld>
            <a:endParaRPr lang="et-EE"/>
          </a:p>
        </p:txBody>
      </p:sp>
      <p:pic>
        <p:nvPicPr>
          <p:cNvPr id="8" name="Pilt 7">
            <a:extLst>
              <a:ext uri="{FF2B5EF4-FFF2-40B4-BE49-F238E27FC236}">
                <a16:creationId xmlns:a16="http://schemas.microsoft.com/office/drawing/2014/main" id="{35CCDE24-89DD-4BCA-AD27-F6A99FC0A7C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1015" y="271652"/>
            <a:ext cx="2877470" cy="115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85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0B5446CB-582E-4F0E-AF0F-BA834810B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EB5"/>
                </a:solidFill>
              </a:defRPr>
            </a:lvl1pPr>
          </a:lstStyle>
          <a:p>
            <a:r>
              <a:rPr lang="et-EE" dirty="0"/>
              <a:t>Klõpsake juhteksemplari pealkirja laadi redigeerimiseks</a:t>
            </a:r>
          </a:p>
        </p:txBody>
      </p:sp>
      <p:sp>
        <p:nvSpPr>
          <p:cNvPr id="3" name="Vertikaalteksti kohatäide 2">
            <a:extLst>
              <a:ext uri="{FF2B5EF4-FFF2-40B4-BE49-F238E27FC236}">
                <a16:creationId xmlns:a16="http://schemas.microsoft.com/office/drawing/2014/main" id="{41E87BFF-1058-415F-9E1D-EF90A2D2F3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37D9B529-DFC7-4A3E-8400-55A76AF050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0AD1C2-C4CC-40D2-859C-FD57003ADF73}" type="datetimeFigureOut">
              <a:rPr lang="et-EE" smtClean="0"/>
              <a:t>13.11.2024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9966719C-7C99-4F67-9E83-C1AFD873E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3D2A75F5-550D-4EB0-BABC-BBB1C57CE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561AAE-FD13-497B-BC81-4666159E5CB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136207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>
            <a:extLst>
              <a:ext uri="{FF2B5EF4-FFF2-40B4-BE49-F238E27FC236}">
                <a16:creationId xmlns:a16="http://schemas.microsoft.com/office/drawing/2014/main" id="{665F9FFF-9AF0-409F-91C3-5B27B1FEF3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rgbClr val="006EB5"/>
                </a:solidFill>
              </a:defRPr>
            </a:lvl1pPr>
          </a:lstStyle>
          <a:p>
            <a:r>
              <a:rPr lang="et-EE" dirty="0"/>
              <a:t>Klõpsake juhteksemplari pealkirja laadi redigeerimiseks</a:t>
            </a:r>
          </a:p>
        </p:txBody>
      </p:sp>
      <p:sp>
        <p:nvSpPr>
          <p:cNvPr id="3" name="Vertikaalteksti kohatäide 2">
            <a:extLst>
              <a:ext uri="{FF2B5EF4-FFF2-40B4-BE49-F238E27FC236}">
                <a16:creationId xmlns:a16="http://schemas.microsoft.com/office/drawing/2014/main" id="{A37297AF-B319-480C-AC15-52B54AE546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t-EE" dirty="0"/>
              <a:t>Klõpsake juhteksemplari tekstilaadide redigeerimiseks</a:t>
            </a:r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510299B8-825A-404E-9E2B-E037691371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0AD1C2-C4CC-40D2-859C-FD57003ADF73}" type="datetimeFigureOut">
              <a:rPr lang="et-EE" smtClean="0"/>
              <a:t>13.11.2024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691879F7-0D85-4566-8CD5-4ACA501C0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7A000B5A-CD01-41A0-A395-552E70D96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561AAE-FD13-497B-BC81-4666159E5CB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096071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bg>
      <p:bgPr>
        <a:blipFill dpi="0" rotWithShape="1">
          <a:blip r:embed="rId2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8D5D5A8D-09A0-4AD3-BFD0-BE55AF24E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rgbClr val="006EB5"/>
                </a:solidFill>
              </a:defRPr>
            </a:lvl1pPr>
          </a:lstStyle>
          <a:p>
            <a:r>
              <a:rPr lang="et-EE" dirty="0"/>
              <a:t>Klõpsake juhteksemplari pealkirja laadi redigeerimiseks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4E75206F-96F0-4053-B7C7-88E019D2F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spcAft>
                <a:spcPts val="600"/>
              </a:spcAft>
              <a:buSzPct val="150000"/>
              <a:buFontTx/>
              <a:buBlip>
                <a:blip r:embed="rId3"/>
              </a:buBlip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685800" indent="-228600">
              <a:lnSpc>
                <a:spcPct val="100000"/>
              </a:lnSpc>
              <a:buSzPct val="150000"/>
              <a:buFontTx/>
              <a:buBlip>
                <a:blip r:embed="rId3"/>
              </a:buBlip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1143000" indent="-228600">
              <a:lnSpc>
                <a:spcPct val="100000"/>
              </a:lnSpc>
              <a:buSzPct val="150000"/>
              <a:buFontTx/>
              <a:buBlip>
                <a:blip r:embed="rId3"/>
              </a:buBlip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600200" indent="-228600">
              <a:lnSpc>
                <a:spcPct val="100000"/>
              </a:lnSpc>
              <a:buSzPct val="150000"/>
              <a:buFontTx/>
              <a:buBlip>
                <a:blip r:embed="rId3"/>
              </a:buBlip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2057400" indent="-228600">
              <a:lnSpc>
                <a:spcPct val="100000"/>
              </a:lnSpc>
              <a:buSzPct val="150000"/>
              <a:buFontTx/>
              <a:buBlip>
                <a:blip r:embed="rId3"/>
              </a:buBlip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t-EE" dirty="0"/>
              <a:t>Klõpsake juhteksemplari tekstilaadide redigeerimiseks</a:t>
            </a:r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77F5D50C-22A4-4025-B8C3-BCC3F88665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0AD1C2-C4CC-40D2-859C-FD57003ADF73}" type="datetimeFigureOut">
              <a:rPr lang="et-EE" smtClean="0"/>
              <a:t>13.11.2024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9229FE43-FD21-4923-B92D-12A503684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CDC1FF35-68C1-4CEE-9717-776779C7B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561AAE-FD13-497B-BC81-4666159E5CB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115660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560C4966-B992-42DA-A3B3-D30F5BED8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006EB5"/>
                </a:solidFill>
              </a:defRPr>
            </a:lvl1pPr>
          </a:lstStyle>
          <a:p>
            <a:r>
              <a:rPr lang="et-EE" dirty="0"/>
              <a:t>Klõpsake juhteksemplari pealkirja laadi redigeerimiseks</a:t>
            </a:r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3FBD9899-BB12-4F62-A63C-6159E60890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DE49DC5D-1D86-4C61-9013-8FB09386A5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0AD1C2-C4CC-40D2-859C-FD57003ADF73}" type="datetimeFigureOut">
              <a:rPr lang="et-EE" smtClean="0"/>
              <a:t>13.11.2024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6D67D3D8-D30C-4D6F-A5C6-DBF992ECD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C545C5D4-9829-49C5-B950-4B1A19AE6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561AAE-FD13-497B-BC81-4666159E5CB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16699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6B5D7E51-E428-4D65-B629-33F392179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EB5"/>
                </a:solidFill>
              </a:defRPr>
            </a:lvl1pPr>
          </a:lstStyle>
          <a:p>
            <a:r>
              <a:rPr lang="et-EE" dirty="0"/>
              <a:t>Klõpsake juhteksemplari pealkirja laadi redigeerimiseks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4FE1F8DA-D9CD-48FF-B466-1BAB2EE22E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Sisu kohatäide 3">
            <a:extLst>
              <a:ext uri="{FF2B5EF4-FFF2-40B4-BE49-F238E27FC236}">
                <a16:creationId xmlns:a16="http://schemas.microsoft.com/office/drawing/2014/main" id="{3242D7A5-0E9C-4540-8B9B-6948CFC5B9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5" name="Kuupäeva kohatäide 4">
            <a:extLst>
              <a:ext uri="{FF2B5EF4-FFF2-40B4-BE49-F238E27FC236}">
                <a16:creationId xmlns:a16="http://schemas.microsoft.com/office/drawing/2014/main" id="{90351310-B62F-4922-950E-3A55A31634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0AD1C2-C4CC-40D2-859C-FD57003ADF73}" type="datetimeFigureOut">
              <a:rPr lang="et-EE" smtClean="0"/>
              <a:t>13.11.2024</a:t>
            </a:fld>
            <a:endParaRPr lang="et-EE"/>
          </a:p>
        </p:txBody>
      </p:sp>
      <p:sp>
        <p:nvSpPr>
          <p:cNvPr id="6" name="Jaluse kohatäide 5">
            <a:extLst>
              <a:ext uri="{FF2B5EF4-FFF2-40B4-BE49-F238E27FC236}">
                <a16:creationId xmlns:a16="http://schemas.microsoft.com/office/drawing/2014/main" id="{7CDC60B6-D33B-4ADA-B8A7-8AF3BF596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t-EE"/>
          </a:p>
        </p:txBody>
      </p:sp>
      <p:sp>
        <p:nvSpPr>
          <p:cNvPr id="7" name="Slaidinumbri kohatäide 6">
            <a:extLst>
              <a:ext uri="{FF2B5EF4-FFF2-40B4-BE49-F238E27FC236}">
                <a16:creationId xmlns:a16="http://schemas.microsoft.com/office/drawing/2014/main" id="{420680FD-C8A7-4EB2-B13D-0547C1C1E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561AAE-FD13-497B-BC81-4666159E5CB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144826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3691D76A-5B4A-4A97-8E90-8603054A7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EB5"/>
                </a:solidFill>
              </a:defRPr>
            </a:lvl1pPr>
          </a:lstStyle>
          <a:p>
            <a:r>
              <a:rPr lang="et-EE" dirty="0"/>
              <a:t>Klõpsake juhteksemplari pealkirja laadi redigeerimiseks</a:t>
            </a:r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AAF71872-1E72-4095-A097-1581700637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" name="Sisu kohatäide 3">
            <a:extLst>
              <a:ext uri="{FF2B5EF4-FFF2-40B4-BE49-F238E27FC236}">
                <a16:creationId xmlns:a16="http://schemas.microsoft.com/office/drawing/2014/main" id="{79C810FE-6C4C-4425-9534-915C018291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t-EE" dirty="0"/>
              <a:t>Klõpsake juhteksemplari tekstilaadide redigeerimiseks</a:t>
            </a:r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</a:p>
        </p:txBody>
      </p:sp>
      <p:sp>
        <p:nvSpPr>
          <p:cNvPr id="5" name="Teksti kohatäide 4">
            <a:extLst>
              <a:ext uri="{FF2B5EF4-FFF2-40B4-BE49-F238E27FC236}">
                <a16:creationId xmlns:a16="http://schemas.microsoft.com/office/drawing/2014/main" id="{474EED27-1982-4D9D-A414-36B768E2BE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6" name="Sisu kohatäide 5">
            <a:extLst>
              <a:ext uri="{FF2B5EF4-FFF2-40B4-BE49-F238E27FC236}">
                <a16:creationId xmlns:a16="http://schemas.microsoft.com/office/drawing/2014/main" id="{DF6FEF60-E045-4FBC-B862-6509D6DA3E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7" name="Kuupäeva kohatäide 6">
            <a:extLst>
              <a:ext uri="{FF2B5EF4-FFF2-40B4-BE49-F238E27FC236}">
                <a16:creationId xmlns:a16="http://schemas.microsoft.com/office/drawing/2014/main" id="{614DA87D-5E7E-4DB3-A308-E3F65F8ADD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0AD1C2-C4CC-40D2-859C-FD57003ADF73}" type="datetimeFigureOut">
              <a:rPr lang="et-EE" smtClean="0"/>
              <a:t>13.11.2024</a:t>
            </a:fld>
            <a:endParaRPr lang="et-EE"/>
          </a:p>
        </p:txBody>
      </p:sp>
      <p:sp>
        <p:nvSpPr>
          <p:cNvPr id="8" name="Jaluse kohatäide 7">
            <a:extLst>
              <a:ext uri="{FF2B5EF4-FFF2-40B4-BE49-F238E27FC236}">
                <a16:creationId xmlns:a16="http://schemas.microsoft.com/office/drawing/2014/main" id="{32579AF2-1254-4BE8-AEEF-77E9D9F6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t-EE"/>
          </a:p>
        </p:txBody>
      </p:sp>
      <p:sp>
        <p:nvSpPr>
          <p:cNvPr id="9" name="Slaidinumbri kohatäide 8">
            <a:extLst>
              <a:ext uri="{FF2B5EF4-FFF2-40B4-BE49-F238E27FC236}">
                <a16:creationId xmlns:a16="http://schemas.microsoft.com/office/drawing/2014/main" id="{B5BEE9DD-63CF-4891-9D3B-709E0DCFC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561AAE-FD13-497B-BC81-4666159E5CB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256605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7ED810DD-058B-4449-AF04-AE3442C88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EB5"/>
                </a:solidFill>
              </a:defRPr>
            </a:lvl1pPr>
          </a:lstStyle>
          <a:p>
            <a:r>
              <a:rPr lang="et-EE" dirty="0"/>
              <a:t>Klõpsake juhteksemplari pealkirja laadi redigeerimiseks</a:t>
            </a:r>
          </a:p>
        </p:txBody>
      </p:sp>
      <p:sp>
        <p:nvSpPr>
          <p:cNvPr id="3" name="Kuupäeva kohatäide 2">
            <a:extLst>
              <a:ext uri="{FF2B5EF4-FFF2-40B4-BE49-F238E27FC236}">
                <a16:creationId xmlns:a16="http://schemas.microsoft.com/office/drawing/2014/main" id="{A1D2E769-18DC-4118-A972-863DC93D6F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0AD1C2-C4CC-40D2-859C-FD57003ADF73}" type="datetimeFigureOut">
              <a:rPr lang="et-EE" smtClean="0"/>
              <a:t>13.11.2024</a:t>
            </a:fld>
            <a:endParaRPr lang="et-EE"/>
          </a:p>
        </p:txBody>
      </p:sp>
      <p:sp>
        <p:nvSpPr>
          <p:cNvPr id="4" name="Jaluse kohatäide 3">
            <a:extLst>
              <a:ext uri="{FF2B5EF4-FFF2-40B4-BE49-F238E27FC236}">
                <a16:creationId xmlns:a16="http://schemas.microsoft.com/office/drawing/2014/main" id="{6022096D-FA2D-4BB8-B5B6-11A400940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t-EE"/>
          </a:p>
        </p:txBody>
      </p:sp>
      <p:sp>
        <p:nvSpPr>
          <p:cNvPr id="5" name="Slaidinumbri kohatäide 4">
            <a:extLst>
              <a:ext uri="{FF2B5EF4-FFF2-40B4-BE49-F238E27FC236}">
                <a16:creationId xmlns:a16="http://schemas.microsoft.com/office/drawing/2014/main" id="{90EAC6E0-B1B8-48BA-9677-BE4BDF9CF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561AAE-FD13-497B-BC81-4666159E5CB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936839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>
            <a:extLst>
              <a:ext uri="{FF2B5EF4-FFF2-40B4-BE49-F238E27FC236}">
                <a16:creationId xmlns:a16="http://schemas.microsoft.com/office/drawing/2014/main" id="{254B2C91-D6A0-41A5-9D03-063E1919F1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0AD1C2-C4CC-40D2-859C-FD57003ADF73}" type="datetimeFigureOut">
              <a:rPr lang="et-EE" smtClean="0"/>
              <a:t>13.11.2024</a:t>
            </a:fld>
            <a:endParaRPr lang="et-EE"/>
          </a:p>
        </p:txBody>
      </p:sp>
      <p:sp>
        <p:nvSpPr>
          <p:cNvPr id="3" name="Jaluse kohatäide 2">
            <a:extLst>
              <a:ext uri="{FF2B5EF4-FFF2-40B4-BE49-F238E27FC236}">
                <a16:creationId xmlns:a16="http://schemas.microsoft.com/office/drawing/2014/main" id="{953E6B14-4446-488D-A6F0-B37F75127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t-EE"/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5244F93A-2B3E-4021-9B54-CFADF86DC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561AAE-FD13-497B-BC81-4666159E5CB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47687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8FA41727-47AD-4F71-961B-1781D41A3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006EB5"/>
                </a:solidFill>
              </a:defRPr>
            </a:lvl1pPr>
          </a:lstStyle>
          <a:p>
            <a:r>
              <a:rPr lang="et-EE" dirty="0"/>
              <a:t>Klõpsake juhteksemplari pealkirja laadi redigeerimiseks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A48055D7-51DC-4514-B8B7-98E44C67D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371F7E15-B14C-41C3-AF50-2571FD153D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5" name="Kuupäeva kohatäide 4">
            <a:extLst>
              <a:ext uri="{FF2B5EF4-FFF2-40B4-BE49-F238E27FC236}">
                <a16:creationId xmlns:a16="http://schemas.microsoft.com/office/drawing/2014/main" id="{1D24DEA8-2318-4BA3-B81E-15D675BCB1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0AD1C2-C4CC-40D2-859C-FD57003ADF73}" type="datetimeFigureOut">
              <a:rPr lang="et-EE" smtClean="0"/>
              <a:t>13.11.2024</a:t>
            </a:fld>
            <a:endParaRPr lang="et-EE"/>
          </a:p>
        </p:txBody>
      </p:sp>
      <p:sp>
        <p:nvSpPr>
          <p:cNvPr id="6" name="Jaluse kohatäide 5">
            <a:extLst>
              <a:ext uri="{FF2B5EF4-FFF2-40B4-BE49-F238E27FC236}">
                <a16:creationId xmlns:a16="http://schemas.microsoft.com/office/drawing/2014/main" id="{4AD1FA86-CE71-4175-8057-9CDFC173F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t-EE"/>
          </a:p>
        </p:txBody>
      </p:sp>
      <p:sp>
        <p:nvSpPr>
          <p:cNvPr id="7" name="Slaidinumbri kohatäide 6">
            <a:extLst>
              <a:ext uri="{FF2B5EF4-FFF2-40B4-BE49-F238E27FC236}">
                <a16:creationId xmlns:a16="http://schemas.microsoft.com/office/drawing/2014/main" id="{D53CECF9-2C7E-4DDE-B471-69651F113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561AAE-FD13-497B-BC81-4666159E5CB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703126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C65CFAA4-E046-49F4-8200-041427395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006EB5"/>
                </a:solidFill>
              </a:defRPr>
            </a:lvl1pPr>
          </a:lstStyle>
          <a:p>
            <a:r>
              <a:rPr lang="et-EE" dirty="0"/>
              <a:t>Klõpsake juhteksemplari pealkirja laadi redigeerimiseks</a:t>
            </a:r>
          </a:p>
        </p:txBody>
      </p:sp>
      <p:sp>
        <p:nvSpPr>
          <p:cNvPr id="3" name="Pildi kohatäide 2">
            <a:extLst>
              <a:ext uri="{FF2B5EF4-FFF2-40B4-BE49-F238E27FC236}">
                <a16:creationId xmlns:a16="http://schemas.microsoft.com/office/drawing/2014/main" id="{CEFC99E9-83B2-4BF0-BF97-B68EC1AAB3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228C67B4-8B0C-48F5-BDDC-8D86254511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5" name="Kuupäeva kohatäide 4">
            <a:extLst>
              <a:ext uri="{FF2B5EF4-FFF2-40B4-BE49-F238E27FC236}">
                <a16:creationId xmlns:a16="http://schemas.microsoft.com/office/drawing/2014/main" id="{A52417CA-990A-4BEA-B30D-06C8C71C63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0AD1C2-C4CC-40D2-859C-FD57003ADF73}" type="datetimeFigureOut">
              <a:rPr lang="et-EE" smtClean="0"/>
              <a:t>13.11.2024</a:t>
            </a:fld>
            <a:endParaRPr lang="et-EE"/>
          </a:p>
        </p:txBody>
      </p:sp>
      <p:sp>
        <p:nvSpPr>
          <p:cNvPr id="6" name="Jaluse kohatäide 5">
            <a:extLst>
              <a:ext uri="{FF2B5EF4-FFF2-40B4-BE49-F238E27FC236}">
                <a16:creationId xmlns:a16="http://schemas.microsoft.com/office/drawing/2014/main" id="{20C322C3-8A84-4BCB-8D7A-70918B207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t-EE"/>
          </a:p>
        </p:txBody>
      </p:sp>
      <p:sp>
        <p:nvSpPr>
          <p:cNvPr id="7" name="Slaidinumbri kohatäide 6">
            <a:extLst>
              <a:ext uri="{FF2B5EF4-FFF2-40B4-BE49-F238E27FC236}">
                <a16:creationId xmlns:a16="http://schemas.microsoft.com/office/drawing/2014/main" id="{5D45CA19-0E5F-4127-95C6-619A2D494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561AAE-FD13-497B-BC81-4666159E5CB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330693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ja kohatäide 1">
            <a:extLst>
              <a:ext uri="{FF2B5EF4-FFF2-40B4-BE49-F238E27FC236}">
                <a16:creationId xmlns:a16="http://schemas.microsoft.com/office/drawing/2014/main" id="{BBB0E7A2-20D2-465E-95F7-E9125FC85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 dirty="0"/>
              <a:t>Klõpsake juhteksemplari pealkirja laadi redigeerimiseks</a:t>
            </a:r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2FDE8AB5-CFB5-4FA4-8A14-4B994271E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dirty="0"/>
              <a:t>Klõpsake juhteksemplari tekstilaadide redigeerimiseks</a:t>
            </a:r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2DFABA2B-0820-454F-B69A-0F68D9490C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AD1C2-C4CC-40D2-859C-FD57003ADF73}" type="datetimeFigureOut">
              <a:rPr lang="et-EE" smtClean="0"/>
              <a:t>13.11.2024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823DC62A-1A2B-40B4-9972-1BBEC6EB96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68E63F0D-7C2F-4704-9C14-7F8BD3D168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61AAE-FD13-497B-BC81-4666159E5CB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038420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6EB5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5000"/>
        <a:buFontTx/>
        <a:buBlip>
          <a:blip r:embed="rId14"/>
        </a:buBlip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SzPct val="85000"/>
        <a:buFontTx/>
        <a:buBlip>
          <a:blip r:embed="rId14"/>
        </a:buBlip>
        <a:defRPr sz="2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5000"/>
        <a:buFontTx/>
        <a:buBlip>
          <a:blip r:embed="rId14"/>
        </a:buBlip>
        <a:defRPr sz="2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85000"/>
        <a:buFontTx/>
        <a:buBlip>
          <a:blip r:embed="rId14"/>
        </a:buBlip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85000"/>
        <a:buFontTx/>
        <a:buBlip>
          <a:blip r:embed="rId14"/>
        </a:buBlip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Laidi.Surva@just.e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hyperlink" Target="https://www.riigiteataja.ee/akt/13005202400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vihje@just.ee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DBCB1273-83E6-4C42-AB81-860B75C490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73376"/>
            <a:ext cx="9144000" cy="1655762"/>
          </a:xfrm>
        </p:spPr>
        <p:txBody>
          <a:bodyPr/>
          <a:lstStyle/>
          <a:p>
            <a:r>
              <a:rPr lang="fi-FI" b="1" dirty="0" err="1"/>
              <a:t>Rikkumisest</a:t>
            </a:r>
            <a:r>
              <a:rPr lang="fi-FI" b="1" dirty="0"/>
              <a:t> </a:t>
            </a:r>
            <a:r>
              <a:rPr lang="fi-FI" b="1" dirty="0" err="1"/>
              <a:t>teavitaja</a:t>
            </a:r>
            <a:r>
              <a:rPr lang="fi-FI" b="1" dirty="0"/>
              <a:t> kaitse </a:t>
            </a:r>
            <a:r>
              <a:rPr lang="fi-FI" b="1" dirty="0" err="1"/>
              <a:t>seaduse</a:t>
            </a:r>
            <a:r>
              <a:rPr lang="fi-FI" b="1" dirty="0"/>
              <a:t> </a:t>
            </a:r>
            <a:r>
              <a:rPr lang="fi-FI" b="1" dirty="0" err="1"/>
              <a:t>rakendamine</a:t>
            </a:r>
            <a:r>
              <a:rPr lang="fi-FI" b="1" dirty="0"/>
              <a:t> </a:t>
            </a:r>
            <a:endParaRPr lang="et-EE" b="1" dirty="0"/>
          </a:p>
        </p:txBody>
      </p:sp>
      <p:sp>
        <p:nvSpPr>
          <p:cNvPr id="3" name="Alapealkiri 2">
            <a:extLst>
              <a:ext uri="{FF2B5EF4-FFF2-40B4-BE49-F238E27FC236}">
                <a16:creationId xmlns:a16="http://schemas.microsoft.com/office/drawing/2014/main" id="{AA0B045D-5EC8-408C-910B-FC3143A282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83956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0"/>
              </a:spcBef>
            </a:pPr>
            <a:r>
              <a:rPr lang="et-EE" dirty="0">
                <a:latin typeface="Roboto Light" panose="02000000000000000000" pitchFamily="2" charset="0"/>
                <a:ea typeface="Roboto Light" panose="02000000000000000000" pitchFamily="2" charset="0"/>
              </a:rPr>
              <a:t>Laidi Surva</a:t>
            </a:r>
          </a:p>
          <a:p>
            <a:pPr>
              <a:spcBef>
                <a:spcPts val="0"/>
              </a:spcBef>
            </a:pPr>
            <a:r>
              <a:rPr lang="et-EE" b="0" dirty="0">
                <a:latin typeface="Roboto Light" panose="02000000000000000000" pitchFamily="2" charset="0"/>
                <a:ea typeface="Roboto Light" panose="02000000000000000000" pitchFamily="2" charset="0"/>
              </a:rPr>
              <a:t>Kriminaalpoliitika osakond</a:t>
            </a:r>
            <a:endParaRPr lang="et-EE" sz="3200" dirty="0"/>
          </a:p>
        </p:txBody>
      </p:sp>
    </p:spTree>
    <p:extLst>
      <p:ext uri="{BB962C8B-B14F-4D97-AF65-F5344CB8AC3E}">
        <p14:creationId xmlns:p14="http://schemas.microsoft.com/office/powerpoint/2010/main" val="4246823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D12F8434-FEF4-B839-836A-4E3CC3DE7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53D48677-7298-28ED-CD48-00243E9D57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dirty="0"/>
          </a:p>
        </p:txBody>
      </p:sp>
      <p:pic>
        <p:nvPicPr>
          <p:cNvPr id="4" name="Pilt 3">
            <a:extLst>
              <a:ext uri="{FF2B5EF4-FFF2-40B4-BE49-F238E27FC236}">
                <a16:creationId xmlns:a16="http://schemas.microsoft.com/office/drawing/2014/main" id="{F4AD2069-C679-2CC3-99CD-9651A99236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256" y="0"/>
            <a:ext cx="6868887" cy="6868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5576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FE417730-1675-4D6F-AB3B-9DA1C7F7B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t-EE" b="1" dirty="0">
                <a:latin typeface="Roboto"/>
              </a:rPr>
              <a:t>Kontakt </a:t>
            </a:r>
            <a:endParaRPr lang="et-EE" b="1" dirty="0"/>
          </a:p>
        </p:txBody>
      </p:sp>
      <p:pic>
        <p:nvPicPr>
          <p:cNvPr id="5" name="Pilt 4">
            <a:extLst>
              <a:ext uri="{FF2B5EF4-FFF2-40B4-BE49-F238E27FC236}">
                <a16:creationId xmlns:a16="http://schemas.microsoft.com/office/drawing/2014/main" id="{4BE9F259-E567-4FEB-864D-42B047A41A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1" r="30140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009C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297CCD07-5FEB-49F4-8F99-6DCEC3974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3175004"/>
            <a:ext cx="6586489" cy="30488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t-EE" sz="2000" b="1" dirty="0">
                <a:latin typeface="Roboto Light"/>
                <a:hlinkClick r:id="rId4"/>
              </a:rPr>
              <a:t>Laidi.Surva@just.ee</a:t>
            </a:r>
            <a:endParaRPr lang="et-EE" sz="2000" b="1" dirty="0">
              <a:latin typeface="Roboto Light"/>
            </a:endParaRPr>
          </a:p>
          <a:p>
            <a:pPr marL="0" indent="0">
              <a:buNone/>
            </a:pPr>
            <a:r>
              <a:rPr lang="et-EE" sz="2000" b="1" dirty="0"/>
              <a:t>+372 5787 3003</a:t>
            </a:r>
            <a:br>
              <a:rPr lang="et-EE" sz="2000" b="1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12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AC59B6B7-277F-F305-2D7B-27DF2402B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8600"/>
            <a:ext cx="10515600" cy="1325563"/>
          </a:xfrm>
        </p:spPr>
        <p:txBody>
          <a:bodyPr/>
          <a:lstStyle/>
          <a:p>
            <a:r>
              <a:rPr lang="et-EE" b="1" dirty="0" err="1"/>
              <a:t>Teavitaja</a:t>
            </a:r>
            <a:r>
              <a:rPr lang="et-EE" b="1" dirty="0"/>
              <a:t> kaitse direktiiv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ABBAB231-6FD6-B4B6-6AD4-0C3F2B180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4600"/>
            <a:ext cx="10515600" cy="5384800"/>
          </a:xfrm>
        </p:spPr>
        <p:txBody>
          <a:bodyPr>
            <a:noAutofit/>
          </a:bodyPr>
          <a:lstStyle/>
          <a:p>
            <a:pPr defTabSz="923631">
              <a:spcBef>
                <a:spcPts val="0"/>
              </a:spcBef>
              <a:spcAft>
                <a:spcPts val="0"/>
              </a:spcAft>
            </a:pPr>
            <a:r>
              <a:rPr lang="et-EE" sz="2600" b="1" dirty="0">
                <a:solidFill>
                  <a:prstClr val="black"/>
                </a:solidFill>
              </a:rPr>
              <a:t>Eesmärgid</a:t>
            </a:r>
          </a:p>
          <a:p>
            <a:pPr marL="719138" indent="-360363" defTabSz="92363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t-EE" sz="2600" dirty="0">
                <a:solidFill>
                  <a:prstClr val="black"/>
                </a:solidFill>
              </a:rPr>
              <a:t>EL õiguse rikkumisest </a:t>
            </a:r>
            <a:r>
              <a:rPr lang="et-EE" sz="2600" dirty="0" err="1">
                <a:solidFill>
                  <a:prstClr val="black"/>
                </a:solidFill>
              </a:rPr>
              <a:t>teavitajate</a:t>
            </a:r>
            <a:r>
              <a:rPr lang="et-EE" sz="2600" dirty="0">
                <a:solidFill>
                  <a:prstClr val="black"/>
                </a:solidFill>
              </a:rPr>
              <a:t> kaitse;</a:t>
            </a:r>
          </a:p>
          <a:p>
            <a:pPr marL="719138" indent="-360363" defTabSz="92363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t-EE" sz="2600" dirty="0">
                <a:solidFill>
                  <a:prstClr val="black"/>
                </a:solidFill>
              </a:rPr>
              <a:t>Tööalases kontekstis.</a:t>
            </a:r>
          </a:p>
          <a:p>
            <a:pPr marL="0" indent="0" defTabSz="923631">
              <a:spcBef>
                <a:spcPts val="0"/>
              </a:spcBef>
              <a:spcAft>
                <a:spcPts val="0"/>
              </a:spcAft>
              <a:buNone/>
            </a:pPr>
            <a:endParaRPr lang="et-EE" sz="1000" dirty="0">
              <a:solidFill>
                <a:prstClr val="black"/>
              </a:solidFill>
            </a:endParaRPr>
          </a:p>
          <a:p>
            <a:pPr marL="0" indent="0" defTabSz="923631">
              <a:spcBef>
                <a:spcPts val="0"/>
              </a:spcBef>
              <a:spcAft>
                <a:spcPts val="0"/>
              </a:spcAft>
              <a:buNone/>
            </a:pPr>
            <a:r>
              <a:rPr lang="et-EE" sz="2600" dirty="0">
                <a:solidFill>
                  <a:prstClr val="black"/>
                </a:solidFill>
              </a:rPr>
              <a:t>Direktiivis on toodud valdkonnad, kus kaitse peab olema tagatud, kuid liikmesriikidel on lubatud läheneda laiemalt.</a:t>
            </a:r>
          </a:p>
          <a:p>
            <a:pPr defTabSz="923631">
              <a:spcBef>
                <a:spcPts val="0"/>
              </a:spcBef>
              <a:spcAft>
                <a:spcPts val="0"/>
              </a:spcAft>
            </a:pPr>
            <a:endParaRPr lang="et-EE" sz="1000" dirty="0">
              <a:solidFill>
                <a:prstClr val="black"/>
              </a:solidFill>
            </a:endParaRPr>
          </a:p>
          <a:p>
            <a:pPr defTabSz="923631">
              <a:spcBef>
                <a:spcPts val="0"/>
              </a:spcBef>
              <a:spcAft>
                <a:spcPts val="0"/>
              </a:spcAft>
            </a:pPr>
            <a:r>
              <a:rPr lang="et-EE" sz="2600" b="1" dirty="0">
                <a:solidFill>
                  <a:prstClr val="black"/>
                </a:solidFill>
              </a:rPr>
              <a:t>Sihtrühm</a:t>
            </a:r>
          </a:p>
          <a:p>
            <a:pPr marL="342900" indent="-342900" defTabSz="92363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t-EE" sz="2600" dirty="0">
                <a:solidFill>
                  <a:prstClr val="black"/>
                </a:solidFill>
              </a:rPr>
              <a:t>Hõlmab kõiki avaliku sektori asutusi;</a:t>
            </a:r>
          </a:p>
          <a:p>
            <a:pPr marL="342900" indent="-342900" defTabSz="92363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t-EE" sz="2600" dirty="0">
                <a:solidFill>
                  <a:prstClr val="black"/>
                </a:solidFill>
              </a:rPr>
              <a:t>Hõlmab kõiki üle 50 töötajaga erasektori juriidilisi isikuid;</a:t>
            </a:r>
          </a:p>
          <a:p>
            <a:pPr marL="342900" indent="-342900" defTabSz="92363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t-EE" sz="2600" u="sng" dirty="0">
                <a:solidFill>
                  <a:prstClr val="black"/>
                </a:solidFill>
              </a:rPr>
              <a:t>Vähemalt</a:t>
            </a:r>
            <a:r>
              <a:rPr lang="et-EE" sz="2600" dirty="0">
                <a:solidFill>
                  <a:prstClr val="black"/>
                </a:solidFill>
              </a:rPr>
              <a:t> 350 000 töötavat inimest.</a:t>
            </a:r>
          </a:p>
          <a:p>
            <a:pPr marL="342900" indent="-342900" defTabSz="92363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t-EE" sz="1000" dirty="0">
              <a:solidFill>
                <a:prstClr val="black"/>
              </a:solidFill>
            </a:endParaRPr>
          </a:p>
          <a:p>
            <a:pPr marL="0" indent="0" defTabSz="923631">
              <a:spcBef>
                <a:spcPts val="0"/>
              </a:spcBef>
              <a:spcAft>
                <a:spcPts val="0"/>
              </a:spcAft>
              <a:buNone/>
            </a:pPr>
            <a:r>
              <a:rPr lang="et-EE" sz="2600" dirty="0">
                <a:solidFill>
                  <a:prstClr val="black"/>
                </a:solidFill>
              </a:rPr>
              <a:t>Kaitse saamine ei sõltu </a:t>
            </a:r>
            <a:r>
              <a:rPr lang="et-EE" sz="2600" dirty="0" err="1">
                <a:solidFill>
                  <a:prstClr val="black"/>
                </a:solidFill>
              </a:rPr>
              <a:t>teavitajate</a:t>
            </a:r>
            <a:r>
              <a:rPr lang="et-EE" sz="2600" dirty="0">
                <a:solidFill>
                  <a:prstClr val="black"/>
                </a:solidFill>
              </a:rPr>
              <a:t> motivatsioonist (või tegutsemisest avalikes huvides), vaid oluline, et isikul oli põhjendatud alus arvata, et teave vastab tõele ning teavitatud nõuetele vastavalt.</a:t>
            </a:r>
          </a:p>
          <a:p>
            <a:pPr marL="0" indent="0" defTabSz="923631">
              <a:spcBef>
                <a:spcPts val="0"/>
              </a:spcBef>
              <a:spcAft>
                <a:spcPts val="0"/>
              </a:spcAft>
              <a:buNone/>
            </a:pPr>
            <a:endParaRPr lang="et-EE" sz="2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876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AC59B6B7-277F-F305-2D7B-27DF2402B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</p:spPr>
        <p:txBody>
          <a:bodyPr/>
          <a:lstStyle/>
          <a:p>
            <a:r>
              <a:rPr lang="et-EE" b="1" dirty="0" err="1"/>
              <a:t>Teavitaja</a:t>
            </a:r>
            <a:r>
              <a:rPr lang="et-EE" b="1" dirty="0"/>
              <a:t> kaitse direktiiv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ABBAB231-6FD6-B4B6-6AD4-0C3F2B180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257800"/>
          </a:xfrm>
        </p:spPr>
        <p:txBody>
          <a:bodyPr>
            <a:normAutofit lnSpcReduction="10000"/>
          </a:bodyPr>
          <a:lstStyle/>
          <a:p>
            <a:pPr defTabSz="923631">
              <a:spcBef>
                <a:spcPts val="0"/>
              </a:spcBef>
              <a:spcAft>
                <a:spcPts val="0"/>
              </a:spcAft>
            </a:pPr>
            <a:r>
              <a:rPr lang="et-EE" sz="2600" b="1" dirty="0">
                <a:solidFill>
                  <a:prstClr val="black"/>
                </a:solidFill>
              </a:rPr>
              <a:t>Kolmeastmeline teavitamine</a:t>
            </a:r>
          </a:p>
          <a:p>
            <a:pPr marL="342900" indent="-342900" defTabSz="92363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t-EE" sz="2600" dirty="0">
                <a:solidFill>
                  <a:prstClr val="black"/>
                </a:solidFill>
              </a:rPr>
              <a:t>Asutusesisene – </a:t>
            </a:r>
            <a:r>
              <a:rPr lang="et-EE" sz="2600" dirty="0" err="1">
                <a:solidFill>
                  <a:prstClr val="black"/>
                </a:solidFill>
              </a:rPr>
              <a:t>teavitaja</a:t>
            </a:r>
            <a:r>
              <a:rPr lang="et-EE" sz="2600" dirty="0">
                <a:solidFill>
                  <a:prstClr val="black"/>
                </a:solidFill>
              </a:rPr>
              <a:t> valib, kas  teavitab asutusesiseselt või asutuseväliselt;</a:t>
            </a:r>
          </a:p>
          <a:p>
            <a:pPr marL="342900" indent="-342900" defTabSz="92363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t-EE" sz="2600" dirty="0">
                <a:solidFill>
                  <a:prstClr val="black"/>
                </a:solidFill>
              </a:rPr>
              <a:t>Asutuseväline;</a:t>
            </a:r>
          </a:p>
          <a:p>
            <a:pPr marL="342900" indent="-342900" defTabSz="92363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t-EE" sz="2600" dirty="0">
                <a:solidFill>
                  <a:prstClr val="black"/>
                </a:solidFill>
              </a:rPr>
              <a:t>Avalikkuse poole pöördumine – eraldi tingimused, millal saab avalikkuse poole pöördudes kaitse).</a:t>
            </a:r>
          </a:p>
          <a:p>
            <a:pPr defTabSz="923631">
              <a:spcBef>
                <a:spcPts val="0"/>
              </a:spcBef>
              <a:spcAft>
                <a:spcPts val="0"/>
              </a:spcAft>
            </a:pPr>
            <a:r>
              <a:rPr lang="et-EE" sz="1000" b="1" dirty="0">
                <a:solidFill>
                  <a:prstClr val="black"/>
                </a:solidFill>
              </a:rPr>
              <a:t> </a:t>
            </a:r>
          </a:p>
          <a:p>
            <a:pPr defTabSz="923631">
              <a:spcBef>
                <a:spcPts val="0"/>
              </a:spcBef>
              <a:spcAft>
                <a:spcPts val="0"/>
              </a:spcAft>
            </a:pPr>
            <a:r>
              <a:rPr lang="et-EE" sz="2600" b="1" dirty="0">
                <a:solidFill>
                  <a:prstClr val="black"/>
                </a:solidFill>
              </a:rPr>
              <a:t>Olulisemad kaitsemeetmed</a:t>
            </a:r>
          </a:p>
          <a:p>
            <a:pPr marL="342900" indent="-342900" defTabSz="92363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t-EE" sz="2600" dirty="0" err="1">
                <a:solidFill>
                  <a:prstClr val="black"/>
                </a:solidFill>
              </a:rPr>
              <a:t>Teavitaja</a:t>
            </a:r>
            <a:r>
              <a:rPr lang="et-EE" sz="2600" dirty="0">
                <a:solidFill>
                  <a:prstClr val="black"/>
                </a:solidFill>
              </a:rPr>
              <a:t> konfidentsiaalsuse tagamine;</a:t>
            </a:r>
          </a:p>
          <a:p>
            <a:pPr marL="342900" indent="-342900" defTabSz="92363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t-EE" sz="2600" dirty="0">
                <a:solidFill>
                  <a:prstClr val="black"/>
                </a:solidFill>
              </a:rPr>
              <a:t>Survemeetmete rakendamise keeld;</a:t>
            </a:r>
          </a:p>
          <a:p>
            <a:pPr marL="342900" indent="-342900" defTabSz="92363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t-EE" sz="2600" dirty="0">
                <a:solidFill>
                  <a:prstClr val="black"/>
                </a:solidFill>
              </a:rPr>
              <a:t>Teavitamisest tulenevast (eraõiguslikust) vastutusest vabastamine;</a:t>
            </a:r>
          </a:p>
          <a:p>
            <a:pPr marL="342900" indent="-342900" defTabSz="92363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t-EE" sz="2600" dirty="0">
                <a:solidFill>
                  <a:prstClr val="black"/>
                </a:solidFill>
              </a:rPr>
              <a:t>Karistusõiguslikust vastutusest (üldjuhul) ei vabane;</a:t>
            </a:r>
          </a:p>
          <a:p>
            <a:pPr marL="342900" indent="-342900" defTabSz="92363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t-EE" sz="2600" dirty="0">
                <a:solidFill>
                  <a:prstClr val="black"/>
                </a:solidFill>
              </a:rPr>
              <a:t>Tõendamiskoormis läheb üle tööandjale;</a:t>
            </a:r>
          </a:p>
          <a:p>
            <a:pPr marL="342900" indent="-342900" defTabSz="92363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t-EE" sz="2600" dirty="0">
                <a:solidFill>
                  <a:prstClr val="black"/>
                </a:solidFill>
              </a:rPr>
              <a:t>Puudutatud isikute kaitse tagamine;</a:t>
            </a:r>
          </a:p>
          <a:p>
            <a:pPr marL="342900" indent="-342900" defTabSz="92363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t-EE" sz="2600" dirty="0">
                <a:solidFill>
                  <a:prstClr val="black"/>
                </a:solidFill>
              </a:rPr>
              <a:t>Karistused survemeetmete ja pahatahtlike teavituste eest.</a:t>
            </a:r>
          </a:p>
        </p:txBody>
      </p:sp>
    </p:spTree>
    <p:extLst>
      <p:ext uri="{BB962C8B-B14F-4D97-AF65-F5344CB8AC3E}">
        <p14:creationId xmlns:p14="http://schemas.microsoft.com/office/powerpoint/2010/main" val="3146355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AC59B6B7-277F-F305-2D7B-27DF2402B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5975"/>
          </a:xfrm>
        </p:spPr>
        <p:txBody>
          <a:bodyPr/>
          <a:lstStyle/>
          <a:p>
            <a:r>
              <a:rPr lang="et-EE" b="1" dirty="0"/>
              <a:t>Uus horisontaalne regulatsioon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ABBAB231-6FD6-B4B6-6AD4-0C3F2B180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257800"/>
          </a:xfrm>
        </p:spPr>
        <p:txBody>
          <a:bodyPr>
            <a:normAutofit/>
          </a:bodyPr>
          <a:lstStyle/>
          <a:p>
            <a:pPr defTabSz="923631">
              <a:spcBef>
                <a:spcPts val="0"/>
              </a:spcBef>
              <a:spcAft>
                <a:spcPts val="1200"/>
              </a:spcAft>
            </a:pPr>
            <a:r>
              <a:rPr lang="et-EE" sz="2600" dirty="0"/>
              <a:t>Hõlmab suure hulga majanduslikult aktiivsest elanikkonnast.</a:t>
            </a:r>
          </a:p>
          <a:p>
            <a:pPr defTabSz="923631">
              <a:spcBef>
                <a:spcPts val="0"/>
              </a:spcBef>
              <a:spcAft>
                <a:spcPts val="1200"/>
              </a:spcAft>
            </a:pPr>
            <a:r>
              <a:rPr lang="et-EE" sz="2600" dirty="0"/>
              <a:t>Hõlmab enamiku avalikust sektorist (v.a väiksemad </a:t>
            </a:r>
            <a:r>
              <a:rPr lang="et-EE" sz="2600" dirty="0" err="1"/>
              <a:t>KOVid</a:t>
            </a:r>
            <a:r>
              <a:rPr lang="et-EE" sz="2600" dirty="0"/>
              <a:t>).</a:t>
            </a:r>
          </a:p>
          <a:p>
            <a:pPr defTabSz="923631">
              <a:spcBef>
                <a:spcPts val="0"/>
              </a:spcBef>
              <a:spcAft>
                <a:spcPts val="0"/>
              </a:spcAft>
            </a:pPr>
            <a:r>
              <a:rPr lang="et-EE" sz="2600" dirty="0"/>
              <a:t>Keeruline (siseriiklikult) vahet teha, millised rikkumised on seotud EL õiguse rikkumisega:</a:t>
            </a:r>
          </a:p>
          <a:p>
            <a:pPr marL="457200" lvl="1" indent="0" defTabSz="923631">
              <a:spcBef>
                <a:spcPts val="0"/>
              </a:spcBef>
              <a:spcAft>
                <a:spcPts val="1200"/>
              </a:spcAft>
              <a:buNone/>
            </a:pPr>
            <a:r>
              <a:rPr lang="et-EE" sz="2600" dirty="0">
                <a:sym typeface="Wingdings" panose="05000000000000000000" pitchFamily="2" charset="2"/>
              </a:rPr>
              <a:t> </a:t>
            </a:r>
            <a:r>
              <a:rPr lang="et-EE" sz="2600" dirty="0"/>
              <a:t>tagatakse </a:t>
            </a:r>
            <a:r>
              <a:rPr lang="et-EE" sz="2600" dirty="0" err="1"/>
              <a:t>teavitajate</a:t>
            </a:r>
            <a:r>
              <a:rPr lang="et-EE" sz="2600" dirty="0"/>
              <a:t> kaitse valdkonnaüleselt, st ei piirdutud direktiivis nimetatud valdkondadega.</a:t>
            </a:r>
          </a:p>
          <a:p>
            <a:pPr defTabSz="923631">
              <a:spcBef>
                <a:spcPts val="0"/>
              </a:spcBef>
              <a:spcAft>
                <a:spcPts val="0"/>
              </a:spcAft>
            </a:pPr>
            <a:r>
              <a:rPr lang="et-EE" sz="2600" dirty="0"/>
              <a:t>Eriseadustesse regulatsiooni loomine võinuks tuua kaasa erinevates valdkondades erineva lähenemise teavitamise tingimustele, korrale ning kaitsemeetmetele ning olla võimalikule </a:t>
            </a:r>
            <a:r>
              <a:rPr lang="et-EE" sz="2600" dirty="0" err="1"/>
              <a:t>teavitajale</a:t>
            </a:r>
            <a:r>
              <a:rPr lang="et-EE" sz="2600" dirty="0"/>
              <a:t> segadust tekitav ning raskemaini arusaadav: </a:t>
            </a:r>
          </a:p>
          <a:p>
            <a:pPr marL="457200" lvl="1" indent="0" defTabSz="923631">
              <a:spcBef>
                <a:spcPts val="0"/>
              </a:spcBef>
              <a:spcAft>
                <a:spcPts val="0"/>
              </a:spcAft>
              <a:buNone/>
            </a:pPr>
            <a:r>
              <a:rPr lang="et-EE" sz="2600" dirty="0">
                <a:sym typeface="Wingdings" panose="05000000000000000000" pitchFamily="2" charset="2"/>
              </a:rPr>
              <a:t> loodi</a:t>
            </a:r>
            <a:r>
              <a:rPr lang="et-EE" sz="2600" dirty="0"/>
              <a:t> eraldi </a:t>
            </a:r>
            <a:r>
              <a:rPr lang="et-EE" sz="2600" dirty="0" err="1"/>
              <a:t>teavitajate</a:t>
            </a:r>
            <a:r>
              <a:rPr lang="et-EE" sz="2600" dirty="0"/>
              <a:t> kaitse seadus.</a:t>
            </a:r>
          </a:p>
        </p:txBody>
      </p:sp>
    </p:spTree>
    <p:extLst>
      <p:ext uri="{BB962C8B-B14F-4D97-AF65-F5344CB8AC3E}">
        <p14:creationId xmlns:p14="http://schemas.microsoft.com/office/powerpoint/2010/main" val="2708574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lt 4" descr="Pilt, millel on kujutatud väljas, taevas, maapind, hoone&#10;&#10;Kirjeldus on genereeritud automaatselt">
            <a:extLst>
              <a:ext uri="{FF2B5EF4-FFF2-40B4-BE49-F238E27FC236}">
                <a16:creationId xmlns:a16="http://schemas.microsoft.com/office/drawing/2014/main" id="{26AE03F9-1F5E-448B-83D1-492DBE5928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62" r="19202"/>
          <a:stretch/>
        </p:blipFill>
        <p:spPr>
          <a:xfrm>
            <a:off x="-805523" y="0"/>
            <a:ext cx="4635571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009C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297CCD07-5FEB-49F4-8F99-6DCEC3974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2141" y="1905001"/>
            <a:ext cx="7663545" cy="4814763"/>
          </a:xfrm>
          <a:solidFill>
            <a:schemeClr val="bg1"/>
          </a:solidFill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t-EE" sz="1800" kern="0" dirty="0">
                <a:solidFill>
                  <a:srgbClr val="000000"/>
                </a:solidFill>
                <a:cs typeface="Times New Roman" panose="02020603050405020304" pitchFamily="18" charset="0"/>
              </a:rPr>
              <a:t>Rikkumine </a:t>
            </a:r>
            <a:r>
              <a:rPr lang="et-EE" sz="1800" u="sng" kern="0" dirty="0">
                <a:solidFill>
                  <a:srgbClr val="106591"/>
                </a:solidFill>
                <a:effectLst/>
                <a:cs typeface="Times New Roman" panose="02020603050405020304" pitchFamily="18" charset="0"/>
                <a:hlinkClick r:id="rId4"/>
              </a:rPr>
              <a:t>tööalasest Euroopa Liidu õiguse rikkumise </a:t>
            </a:r>
            <a:r>
              <a:rPr lang="et-EE" sz="1800" u="sng" kern="0" dirty="0" err="1">
                <a:solidFill>
                  <a:srgbClr val="106591"/>
                </a:solidFill>
                <a:effectLst/>
                <a:cs typeface="Times New Roman" panose="02020603050405020304" pitchFamily="18" charset="0"/>
                <a:hlinkClick r:id="rId4"/>
              </a:rPr>
              <a:t>teavitaja</a:t>
            </a:r>
            <a:r>
              <a:rPr lang="et-EE" sz="1800" u="sng" kern="0" dirty="0">
                <a:solidFill>
                  <a:srgbClr val="106591"/>
                </a:solidFill>
                <a:effectLst/>
                <a:cs typeface="Times New Roman" panose="02020603050405020304" pitchFamily="18" charset="0"/>
                <a:hlinkClick r:id="rId4"/>
              </a:rPr>
              <a:t> kaitse seaduse</a:t>
            </a:r>
            <a:r>
              <a:rPr lang="et-EE" sz="1800" kern="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 (TÕRTKS) § 2 lõike 1 tähenduses on tööalase tegevusega teatavaks saanud EL õigusest tulenevate nõuete rikkumine järgmistes valdkondades:</a:t>
            </a:r>
            <a:endParaRPr lang="et-EE" sz="1800" kern="100" dirty="0">
              <a:effectLst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t-EE" sz="1800" kern="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1) riigihanked;</a:t>
            </a:r>
            <a:endParaRPr lang="et-EE" sz="1800" kern="100" dirty="0">
              <a:effectLst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t-EE" sz="1800" kern="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2) </a:t>
            </a:r>
            <a:r>
              <a:rPr lang="et-EE" sz="1800" kern="0" dirty="0" err="1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finantsteenused</a:t>
            </a:r>
            <a:r>
              <a:rPr lang="et-EE" sz="1800" kern="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, -tooted ja -turud ning rahapesu ja terrorismi rahastamise tõkestamine;</a:t>
            </a:r>
            <a:endParaRPr lang="et-EE" sz="1800" kern="100" dirty="0">
              <a:effectLst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t-EE" sz="1800" kern="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3) tooteohutus ja nõuetele vastavus;</a:t>
            </a:r>
            <a:endParaRPr lang="et-EE" sz="1800" kern="100" dirty="0">
              <a:effectLst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t-EE" sz="1800" kern="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4) transpordiohutus;</a:t>
            </a:r>
            <a:endParaRPr lang="et-EE" sz="1800" kern="100" dirty="0">
              <a:effectLst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t-EE" sz="1800" kern="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5) keskkonnakaitse;</a:t>
            </a:r>
            <a:endParaRPr lang="et-EE" sz="1800" kern="100" dirty="0">
              <a:effectLst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t-EE" sz="1800" kern="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6) kiirguskaitse ja tuumaohutus;</a:t>
            </a:r>
            <a:endParaRPr lang="et-EE" sz="1800" kern="100" dirty="0">
              <a:effectLst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t-EE" sz="1800" kern="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7) toiduainete ja sööda ohutus, loomatervis ja loomade heaolu;</a:t>
            </a:r>
            <a:endParaRPr lang="et-EE" sz="1800" kern="100" dirty="0">
              <a:effectLst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t-EE" sz="1800" kern="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8) rahvatervis;</a:t>
            </a:r>
            <a:endParaRPr lang="et-EE" sz="1800" kern="100" dirty="0">
              <a:effectLst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t-EE" sz="1800" kern="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9) tarbijakaitse;</a:t>
            </a:r>
            <a:endParaRPr lang="et-EE" sz="1800" kern="100" dirty="0">
              <a:effectLst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t-EE" sz="1800" kern="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10) eraelu puutumatuse, isikuandmete kaitse ja võrgu- ja infosüsteemide turvalisus;</a:t>
            </a:r>
            <a:endParaRPr lang="et-EE" sz="1800" kern="100" dirty="0">
              <a:effectLst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t-EE" sz="1800" kern="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11) ELTL artiklis 325 sätestatud EL finantshuve kahjustavad rikkumised;</a:t>
            </a:r>
            <a:endParaRPr lang="et-EE" sz="1800" kern="100" dirty="0">
              <a:effectLst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t-EE" sz="1800" kern="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12) ELTL artikli 26 lõikes 2 osutatud siseturuga seotud rikkumised. </a:t>
            </a:r>
            <a:endParaRPr lang="et-EE" sz="1800" kern="100" dirty="0">
              <a:effectLst/>
              <a:cs typeface="Times New Roman" panose="02020603050405020304" pitchFamily="18" charset="0"/>
            </a:endParaRPr>
          </a:p>
        </p:txBody>
      </p:sp>
      <p:sp>
        <p:nvSpPr>
          <p:cNvPr id="4" name="Sisu kohatäide 2">
            <a:extLst>
              <a:ext uri="{FF2B5EF4-FFF2-40B4-BE49-F238E27FC236}">
                <a16:creationId xmlns:a16="http://schemas.microsoft.com/office/drawing/2014/main" id="{56668628-E5C0-A146-6251-7417BC684737}"/>
              </a:ext>
            </a:extLst>
          </p:cNvPr>
          <p:cNvSpPr txBox="1">
            <a:spLocks/>
          </p:cNvSpPr>
          <p:nvPr/>
        </p:nvSpPr>
        <p:spPr>
          <a:xfrm>
            <a:off x="4082141" y="545691"/>
            <a:ext cx="6586489" cy="135931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SzPct val="150000"/>
              <a:buFontTx/>
              <a:buBlip>
                <a:blip r:embed="rId5"/>
              </a:buBlip>
              <a:defRPr sz="24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50000"/>
              <a:buFontTx/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50000"/>
              <a:buFontTx/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50000"/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50000"/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Tx/>
              <a:buNone/>
            </a:pPr>
            <a:r>
              <a:rPr lang="et-EE" sz="2000" b="1" dirty="0">
                <a:solidFill>
                  <a:srgbClr val="006EB5"/>
                </a:solidFill>
                <a:latin typeface="Roboto"/>
              </a:rPr>
              <a:t>Rikkumine </a:t>
            </a:r>
            <a:r>
              <a:rPr lang="et-EE" sz="2000" dirty="0">
                <a:latin typeface="Roboto Light"/>
              </a:rPr>
              <a:t>on tegevus või tegevusetus, mis on ebaseaduslik või vastuolus õigusnormi eesmärgiga.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t-EE" sz="2000" dirty="0">
                <a:latin typeface="Roboto Light"/>
              </a:rPr>
              <a:t>Teavitada saab </a:t>
            </a:r>
            <a:r>
              <a:rPr lang="et-EE" sz="2000" b="1" dirty="0">
                <a:solidFill>
                  <a:srgbClr val="006EB5"/>
                </a:solidFill>
                <a:latin typeface="Roboto"/>
              </a:rPr>
              <a:t>tööalase tegevusega teatavaks saanud rikkumistest</a:t>
            </a:r>
            <a:r>
              <a:rPr lang="et-EE" sz="18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lang="et-EE" sz="2000" dirty="0">
              <a:latin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525845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FE417730-1675-4D6F-AB3B-9DA1C7F7B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29" y="368011"/>
            <a:ext cx="6586491" cy="927387"/>
          </a:xfrm>
        </p:spPr>
        <p:txBody>
          <a:bodyPr anchor="b">
            <a:normAutofit/>
          </a:bodyPr>
          <a:lstStyle/>
          <a:p>
            <a:r>
              <a:rPr lang="et-EE" b="1" dirty="0">
                <a:latin typeface="Roboto"/>
              </a:rPr>
              <a:t>Kuidas rakendada?</a:t>
            </a:r>
            <a:endParaRPr lang="et-EE" b="1" dirty="0"/>
          </a:p>
        </p:txBody>
      </p:sp>
      <p:pic>
        <p:nvPicPr>
          <p:cNvPr id="4" name="Pilt 3" descr="Pilt, millel on kujutatud elektroonika, siseruumis, sein, laud&#10;&#10;Kirjeldus on genereeritud automaatselt">
            <a:extLst>
              <a:ext uri="{FF2B5EF4-FFF2-40B4-BE49-F238E27FC236}">
                <a16:creationId xmlns:a16="http://schemas.microsoft.com/office/drawing/2014/main" id="{50724AAB-1AE1-40D3-9160-48C5AE885C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74" t="-1" r="15407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effectLst/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009C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isu kohatäide 2">
            <a:extLst>
              <a:ext uri="{FF2B5EF4-FFF2-40B4-BE49-F238E27FC236}">
                <a16:creationId xmlns:a16="http://schemas.microsoft.com/office/drawing/2014/main" id="{31EEA5A8-B455-49E3-A6B7-23C359142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1447800"/>
            <a:ext cx="6586489" cy="5159827"/>
          </a:xfr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marL="271463" lvl="1">
              <a:spcBef>
                <a:spcPts val="0"/>
              </a:spcBef>
              <a:buSzPct val="85000"/>
              <a:buBlip>
                <a:blip r:embed="rId5"/>
              </a:buBlip>
            </a:pPr>
            <a:r>
              <a:rPr lang="fi-FI" dirty="0" err="1">
                <a:latin typeface="Roboto Light"/>
              </a:rPr>
              <a:t>Tööalasest</a:t>
            </a:r>
            <a:r>
              <a:rPr lang="fi-FI" dirty="0">
                <a:latin typeface="Roboto Light"/>
              </a:rPr>
              <a:t> </a:t>
            </a:r>
            <a:r>
              <a:rPr lang="fi-FI" dirty="0" err="1">
                <a:latin typeface="Roboto Light"/>
              </a:rPr>
              <a:t>rikkumisest</a:t>
            </a:r>
            <a:r>
              <a:rPr lang="fi-FI" dirty="0">
                <a:latin typeface="Roboto Light"/>
              </a:rPr>
              <a:t> </a:t>
            </a:r>
            <a:r>
              <a:rPr lang="fi-FI" dirty="0" err="1">
                <a:latin typeface="Roboto Light"/>
              </a:rPr>
              <a:t>teavitamise</a:t>
            </a:r>
            <a:r>
              <a:rPr lang="fi-FI" dirty="0">
                <a:latin typeface="Roboto Light"/>
              </a:rPr>
              <a:t> ja </a:t>
            </a:r>
            <a:r>
              <a:rPr lang="fi-FI" dirty="0" err="1">
                <a:latin typeface="Roboto Light"/>
              </a:rPr>
              <a:t>teadete</a:t>
            </a:r>
            <a:r>
              <a:rPr lang="fi-FI" dirty="0">
                <a:latin typeface="Roboto Light"/>
              </a:rPr>
              <a:t> </a:t>
            </a:r>
            <a:r>
              <a:rPr lang="fi-FI" dirty="0" err="1">
                <a:latin typeface="Roboto Light"/>
              </a:rPr>
              <a:t>menetlemise</a:t>
            </a:r>
            <a:r>
              <a:rPr lang="fi-FI" dirty="0">
                <a:latin typeface="Roboto Light"/>
              </a:rPr>
              <a:t> </a:t>
            </a:r>
            <a:r>
              <a:rPr lang="fi-FI" dirty="0" err="1">
                <a:latin typeface="Roboto Light"/>
              </a:rPr>
              <a:t>kor</a:t>
            </a:r>
            <a:r>
              <a:rPr lang="et-EE" dirty="0">
                <a:latin typeface="Roboto Light"/>
              </a:rPr>
              <a:t>d</a:t>
            </a:r>
          </a:p>
          <a:p>
            <a:pPr marL="271463" lvl="1">
              <a:spcBef>
                <a:spcPts val="0"/>
              </a:spcBef>
              <a:buSzPct val="85000"/>
              <a:buBlip>
                <a:blip r:embed="rId5"/>
              </a:buBlip>
            </a:pPr>
            <a:r>
              <a:rPr lang="et-EE" dirty="0">
                <a:latin typeface="Roboto Light"/>
              </a:rPr>
              <a:t>Info lihtsasti mõistetavalt veebilehel</a:t>
            </a:r>
            <a:endParaRPr lang="et-EE" dirty="0"/>
          </a:p>
          <a:p>
            <a:pPr lvl="1">
              <a:spcBef>
                <a:spcPts val="0"/>
              </a:spcBef>
              <a:buSzPct val="85000"/>
              <a:buBlip>
                <a:blip r:embed="rId5"/>
              </a:buBlip>
            </a:pPr>
            <a:r>
              <a:rPr lang="et-EE" dirty="0"/>
              <a:t>kes ja millest teavitada saab; </a:t>
            </a:r>
          </a:p>
          <a:p>
            <a:pPr lvl="1">
              <a:spcBef>
                <a:spcPts val="0"/>
              </a:spcBef>
              <a:buSzPct val="85000"/>
              <a:buBlip>
                <a:blip r:embed="rId5"/>
              </a:buBlip>
            </a:pPr>
            <a:r>
              <a:rPr lang="et-EE" dirty="0"/>
              <a:t>kes (ametikoht/üksus) teateid vastu võtab ja edasi menetleb;</a:t>
            </a:r>
          </a:p>
          <a:p>
            <a:pPr lvl="1">
              <a:spcBef>
                <a:spcPts val="0"/>
              </a:spcBef>
              <a:buSzPct val="85000"/>
              <a:buBlip>
                <a:blip r:embed="rId5"/>
              </a:buBlip>
            </a:pPr>
            <a:r>
              <a:rPr lang="et-EE" dirty="0"/>
              <a:t>kuidas </a:t>
            </a:r>
            <a:r>
              <a:rPr lang="et-EE" dirty="0" err="1"/>
              <a:t>tagasisidestakse</a:t>
            </a:r>
            <a:r>
              <a:rPr lang="et-EE" dirty="0"/>
              <a:t>, kui kaua teateid säilitakse;</a:t>
            </a:r>
          </a:p>
          <a:p>
            <a:pPr lvl="1">
              <a:spcBef>
                <a:spcPts val="0"/>
              </a:spcBef>
              <a:buSzPct val="85000"/>
              <a:buBlip>
                <a:blip r:embed="rId5"/>
              </a:buBlip>
            </a:pPr>
            <a:r>
              <a:rPr lang="et-EE" dirty="0"/>
              <a:t>kuidas kaitse tagatakse.</a:t>
            </a:r>
          </a:p>
          <a:p>
            <a:pPr marL="271463" lvl="1">
              <a:lnSpc>
                <a:spcPct val="110000"/>
              </a:lnSpc>
              <a:spcBef>
                <a:spcPts val="0"/>
              </a:spcBef>
              <a:buSzPct val="85000"/>
              <a:buBlip>
                <a:blip r:embed="rId5"/>
              </a:buBlip>
            </a:pPr>
            <a:r>
              <a:rPr lang="et-EE" dirty="0">
                <a:latin typeface="Roboto Light"/>
              </a:rPr>
              <a:t>Pädev asutus:  sellega seonduv teave peaks selgelt nähtuma veebilehelt, isegi kui info on dubleeritud nii korras kui lihttekstina veebilehel. </a:t>
            </a:r>
          </a:p>
          <a:p>
            <a:pPr marL="271463" lvl="1">
              <a:lnSpc>
                <a:spcPct val="110000"/>
              </a:lnSpc>
              <a:spcBef>
                <a:spcPts val="0"/>
              </a:spcBef>
              <a:buSzPct val="85000"/>
              <a:buBlip>
                <a:blip r:embed="rId5"/>
              </a:buBlip>
            </a:pPr>
            <a:r>
              <a:rPr lang="et-EE" dirty="0" err="1">
                <a:latin typeface="Roboto Light"/>
              </a:rPr>
              <a:t>Teavitajal</a:t>
            </a:r>
            <a:r>
              <a:rPr lang="et-EE" dirty="0">
                <a:latin typeface="Roboto Light"/>
              </a:rPr>
              <a:t> peaks oleks võimalik enne teavituse tegemist saada mugavalt ja kergelt olulist infot teavitamisega seonduva kohta.</a:t>
            </a:r>
          </a:p>
        </p:txBody>
      </p:sp>
    </p:spTree>
    <p:extLst>
      <p:ext uri="{BB962C8B-B14F-4D97-AF65-F5344CB8AC3E}">
        <p14:creationId xmlns:p14="http://schemas.microsoft.com/office/powerpoint/2010/main" val="130579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FE417730-1675-4D6F-AB3B-9DA1C7F7B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0754"/>
          </a:xfrm>
        </p:spPr>
        <p:txBody>
          <a:bodyPr/>
          <a:lstStyle/>
          <a:p>
            <a:r>
              <a:rPr lang="et-EE" b="1" dirty="0">
                <a:latin typeface="Roboto"/>
              </a:rPr>
              <a:t>Justiitsministeeriumi näide</a:t>
            </a:r>
            <a:endParaRPr lang="et-EE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EE7A8E-CBD3-4F3E-9B6B-4479EA0B6E0C}"/>
              </a:ext>
            </a:extLst>
          </p:cNvPr>
          <p:cNvSpPr txBox="1"/>
          <p:nvPr/>
        </p:nvSpPr>
        <p:spPr>
          <a:xfrm>
            <a:off x="923925" y="1375880"/>
            <a:ext cx="9223375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t-EE" sz="2000" b="1" dirty="0">
                <a:solidFill>
                  <a:srgbClr val="006EB5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Siseveeb + </a:t>
            </a:r>
            <a:r>
              <a:rPr lang="et-EE" sz="2000" b="1" dirty="0" err="1">
                <a:solidFill>
                  <a:srgbClr val="006EB5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välisveeb</a:t>
            </a:r>
            <a:r>
              <a:rPr lang="et-EE" sz="2000" b="1" dirty="0">
                <a:solidFill>
                  <a:srgbClr val="006EB5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+ teavitamise ja teadete menetlemise kord</a:t>
            </a:r>
            <a:endParaRPr lang="en-GB" sz="2000" b="1" dirty="0">
              <a:solidFill>
                <a:srgbClr val="006EB5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2A8F8F-90AD-4554-B001-63167099193C}"/>
              </a:ext>
            </a:extLst>
          </p:cNvPr>
          <p:cNvSpPr txBox="1"/>
          <p:nvPr/>
        </p:nvSpPr>
        <p:spPr>
          <a:xfrm>
            <a:off x="923924" y="4278713"/>
            <a:ext cx="10112375" cy="240681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t-EE" sz="2000" b="1" dirty="0">
                <a:solidFill>
                  <a:srgbClr val="006EB5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Valitsemisala asutuste üleselt võivad rikkumisest teavitada</a:t>
            </a:r>
            <a:r>
              <a:rPr lang="et-EE" sz="2000" kern="0" dirty="0">
                <a:solidFill>
                  <a:srgbClr val="000000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:</a:t>
            </a:r>
            <a:endParaRPr lang="et-EE" sz="2000" kern="100" dirty="0">
              <a:effectLst/>
              <a:latin typeface="Roboto Light" panose="02000000000000000000" pitchFamily="2" charset="0"/>
              <a:ea typeface="Roboto Light" panose="02000000000000000000" pitchFamily="2" charset="0"/>
              <a:cs typeface="Times New Roman" panose="02020603050405020304" pitchFamily="18" charset="0"/>
            </a:endParaRPr>
          </a:p>
          <a:p>
            <a:pPr marL="34290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t-EE" sz="2000" kern="0" dirty="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asutuse ametnikud, töölepingulised teenistujad, võlaõigusliku lepingu alusel tööd tegevad isikud;</a:t>
            </a:r>
          </a:p>
          <a:p>
            <a:pPr marL="34290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t-EE" sz="2000" kern="0" dirty="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asutuses </a:t>
            </a:r>
            <a:r>
              <a:rPr lang="et-EE" sz="2400" kern="0" dirty="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praktikal</a:t>
            </a:r>
            <a:r>
              <a:rPr lang="et-EE" sz="2000" kern="0" dirty="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 olevad ja vabatahtlikuna tegutsevad isikud;</a:t>
            </a:r>
          </a:p>
          <a:p>
            <a:pPr marL="34290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t-EE" sz="2000" kern="0" dirty="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asutusega töö- või teenistussuhte lõpetanud ja sõlmimise protsessis olevad isikud;</a:t>
            </a:r>
          </a:p>
          <a:p>
            <a:pPr marL="34290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t-EE" sz="2000" kern="0" dirty="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asutusega lepingueelsetes läbirääkimistes olev isik;</a:t>
            </a:r>
          </a:p>
          <a:p>
            <a:pPr marL="34290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t-EE" sz="2000" kern="0" dirty="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asutuse lepingupartneri juures mistahes eelnimetatud vormis töötavad isikud.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11E21E-AA52-456B-E4CA-70D940E9F85A}"/>
              </a:ext>
            </a:extLst>
          </p:cNvPr>
          <p:cNvSpPr txBox="1"/>
          <p:nvPr/>
        </p:nvSpPr>
        <p:spPr>
          <a:xfrm>
            <a:off x="923925" y="1817248"/>
            <a:ext cx="10112375" cy="19389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t-EE" sz="2000" kern="0" dirty="0">
                <a:solidFill>
                  <a:srgbClr val="000000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Rikkumisest teavitada võivad </a:t>
            </a:r>
            <a:r>
              <a:rPr lang="et-EE" sz="2000" b="1" dirty="0">
                <a:solidFill>
                  <a:srgbClr val="006EB5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asutusesiseselt</a:t>
            </a:r>
            <a:r>
              <a:rPr lang="et-EE" sz="2000" kern="0" dirty="0">
                <a:solidFill>
                  <a:srgbClr val="000000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:</a:t>
            </a:r>
            <a:endParaRPr lang="et-EE" sz="2000" kern="100" dirty="0">
              <a:effectLst/>
              <a:latin typeface="Roboto Light" panose="02000000000000000000" pitchFamily="2" charset="0"/>
              <a:ea typeface="Roboto Light" panose="02000000000000000000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t-EE" sz="2000" kern="0" dirty="0">
                <a:solidFill>
                  <a:srgbClr val="000000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ministeeriumi teenistujad, võlaõigusliku lepingu alusel tööd tegevad isikud;</a:t>
            </a:r>
            <a:endParaRPr lang="et-EE" sz="2000" kern="100" dirty="0">
              <a:solidFill>
                <a:srgbClr val="000000"/>
              </a:solidFill>
              <a:effectLst/>
              <a:latin typeface="Roboto Light" panose="02000000000000000000" pitchFamily="2" charset="0"/>
              <a:ea typeface="Roboto Light" panose="02000000000000000000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t-EE" sz="2000" kern="0" dirty="0">
                <a:solidFill>
                  <a:srgbClr val="000000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ministeeriumis praktikal olevad isikud;</a:t>
            </a:r>
            <a:endParaRPr lang="et-EE" sz="2000" kern="100" dirty="0">
              <a:solidFill>
                <a:srgbClr val="000000"/>
              </a:solidFill>
              <a:effectLst/>
              <a:latin typeface="Roboto Light" panose="02000000000000000000" pitchFamily="2" charset="0"/>
              <a:ea typeface="Roboto Light" panose="02000000000000000000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t-EE" sz="2000" kern="0" dirty="0">
                <a:solidFill>
                  <a:srgbClr val="000000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ministeeriumiga teenistussuhte lõpetanud ja sõlmimise protsessis olevad isikud;</a:t>
            </a:r>
            <a:endParaRPr lang="et-EE" sz="2000" kern="100" dirty="0">
              <a:solidFill>
                <a:srgbClr val="000000"/>
              </a:solidFill>
              <a:effectLst/>
              <a:latin typeface="Roboto Light" panose="02000000000000000000" pitchFamily="2" charset="0"/>
              <a:ea typeface="Roboto Light" panose="02000000000000000000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t-EE" sz="2000" kern="0" dirty="0">
                <a:solidFill>
                  <a:srgbClr val="000000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ministeeriumiga lepingueelsetes läbirääkimistes olev isik;</a:t>
            </a:r>
            <a:endParaRPr lang="et-EE" sz="2000" kern="100" dirty="0">
              <a:solidFill>
                <a:srgbClr val="000000"/>
              </a:solidFill>
              <a:latin typeface="Roboto Light" panose="02000000000000000000" pitchFamily="2" charset="0"/>
              <a:ea typeface="Roboto Light" panose="02000000000000000000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t-EE" sz="2000" kern="0" dirty="0">
                <a:solidFill>
                  <a:srgbClr val="000000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ministeeriumi lepingupartneri juures mistahes eelnimetatud vormis töötavad isikud.</a:t>
            </a:r>
            <a:endParaRPr lang="en-GB" sz="2000" b="1" dirty="0">
              <a:solidFill>
                <a:srgbClr val="006EB5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743CA2-D788-F40A-2BA4-0B1C22E35FAD}"/>
              </a:ext>
            </a:extLst>
          </p:cNvPr>
          <p:cNvSpPr txBox="1"/>
          <p:nvPr/>
        </p:nvSpPr>
        <p:spPr>
          <a:xfrm>
            <a:off x="923925" y="3817421"/>
            <a:ext cx="9223375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t-EE" sz="2000" b="1" dirty="0">
                <a:solidFill>
                  <a:srgbClr val="006EB5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NB! </a:t>
            </a:r>
            <a:r>
              <a:rPr lang="et-EE" sz="2000" kern="0" dirty="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Teavitamine juhi kaudu</a:t>
            </a:r>
            <a:endParaRPr lang="en-GB" sz="2000" kern="0" dirty="0">
              <a:solidFill>
                <a:srgbClr val="000000"/>
              </a:solidFill>
              <a:latin typeface="Roboto Light" panose="02000000000000000000" pitchFamily="2" charset="0"/>
              <a:ea typeface="Roboto Light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679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FE417730-1675-4D6F-AB3B-9DA1C7F7B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0754"/>
          </a:xfrm>
        </p:spPr>
        <p:txBody>
          <a:bodyPr/>
          <a:lstStyle/>
          <a:p>
            <a:r>
              <a:rPr lang="et-EE" b="1" dirty="0">
                <a:latin typeface="Roboto"/>
              </a:rPr>
              <a:t>Justiitsministeeriumi näide</a:t>
            </a:r>
            <a:endParaRPr lang="et-EE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11E21E-AA52-456B-E4CA-70D940E9F85A}"/>
              </a:ext>
            </a:extLst>
          </p:cNvPr>
          <p:cNvSpPr txBox="1"/>
          <p:nvPr/>
        </p:nvSpPr>
        <p:spPr>
          <a:xfrm>
            <a:off x="838200" y="1215301"/>
            <a:ext cx="10112375" cy="56426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t-EE" sz="2000" b="1" dirty="0">
                <a:solidFill>
                  <a:srgbClr val="006EB5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Kuhu saab teavitada?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t-EE" sz="1800" kern="0" dirty="0">
                <a:solidFill>
                  <a:srgbClr val="000000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Kirjalikud teavitused saata: </a:t>
            </a:r>
            <a:r>
              <a:rPr lang="et-EE" sz="1800" u="sng" kern="0" dirty="0">
                <a:solidFill>
                  <a:srgbClr val="10659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  <a:hlinkClick r:id="rId3"/>
              </a:rPr>
              <a:t>vihje@just.ee</a:t>
            </a:r>
            <a:r>
              <a:rPr lang="et-EE" sz="1800" kern="0" dirty="0">
                <a:solidFill>
                  <a:srgbClr val="000000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.</a:t>
            </a:r>
            <a:endParaRPr lang="et-EE" sz="1800" kern="100" dirty="0">
              <a:effectLst/>
              <a:latin typeface="Roboto Light" panose="02000000000000000000" pitchFamily="2" charset="0"/>
              <a:ea typeface="Roboto Light" panose="02000000000000000000" pitchFamily="2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t-EE" sz="2000" b="1" dirty="0">
                <a:solidFill>
                  <a:srgbClr val="006EB5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Kes teavitustega tegeleb?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t-EE" sz="1800" b="1" kern="0" dirty="0">
                <a:solidFill>
                  <a:srgbClr val="000000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Siseauditiosakond</a:t>
            </a:r>
            <a:r>
              <a:rPr lang="et-EE" sz="1800" kern="0" dirty="0">
                <a:solidFill>
                  <a:srgbClr val="000000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, kes vajadusel kaasab protsessi valdkonna spetsialiste ja muid pädevaid isikuid või edastab teate edasiseks menetlemiseks selleks pädevale isikule või asutusele.</a:t>
            </a:r>
            <a:endParaRPr lang="et-EE" sz="1800" kern="100" dirty="0">
              <a:effectLst/>
              <a:latin typeface="Roboto Light" panose="02000000000000000000" pitchFamily="2" charset="0"/>
              <a:ea typeface="Roboto Light" panose="02000000000000000000" pitchFamily="2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t-EE" sz="2000" b="1" dirty="0">
                <a:solidFill>
                  <a:srgbClr val="006EB5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Kuidas me </a:t>
            </a:r>
            <a:r>
              <a:rPr lang="et-EE" sz="2000" b="1" dirty="0" err="1">
                <a:solidFill>
                  <a:srgbClr val="006EB5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teavitajat</a:t>
            </a:r>
            <a:r>
              <a:rPr lang="et-EE" sz="2000" b="1" dirty="0">
                <a:solidFill>
                  <a:srgbClr val="006EB5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kaitseme?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t-EE" sz="1800" kern="0" dirty="0">
                <a:solidFill>
                  <a:srgbClr val="000000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Siseauditiosakond tagab rikkumisest teavitamise fakti ja teavitanud inimese ning teiste heas usus arvamust avaldanute </a:t>
            </a:r>
            <a:r>
              <a:rPr lang="et-EE" sz="1800" b="1" kern="0" dirty="0">
                <a:solidFill>
                  <a:srgbClr val="000000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konfidentsiaalsuse</a:t>
            </a:r>
            <a:r>
              <a:rPr lang="et-EE" sz="1800" kern="0" dirty="0">
                <a:solidFill>
                  <a:srgbClr val="000000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. </a:t>
            </a:r>
            <a:r>
              <a:rPr lang="et-EE" sz="1800" kern="0" dirty="0" err="1">
                <a:solidFill>
                  <a:srgbClr val="000000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Teavitaja</a:t>
            </a:r>
            <a:r>
              <a:rPr lang="et-EE" sz="1800" kern="0" dirty="0">
                <a:solidFill>
                  <a:srgbClr val="000000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 isiku võib avaldada üksnes tema nõusolekul.</a:t>
            </a:r>
            <a:endParaRPr lang="et-EE" sz="1800" kern="100" dirty="0">
              <a:effectLst/>
              <a:latin typeface="Roboto Light" panose="02000000000000000000" pitchFamily="2" charset="0"/>
              <a:ea typeface="Roboto Light" panose="02000000000000000000" pitchFamily="2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t-EE" sz="1800" kern="0" dirty="0">
                <a:solidFill>
                  <a:srgbClr val="000000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Asutus tagab </a:t>
            </a:r>
            <a:r>
              <a:rPr lang="et-EE" sz="1800" kern="0" dirty="0" err="1">
                <a:solidFill>
                  <a:srgbClr val="000000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teavitajale</a:t>
            </a:r>
            <a:r>
              <a:rPr lang="et-EE" sz="1800" kern="0" dirty="0">
                <a:solidFill>
                  <a:srgbClr val="000000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t-EE" sz="1800" b="1" kern="0" dirty="0">
                <a:solidFill>
                  <a:srgbClr val="000000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kaitse</a:t>
            </a:r>
            <a:r>
              <a:rPr lang="et-EE" sz="1800" kern="0" dirty="0">
                <a:solidFill>
                  <a:srgbClr val="000000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 rikkumisest teavitamise tõttu </a:t>
            </a:r>
            <a:r>
              <a:rPr lang="et-EE" sz="1800" b="1" kern="0" dirty="0">
                <a:solidFill>
                  <a:srgbClr val="000000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survemeetmete rakendamise eest</a:t>
            </a:r>
            <a:r>
              <a:rPr lang="et-EE" sz="1800" kern="0" dirty="0">
                <a:solidFill>
                  <a:srgbClr val="000000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.</a:t>
            </a:r>
            <a:endParaRPr lang="et-EE" sz="1800" kern="100" dirty="0">
              <a:effectLst/>
              <a:latin typeface="Roboto Light" panose="02000000000000000000" pitchFamily="2" charset="0"/>
              <a:ea typeface="Roboto Light" panose="02000000000000000000" pitchFamily="2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t-EE" sz="1800" b="1" kern="0" dirty="0">
                <a:solidFill>
                  <a:srgbClr val="000000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Keelatud on:</a:t>
            </a:r>
            <a:endParaRPr lang="et-EE" sz="1800" kern="100" dirty="0">
              <a:effectLst/>
              <a:latin typeface="Roboto Light" panose="02000000000000000000" pitchFamily="2" charset="0"/>
              <a:ea typeface="Roboto Light" panose="02000000000000000000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t-EE" sz="1800" kern="0" dirty="0">
                <a:solidFill>
                  <a:srgbClr val="000000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rikkumisest teavitamise takistamine;</a:t>
            </a:r>
            <a:endParaRPr lang="et-EE" sz="1800" kern="100" dirty="0">
              <a:solidFill>
                <a:srgbClr val="000000"/>
              </a:solidFill>
              <a:effectLst/>
              <a:latin typeface="Roboto Light" panose="02000000000000000000" pitchFamily="2" charset="0"/>
              <a:ea typeface="Roboto Light" panose="02000000000000000000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t-EE" sz="1800" kern="0" dirty="0" err="1">
                <a:solidFill>
                  <a:srgbClr val="000000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teavitaja</a:t>
            </a:r>
            <a:r>
              <a:rPr lang="et-EE" sz="1800" kern="0" dirty="0">
                <a:solidFill>
                  <a:srgbClr val="000000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 isiku suhtes rikkumisest teavitamise tõttu survemeetmete rakendamine (sh ähvardamine);</a:t>
            </a:r>
            <a:endParaRPr lang="et-EE" sz="1800" kern="100" dirty="0">
              <a:solidFill>
                <a:srgbClr val="000000"/>
              </a:solidFill>
              <a:effectLst/>
              <a:latin typeface="Roboto Light" panose="02000000000000000000" pitchFamily="2" charset="0"/>
              <a:ea typeface="Roboto Light" panose="02000000000000000000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t-EE" sz="1800" kern="0" dirty="0">
                <a:solidFill>
                  <a:srgbClr val="000000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rikkumisest </a:t>
            </a:r>
            <a:r>
              <a:rPr lang="et-EE" sz="1800" kern="0" dirty="0" err="1">
                <a:solidFill>
                  <a:srgbClr val="000000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teavitaja</a:t>
            </a:r>
            <a:r>
              <a:rPr lang="et-EE" sz="1800" kern="0" dirty="0">
                <a:solidFill>
                  <a:srgbClr val="000000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 konfidentsiaalsuse rikkumine;</a:t>
            </a:r>
            <a:endParaRPr lang="et-EE" sz="1800" kern="100" dirty="0">
              <a:solidFill>
                <a:srgbClr val="000000"/>
              </a:solidFill>
              <a:effectLst/>
              <a:latin typeface="Roboto Light" panose="02000000000000000000" pitchFamily="2" charset="0"/>
              <a:ea typeface="Roboto Light" panose="02000000000000000000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t-EE" sz="1800" kern="0" dirty="0">
                <a:solidFill>
                  <a:srgbClr val="000000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või nende katse.</a:t>
            </a:r>
            <a:endParaRPr lang="et-EE" sz="1800" kern="100" dirty="0">
              <a:solidFill>
                <a:srgbClr val="000000"/>
              </a:solidFill>
              <a:effectLst/>
              <a:latin typeface="Roboto Light" panose="02000000000000000000" pitchFamily="2" charset="0"/>
              <a:ea typeface="Roboto Light" panose="02000000000000000000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GB" sz="2000" b="1" dirty="0">
              <a:solidFill>
                <a:srgbClr val="006EB5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27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FE417730-1675-4D6F-AB3B-9DA1C7F7B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7117" y="651039"/>
            <a:ext cx="5844084" cy="709675"/>
          </a:xfrm>
        </p:spPr>
        <p:txBody>
          <a:bodyPr anchor="b"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1" dirty="0">
                <a:latin typeface="Roboto Light"/>
              </a:rPr>
              <a:t>Justiitsministeerium </a:t>
            </a:r>
            <a:r>
              <a:rPr lang="fi-FI" sz="2400" b="1" dirty="0" err="1">
                <a:latin typeface="Roboto Light"/>
              </a:rPr>
              <a:t>võtab</a:t>
            </a:r>
            <a:r>
              <a:rPr lang="fi-FI" sz="2400" b="1" dirty="0">
                <a:latin typeface="Roboto Light"/>
              </a:rPr>
              <a:t> </a:t>
            </a:r>
            <a:r>
              <a:rPr lang="fi-FI" sz="2400" b="1" dirty="0" err="1">
                <a:latin typeface="Roboto Light"/>
              </a:rPr>
              <a:t>rikkumisteateid</a:t>
            </a:r>
            <a:r>
              <a:rPr lang="fi-FI" sz="2400" b="1" dirty="0">
                <a:latin typeface="Roboto Light"/>
              </a:rPr>
              <a:t> </a:t>
            </a:r>
            <a:r>
              <a:rPr lang="fi-FI" sz="2400" b="1" dirty="0" err="1">
                <a:latin typeface="Roboto Light"/>
              </a:rPr>
              <a:t>vastu</a:t>
            </a:r>
            <a:r>
              <a:rPr lang="fi-FI" sz="2400" b="1" dirty="0">
                <a:latin typeface="Roboto Light"/>
              </a:rPr>
              <a:t> </a:t>
            </a:r>
            <a:r>
              <a:rPr lang="fi-FI" sz="2400" b="1" dirty="0" err="1">
                <a:latin typeface="Roboto Light"/>
              </a:rPr>
              <a:t>laiemalt</a:t>
            </a:r>
            <a:r>
              <a:rPr lang="fi-FI" sz="2400" b="1" dirty="0">
                <a:latin typeface="Roboto Light"/>
              </a:rPr>
              <a:t> </a:t>
            </a:r>
            <a:r>
              <a:rPr lang="fi-FI" sz="2400" b="1" dirty="0" err="1">
                <a:latin typeface="Roboto Light"/>
              </a:rPr>
              <a:t>kui</a:t>
            </a:r>
            <a:r>
              <a:rPr lang="fi-FI" sz="2400" b="1" dirty="0">
                <a:latin typeface="Roboto Light"/>
              </a:rPr>
              <a:t> </a:t>
            </a:r>
            <a:r>
              <a:rPr lang="et-EE" sz="2400" b="1" dirty="0">
                <a:latin typeface="Roboto Light"/>
              </a:rPr>
              <a:t>vaid</a:t>
            </a:r>
            <a:r>
              <a:rPr lang="fi-FI" sz="2400" b="1" dirty="0">
                <a:latin typeface="Roboto Light"/>
              </a:rPr>
              <a:t> </a:t>
            </a:r>
            <a:r>
              <a:rPr lang="et-EE" sz="2400" b="1" dirty="0">
                <a:latin typeface="Roboto Light"/>
              </a:rPr>
              <a:t>TÕRTKS.</a:t>
            </a:r>
          </a:p>
        </p:txBody>
      </p:sp>
      <p:pic>
        <p:nvPicPr>
          <p:cNvPr id="5" name="Pilt 4" descr="Pilt, millel on kujutatud väljas, taevas, maapind, hoone&#10;&#10;Kirjeldus on genereeritud automaatselt">
            <a:extLst>
              <a:ext uri="{FF2B5EF4-FFF2-40B4-BE49-F238E27FC236}">
                <a16:creationId xmlns:a16="http://schemas.microsoft.com/office/drawing/2014/main" id="{26AE03F9-1F5E-448B-83D1-492DBE5928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62" r="19202"/>
          <a:stretch/>
        </p:blipFill>
        <p:spPr>
          <a:xfrm>
            <a:off x="-1175636" y="10"/>
            <a:ext cx="4635571" cy="6857990"/>
          </a:xfrm>
          <a:prstGeom prst="rect">
            <a:avLst/>
          </a:prstGeom>
          <a:effectLst/>
        </p:spPr>
      </p:pic>
      <p:sp>
        <p:nvSpPr>
          <p:cNvPr id="3" name="Sisu kohatäide 2">
            <a:extLst>
              <a:ext uri="{FF2B5EF4-FFF2-40B4-BE49-F238E27FC236}">
                <a16:creationId xmlns:a16="http://schemas.microsoft.com/office/drawing/2014/main" id="{297CCD07-5FEB-49F4-8F99-6DCEC3974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2657" y="1611086"/>
            <a:ext cx="7709264" cy="505097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t-EE" sz="2000" dirty="0">
                <a:latin typeface="Roboto Light"/>
              </a:rPr>
              <a:t>1) asutuse kordade, sisemiste reeglite mittejärgimine;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t-EE" sz="2000" dirty="0">
                <a:latin typeface="Roboto Light"/>
              </a:rPr>
              <a:t>2) asutuse väärtuse ja eetika põhimõtetega vastuolus olev tegu või käitumine;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t-EE" sz="2000" dirty="0">
                <a:latin typeface="Roboto Light"/>
              </a:rPr>
              <a:t>3) asutuse ressursside ebasihipärane kasutamine või nende omastamine;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t-EE" sz="2000" dirty="0">
                <a:latin typeface="Roboto Light"/>
              </a:rPr>
              <a:t>4) pettus, võltsimine, korruptsioon: ametiseisundi, avaliku vahendi, mõju või </a:t>
            </a:r>
            <a:r>
              <a:rPr lang="et-EE" sz="2000" dirty="0" err="1">
                <a:latin typeface="Roboto Light"/>
              </a:rPr>
              <a:t>siseteabe</a:t>
            </a:r>
            <a:r>
              <a:rPr lang="et-EE" sz="2000" dirty="0">
                <a:latin typeface="Roboto Light"/>
              </a:rPr>
              <a:t> korruptiivne kasutamine, altkäemaksu küsimine, pakkumine, andmine või vahendamine,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t-EE" sz="2000" dirty="0">
                <a:latin typeface="Roboto Light"/>
              </a:rPr>
              <a:t>5) huvide konflikti olukorras vastu võetud otsused ja taandamiskohustuse täitmata jätmine;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t-EE" sz="2000" dirty="0">
                <a:latin typeface="Roboto Light"/>
              </a:rPr>
              <a:t>6) diskrimineerimine, ahistamine, tagakiusamine, sh töökius;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t-EE" sz="2000" dirty="0">
                <a:latin typeface="Roboto Light"/>
              </a:rPr>
              <a:t>7) töötervishoiureeglite või töötervishoiu ja -ohutuse nõuete rikkumine, kellegi elu ja tervise ohtu seadmine või kahjustamine;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t-EE" sz="2000" dirty="0">
                <a:latin typeface="Roboto Light"/>
              </a:rPr>
              <a:t>8) mistahes kuritegu või õiguspäraste kohustuste täitmata jätmine asutuse poolt;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t-EE" sz="2000" dirty="0">
                <a:latin typeface="Roboto Light"/>
              </a:rPr>
              <a:t>9) kõigi ülaltoodud rikkumistega seonduva informatsiooni sihilik varjamine.</a:t>
            </a:r>
          </a:p>
        </p:txBody>
      </p:sp>
    </p:spTree>
    <p:extLst>
      <p:ext uri="{BB962C8B-B14F-4D97-AF65-F5344CB8AC3E}">
        <p14:creationId xmlns:p14="http://schemas.microsoft.com/office/powerpoint/2010/main" val="41432166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858</Words>
  <Application>Microsoft Office PowerPoint</Application>
  <PresentationFormat>Widescreen</PresentationFormat>
  <Paragraphs>102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Roboto</vt:lpstr>
      <vt:lpstr>Roboto Light</vt:lpstr>
      <vt:lpstr>Symbol</vt:lpstr>
      <vt:lpstr>Times New Roman</vt:lpstr>
      <vt:lpstr>Wingdings</vt:lpstr>
      <vt:lpstr>Office'i kujundus</vt:lpstr>
      <vt:lpstr>Rikkumisest teavitaja kaitse seaduse rakendamine </vt:lpstr>
      <vt:lpstr>Teavitaja kaitse direktiiv</vt:lpstr>
      <vt:lpstr>Teavitaja kaitse direktiiv</vt:lpstr>
      <vt:lpstr>Uus horisontaalne regulatsioon</vt:lpstr>
      <vt:lpstr>PowerPoint Presentation</vt:lpstr>
      <vt:lpstr>Kuidas rakendada?</vt:lpstr>
      <vt:lpstr>Justiitsministeeriumi näide</vt:lpstr>
      <vt:lpstr>Justiitsministeeriumi näide</vt:lpstr>
      <vt:lpstr>Justiitsministeerium võtab rikkumisteateid vastu laiemalt kui vaid TÕRTKS.</vt:lpstr>
      <vt:lpstr>PowerPoint Presentation</vt:lpstr>
      <vt:lpstr>Kontakt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Ministry of Justice</dc:title>
  <dc:creator>Valdek Laur</dc:creator>
  <cp:lastModifiedBy>Anne-Ly Sumre</cp:lastModifiedBy>
  <cp:revision>502</cp:revision>
  <dcterms:created xsi:type="dcterms:W3CDTF">2019-09-06T14:13:27Z</dcterms:created>
  <dcterms:modified xsi:type="dcterms:W3CDTF">2024-11-13T06:10:59Z</dcterms:modified>
</cp:coreProperties>
</file>