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59" r:id="rId6"/>
    <p:sldId id="260" r:id="rId7"/>
    <p:sldId id="258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44"/>
  </p:normalViewPr>
  <p:slideViewPr>
    <p:cSldViewPr snapToGrid="0">
      <p:cViewPr varScale="1">
        <p:scale>
          <a:sx n="116" d="100"/>
          <a:sy n="11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60205-ADF4-AC44-A9B7-BF2F02FAAB57}" type="datetimeFigureOut">
              <a:rPr lang="en-EE" smtClean="0"/>
              <a:t>12.11.2024</a:t>
            </a:fld>
            <a:endParaRPr lang="en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AD960-0EFE-6146-8205-9044B1F6C91D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83511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C1CC-016A-3E4C-9FDB-A5F1B751A7BB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71A8-C1AE-FD4D-836D-F1D36FB4D13C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D25B-B508-9C45-BE83-06FFCD8C1B1D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F1F-8A99-5E4F-B311-E64EB75FA4F5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55EE-CB52-8045-A125-C713CCBFF19F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45D0-EC55-AD41-B7E2-8728BFAA0C5A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13DE-865E-184B-BDBB-A91FC9719A20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4797-6BD8-214E-BB37-09A0FAAEC19F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AA35-7C60-B842-A1C1-DEB00D703F02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B7E-BAFF-DA47-B163-98018B109C9E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2F95-8575-E346-B0AC-481409631C1D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A57B-EBBC-2C4C-B3C3-DAC460124DEF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DDF7-0731-C848-9325-3208908F4C63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3E22-B3F9-C049-A07E-B321F383D853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6F92-A8EB-2048-BD5A-29122B577986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32F5-7F4D-D844-A294-C15A16030F35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EB6E9-7EFD-1847-BE0B-A075B4EF6CDC}" type="datetime1">
              <a:rPr lang="en-US" smtClean="0"/>
              <a:t>11/12/24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www.seadus.ee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hkel@seadus.e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3AEA-0AA1-5733-8B92-54C2F7DA13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900" dirty="0" err="1"/>
              <a:t>Psühhosotsiaalsest</a:t>
            </a:r>
            <a:r>
              <a:rPr lang="en-GB" sz="4900" dirty="0"/>
              <a:t> </a:t>
            </a:r>
            <a:r>
              <a:rPr lang="en-GB" sz="4900" dirty="0" err="1"/>
              <a:t>ohutegurist</a:t>
            </a:r>
            <a:r>
              <a:rPr lang="en-GB" sz="4900" dirty="0"/>
              <a:t> </a:t>
            </a:r>
            <a:r>
              <a:rPr lang="en-GB" sz="4900" dirty="0" err="1"/>
              <a:t>põhjustatud</a:t>
            </a:r>
            <a:r>
              <a:rPr lang="en-GB" sz="4900" dirty="0"/>
              <a:t> </a:t>
            </a:r>
            <a:r>
              <a:rPr lang="en-GB" sz="4900" dirty="0" err="1"/>
              <a:t>tööga</a:t>
            </a:r>
            <a:r>
              <a:rPr lang="en-GB" sz="4900" dirty="0"/>
              <a:t> </a:t>
            </a:r>
            <a:r>
              <a:rPr lang="en-GB" sz="4900" dirty="0" err="1"/>
              <a:t>seotud</a:t>
            </a:r>
            <a:r>
              <a:rPr lang="en-GB" sz="4900" dirty="0"/>
              <a:t> </a:t>
            </a:r>
            <a:r>
              <a:rPr lang="en-GB" sz="4900" dirty="0" err="1"/>
              <a:t>haigused</a:t>
            </a:r>
            <a:br>
              <a:rPr lang="en-GB" dirty="0"/>
            </a:br>
            <a:br>
              <a:rPr lang="en-GB" dirty="0"/>
            </a:br>
            <a:r>
              <a:rPr lang="en-GB" sz="2700" i="1" dirty="0" err="1"/>
              <a:t>Esimene</a:t>
            </a:r>
            <a:r>
              <a:rPr lang="en-GB" sz="2700" i="1" dirty="0"/>
              <a:t> </a:t>
            </a:r>
            <a:r>
              <a:rPr lang="en-GB" sz="2700" i="1" dirty="0" err="1"/>
              <a:t>juhtum</a:t>
            </a:r>
            <a:r>
              <a:rPr lang="en-GB" sz="2700" i="1" dirty="0"/>
              <a:t> </a:t>
            </a:r>
            <a:r>
              <a:rPr lang="en-GB" sz="2700" i="1" dirty="0" err="1"/>
              <a:t>Eestis</a:t>
            </a:r>
            <a:r>
              <a:rPr lang="en-GB" sz="2700" i="1" dirty="0"/>
              <a:t> - </a:t>
            </a:r>
            <a:r>
              <a:rPr lang="en-GB" sz="2700" i="1" dirty="0" err="1"/>
              <a:t>läbipõlenud</a:t>
            </a:r>
            <a:r>
              <a:rPr lang="en-GB" sz="2700" i="1" dirty="0"/>
              <a:t> </a:t>
            </a:r>
            <a:r>
              <a:rPr lang="en-GB" sz="2700" i="1" dirty="0" err="1"/>
              <a:t>töötaja</a:t>
            </a:r>
            <a:r>
              <a:rPr lang="en-GB" sz="2700" i="1" dirty="0"/>
              <a:t> </a:t>
            </a:r>
            <a:r>
              <a:rPr lang="en-GB" sz="2700" i="1" dirty="0" err="1"/>
              <a:t>sai</a:t>
            </a:r>
            <a:r>
              <a:rPr lang="en-GB" sz="2700" i="1" dirty="0"/>
              <a:t> </a:t>
            </a:r>
            <a:r>
              <a:rPr lang="en-GB" sz="2700" i="1" dirty="0" err="1"/>
              <a:t>kohtus</a:t>
            </a:r>
            <a:r>
              <a:rPr lang="en-GB" sz="2700" i="1" dirty="0"/>
              <a:t> </a:t>
            </a:r>
            <a:r>
              <a:rPr lang="en-GB" sz="2700" i="1" dirty="0" err="1"/>
              <a:t>õiguse</a:t>
            </a:r>
            <a:r>
              <a:rPr lang="en-GB" sz="2700" i="1" dirty="0"/>
              <a:t> </a:t>
            </a:r>
            <a:r>
              <a:rPr lang="en-GB" sz="2700" i="1" dirty="0" err="1"/>
              <a:t>ja</a:t>
            </a:r>
            <a:r>
              <a:rPr lang="en-GB" sz="2700" i="1" dirty="0"/>
              <a:t> </a:t>
            </a:r>
            <a:r>
              <a:rPr lang="en-GB" sz="2700" i="1" dirty="0" err="1"/>
              <a:t>hüvitise</a:t>
            </a:r>
            <a:br>
              <a:rPr lang="en-GB" sz="2700" dirty="0"/>
            </a:br>
            <a:endParaRPr lang="en-EE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7CB95-8664-3815-A509-71F0EE1FB2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EE" b="1" dirty="0"/>
              <a:t>Mag. </a:t>
            </a:r>
            <a:r>
              <a:rPr lang="en-GB" b="1" dirty="0"/>
              <a:t>I</a:t>
            </a:r>
            <a:r>
              <a:rPr lang="en-EE" b="1" dirty="0"/>
              <a:t>ur. Mihkel Nukka, Unilaw Õigusbüroo (</a:t>
            </a:r>
            <a:r>
              <a:rPr lang="en-EE" b="1" dirty="0">
                <a:hlinkClick r:id="rId2"/>
              </a:rPr>
              <a:t>mihkel@seadus.ee</a:t>
            </a:r>
            <a:r>
              <a:rPr lang="en-EE" b="1" dirty="0"/>
              <a:t>)</a:t>
            </a:r>
            <a:endParaRPr lang="en-EE" dirty="0"/>
          </a:p>
          <a:p>
            <a:r>
              <a:rPr lang="en-EE" dirty="0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91316-67A2-7B0A-50C1-1A1CF0D9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800" dirty="0" err="1"/>
              <a:t>www.seadus.ee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4514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ACDE1-6D27-B05D-BC2C-5C94D570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Riskide realiseerumise tagajärjed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3CAA-01D1-535B-B906-C60FB9C4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6429"/>
            <a:ext cx="8915400" cy="4324793"/>
          </a:xfrm>
        </p:spPr>
        <p:txBody>
          <a:bodyPr>
            <a:normAutofit fontScale="92500"/>
          </a:bodyPr>
          <a:lstStyle/>
          <a:p>
            <a:r>
              <a:rPr lang="en-GB" dirty="0" err="1"/>
              <a:t>Psühhosotsiaalne</a:t>
            </a:r>
            <a:r>
              <a:rPr lang="en-GB" dirty="0"/>
              <a:t> </a:t>
            </a:r>
            <a:r>
              <a:rPr lang="en-GB" dirty="0" err="1"/>
              <a:t>töökeskkond</a:t>
            </a:r>
            <a:r>
              <a:rPr lang="en-GB" dirty="0"/>
              <a:t> </a:t>
            </a:r>
            <a:r>
              <a:rPr lang="en-GB" dirty="0" err="1"/>
              <a:t>mõjutab</a:t>
            </a:r>
            <a:r>
              <a:rPr lang="en-GB" dirty="0"/>
              <a:t> </a:t>
            </a:r>
            <a:r>
              <a:rPr lang="en-GB" dirty="0" err="1"/>
              <a:t>suurel</a:t>
            </a:r>
            <a:r>
              <a:rPr lang="en-GB" dirty="0"/>
              <a:t> </a:t>
            </a:r>
            <a:r>
              <a:rPr lang="en-GB" dirty="0" err="1"/>
              <a:t>määral</a:t>
            </a:r>
            <a:r>
              <a:rPr lang="en-GB" dirty="0"/>
              <a:t> </a:t>
            </a:r>
            <a:r>
              <a:rPr lang="en-GB" dirty="0" err="1"/>
              <a:t>töötajate</a:t>
            </a:r>
            <a:r>
              <a:rPr lang="en-GB" dirty="0"/>
              <a:t> </a:t>
            </a:r>
            <a:r>
              <a:rPr lang="en-GB" dirty="0" err="1"/>
              <a:t>tervist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heaolu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Tööstressiga</a:t>
            </a:r>
            <a:r>
              <a:rPr lang="en-GB" dirty="0"/>
              <a:t> </a:t>
            </a:r>
            <a:r>
              <a:rPr lang="en-GB" dirty="0" err="1"/>
              <a:t>töötajatel</a:t>
            </a:r>
            <a:r>
              <a:rPr lang="en-GB" dirty="0"/>
              <a:t> </a:t>
            </a:r>
            <a:r>
              <a:rPr lang="en-GB" dirty="0" err="1"/>
              <a:t>võivad</a:t>
            </a:r>
            <a:r>
              <a:rPr lang="en-GB" dirty="0"/>
              <a:t> </a:t>
            </a:r>
            <a:r>
              <a:rPr lang="en-GB" dirty="0" err="1"/>
              <a:t>tekkida</a:t>
            </a:r>
            <a:r>
              <a:rPr lang="en-GB" dirty="0"/>
              <a:t> </a:t>
            </a:r>
            <a:r>
              <a:rPr lang="en-GB" dirty="0" err="1"/>
              <a:t>rasked</a:t>
            </a:r>
            <a:r>
              <a:rPr lang="en-GB" dirty="0"/>
              <a:t> </a:t>
            </a:r>
            <a:r>
              <a:rPr lang="en-GB" dirty="0" err="1"/>
              <a:t>vaimsed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füüsilised</a:t>
            </a:r>
            <a:r>
              <a:rPr lang="en-GB" dirty="0"/>
              <a:t> </a:t>
            </a:r>
            <a:r>
              <a:rPr lang="en-GB" dirty="0" err="1"/>
              <a:t>terviseprobleemid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Ärevus</a:t>
            </a:r>
            <a:r>
              <a:rPr lang="en-GB" dirty="0"/>
              <a:t>, </a:t>
            </a:r>
            <a:r>
              <a:rPr lang="en-GB" dirty="0" err="1"/>
              <a:t>uneprobleemid</a:t>
            </a:r>
            <a:r>
              <a:rPr lang="en-GB" dirty="0"/>
              <a:t>, </a:t>
            </a:r>
            <a:r>
              <a:rPr lang="en-GB" dirty="0" err="1"/>
              <a:t>kergelt</a:t>
            </a:r>
            <a:r>
              <a:rPr lang="en-GB" dirty="0"/>
              <a:t> </a:t>
            </a:r>
            <a:r>
              <a:rPr lang="en-GB" dirty="0" err="1"/>
              <a:t>ärritatavus</a:t>
            </a:r>
            <a:endParaRPr lang="en-GB" dirty="0"/>
          </a:p>
          <a:p>
            <a:pPr lvl="1"/>
            <a:r>
              <a:rPr lang="en-GB" dirty="0" err="1"/>
              <a:t>Halb</a:t>
            </a:r>
            <a:r>
              <a:rPr lang="en-GB" dirty="0"/>
              <a:t> </a:t>
            </a:r>
            <a:r>
              <a:rPr lang="en-GB" dirty="0" err="1"/>
              <a:t>füüsiline</a:t>
            </a:r>
            <a:r>
              <a:rPr lang="en-GB" dirty="0"/>
              <a:t> </a:t>
            </a:r>
            <a:r>
              <a:rPr lang="en-GB" dirty="0" err="1"/>
              <a:t>tervis</a:t>
            </a:r>
            <a:r>
              <a:rPr lang="en-GB" dirty="0"/>
              <a:t> (</a:t>
            </a:r>
            <a:r>
              <a:rPr lang="en-GB" dirty="0" err="1"/>
              <a:t>südame-veresoonkonna</a:t>
            </a:r>
            <a:r>
              <a:rPr lang="en-GB" dirty="0"/>
              <a:t> </a:t>
            </a:r>
            <a:r>
              <a:rPr lang="en-GB" dirty="0" err="1"/>
              <a:t>haigused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luu-lihaskonna</a:t>
            </a:r>
            <a:r>
              <a:rPr lang="en-GB" dirty="0"/>
              <a:t> </a:t>
            </a:r>
            <a:r>
              <a:rPr lang="en-GB" dirty="0" err="1"/>
              <a:t>probleemid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Madalat</a:t>
            </a:r>
            <a:r>
              <a:rPr lang="en-GB" dirty="0"/>
              <a:t> </a:t>
            </a:r>
            <a:r>
              <a:rPr lang="en-GB" dirty="0" err="1"/>
              <a:t>enesehinnangut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enesesüüdistamist</a:t>
            </a:r>
            <a:endParaRPr lang="en-GB" dirty="0"/>
          </a:p>
          <a:p>
            <a:pPr lvl="1"/>
            <a:r>
              <a:rPr lang="en-GB" dirty="0" err="1"/>
              <a:t>Pikaajalist</a:t>
            </a:r>
            <a:r>
              <a:rPr lang="en-GB" dirty="0"/>
              <a:t> </a:t>
            </a:r>
            <a:r>
              <a:rPr lang="en-GB" dirty="0" err="1"/>
              <a:t>töökiusamist</a:t>
            </a:r>
            <a:r>
              <a:rPr lang="en-GB" dirty="0"/>
              <a:t> </a:t>
            </a:r>
            <a:r>
              <a:rPr lang="en-GB" dirty="0" err="1"/>
              <a:t>seostatakse</a:t>
            </a:r>
            <a:r>
              <a:rPr lang="en-GB" dirty="0"/>
              <a:t> </a:t>
            </a:r>
            <a:r>
              <a:rPr lang="en-GB" dirty="0" err="1"/>
              <a:t>vaimse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füüsilise</a:t>
            </a:r>
            <a:r>
              <a:rPr lang="en-GB" dirty="0"/>
              <a:t> </a:t>
            </a:r>
            <a:r>
              <a:rPr lang="en-GB" dirty="0" err="1"/>
              <a:t>tervise</a:t>
            </a:r>
            <a:r>
              <a:rPr lang="en-GB" dirty="0"/>
              <a:t> </a:t>
            </a:r>
            <a:r>
              <a:rPr lang="en-GB" dirty="0" err="1"/>
              <a:t>probleemidega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post-</a:t>
            </a:r>
            <a:r>
              <a:rPr lang="en-GB" dirty="0" err="1"/>
              <a:t>traumaatilise</a:t>
            </a:r>
            <a:r>
              <a:rPr lang="en-GB" dirty="0"/>
              <a:t> </a:t>
            </a:r>
            <a:r>
              <a:rPr lang="en-GB" dirty="0" err="1"/>
              <a:t>stressihäire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läbipõlemisega</a:t>
            </a:r>
            <a:r>
              <a:rPr lang="en-GB" dirty="0"/>
              <a:t>.</a:t>
            </a:r>
          </a:p>
          <a:p>
            <a:r>
              <a:rPr lang="en-GB" dirty="0" err="1"/>
              <a:t>Kujuneb</a:t>
            </a:r>
            <a:r>
              <a:rPr lang="en-GB" dirty="0"/>
              <a:t> </a:t>
            </a:r>
            <a:r>
              <a:rPr lang="en-GB" dirty="0" err="1"/>
              <a:t>välja</a:t>
            </a:r>
            <a:r>
              <a:rPr lang="en-GB" dirty="0"/>
              <a:t> </a:t>
            </a:r>
            <a:r>
              <a:rPr lang="en-GB" dirty="0" err="1"/>
              <a:t>tööga</a:t>
            </a:r>
            <a:r>
              <a:rPr lang="en-GB" dirty="0"/>
              <a:t> </a:t>
            </a:r>
            <a:r>
              <a:rPr lang="en-GB" dirty="0" err="1"/>
              <a:t>seotud</a:t>
            </a:r>
            <a:r>
              <a:rPr lang="en-GB" dirty="0"/>
              <a:t> </a:t>
            </a:r>
            <a:r>
              <a:rPr lang="en-GB" dirty="0" err="1"/>
              <a:t>haigus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jääb</a:t>
            </a:r>
            <a:r>
              <a:rPr lang="en-GB" dirty="0"/>
              <a:t> </a:t>
            </a:r>
            <a:r>
              <a:rPr lang="en-GB" dirty="0" err="1"/>
              <a:t>töövõimetuks</a:t>
            </a:r>
            <a:r>
              <a:rPr lang="en-GB" dirty="0"/>
              <a:t>, </a:t>
            </a:r>
            <a:r>
              <a:rPr lang="en-GB" dirty="0" err="1"/>
              <a:t>millega</a:t>
            </a:r>
            <a:r>
              <a:rPr lang="en-GB" dirty="0"/>
              <a:t> </a:t>
            </a:r>
            <a:r>
              <a:rPr lang="en-GB" dirty="0" err="1"/>
              <a:t>seotud</a:t>
            </a:r>
            <a:r>
              <a:rPr lang="en-GB" dirty="0"/>
              <a:t> </a:t>
            </a:r>
            <a:r>
              <a:rPr lang="en-GB" dirty="0" err="1"/>
              <a:t>kahju</a:t>
            </a:r>
            <a:r>
              <a:rPr lang="en-GB" dirty="0"/>
              <a:t> </a:t>
            </a:r>
            <a:r>
              <a:rPr lang="en-GB" dirty="0" err="1"/>
              <a:t>tuleb</a:t>
            </a:r>
            <a:r>
              <a:rPr lang="en-GB" dirty="0"/>
              <a:t> </a:t>
            </a:r>
            <a:r>
              <a:rPr lang="en-GB" dirty="0" err="1"/>
              <a:t>tööandjal</a:t>
            </a:r>
            <a:r>
              <a:rPr lang="en-GB" dirty="0"/>
              <a:t> </a:t>
            </a:r>
            <a:r>
              <a:rPr lang="en-GB" dirty="0" err="1"/>
              <a:t>talle</a:t>
            </a:r>
            <a:r>
              <a:rPr lang="en-GB" dirty="0"/>
              <a:t> </a:t>
            </a:r>
            <a:r>
              <a:rPr lang="en-GB" dirty="0" err="1"/>
              <a:t>hüvitada</a:t>
            </a:r>
            <a:endParaRPr lang="en-GB" dirty="0"/>
          </a:p>
          <a:p>
            <a:pPr lvl="1"/>
            <a:r>
              <a:rPr lang="en-GB" dirty="0" err="1"/>
              <a:t>Varaline</a:t>
            </a:r>
            <a:r>
              <a:rPr lang="en-GB" dirty="0"/>
              <a:t> </a:t>
            </a:r>
            <a:r>
              <a:rPr lang="en-GB" dirty="0" err="1"/>
              <a:t>kahju</a:t>
            </a:r>
            <a:endParaRPr lang="en-GB" dirty="0"/>
          </a:p>
          <a:p>
            <a:pPr lvl="1"/>
            <a:r>
              <a:rPr lang="en-GB" dirty="0" err="1"/>
              <a:t>Mittevaraline</a:t>
            </a:r>
            <a:r>
              <a:rPr lang="en-GB" dirty="0"/>
              <a:t> </a:t>
            </a:r>
            <a:r>
              <a:rPr lang="en-GB" dirty="0" err="1"/>
              <a:t>kahju</a:t>
            </a:r>
            <a:br>
              <a:rPr lang="en-GB" dirty="0"/>
            </a:br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ACF6B-085A-BFAF-A2D5-D6A7D686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03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73FE2-A0A1-EEBE-5DF5-8CB209018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EE" sz="4000" dirty="0"/>
              <a:t>Esimene ja seni ainus kohtuotsus Eestis (1)</a:t>
            </a:r>
            <a:br>
              <a:rPr lang="en-EE" dirty="0"/>
            </a:b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2958C-CEF7-D1BE-3A58-BD84AC4AC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E" dirty="0"/>
              <a:t>Töötas ametnikuna Sotsiaalkindlustusametis 2006-2020 erinevatel spetsialisti ametikohtadel</a:t>
            </a:r>
          </a:p>
          <a:p>
            <a:r>
              <a:rPr lang="en-EE" dirty="0"/>
              <a:t>Alates 2018. a täitis tööülesandeid peamiselt kodukontoris</a:t>
            </a:r>
          </a:p>
          <a:p>
            <a:r>
              <a:rPr lang="en-EE" dirty="0"/>
              <a:t>2020. a diagnoositi läbipõlemine (</a:t>
            </a:r>
            <a:r>
              <a:rPr lang="en-GB" dirty="0"/>
              <a:t>Z73.0)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tuvastati</a:t>
            </a:r>
            <a:r>
              <a:rPr lang="en-GB" dirty="0"/>
              <a:t> </a:t>
            </a:r>
            <a:r>
              <a:rPr lang="en-GB" dirty="0" err="1"/>
              <a:t>ajutine</a:t>
            </a:r>
            <a:r>
              <a:rPr lang="en-GB" dirty="0"/>
              <a:t> </a:t>
            </a:r>
            <a:r>
              <a:rPr lang="en-GB" dirty="0" err="1"/>
              <a:t>töövõimetus</a:t>
            </a:r>
            <a:endParaRPr lang="en-GB" dirty="0"/>
          </a:p>
          <a:p>
            <a:r>
              <a:rPr lang="en-GB" dirty="0"/>
              <a:t>2020. a </a:t>
            </a:r>
            <a:r>
              <a:rPr lang="en-GB" dirty="0" err="1"/>
              <a:t>oktoobris</a:t>
            </a:r>
            <a:r>
              <a:rPr lang="en-GB" dirty="0"/>
              <a:t> </a:t>
            </a:r>
            <a:r>
              <a:rPr lang="en-GB" dirty="0" err="1"/>
              <a:t>tuvastati</a:t>
            </a:r>
            <a:r>
              <a:rPr lang="en-GB" dirty="0"/>
              <a:t> </a:t>
            </a:r>
            <a:r>
              <a:rPr lang="en-GB" dirty="0" err="1"/>
              <a:t>puuduv</a:t>
            </a:r>
            <a:r>
              <a:rPr lang="en-GB" dirty="0"/>
              <a:t> </a:t>
            </a:r>
            <a:r>
              <a:rPr lang="en-GB" dirty="0" err="1"/>
              <a:t>töövõime</a:t>
            </a:r>
            <a:endParaRPr lang="en-GB" dirty="0"/>
          </a:p>
          <a:p>
            <a:r>
              <a:rPr lang="en-GB" dirty="0"/>
              <a:t>2021. a </a:t>
            </a:r>
            <a:r>
              <a:rPr lang="en-GB" dirty="0" err="1"/>
              <a:t>diagnoosis</a:t>
            </a:r>
            <a:r>
              <a:rPr lang="en-GB" dirty="0"/>
              <a:t> PERH </a:t>
            </a:r>
            <a:r>
              <a:rPr lang="en-GB" dirty="0" err="1"/>
              <a:t>tööst</a:t>
            </a:r>
            <a:r>
              <a:rPr lang="en-GB" dirty="0"/>
              <a:t> </a:t>
            </a:r>
            <a:r>
              <a:rPr lang="en-GB" dirty="0" err="1"/>
              <a:t>põhjustatud</a:t>
            </a:r>
            <a:r>
              <a:rPr lang="en-GB" dirty="0"/>
              <a:t> </a:t>
            </a:r>
            <a:r>
              <a:rPr lang="en-GB" dirty="0" err="1"/>
              <a:t>haigestumise</a:t>
            </a:r>
            <a:r>
              <a:rPr lang="en-GB" dirty="0"/>
              <a:t>, </a:t>
            </a:r>
            <a:r>
              <a:rPr lang="en-GB" dirty="0" err="1"/>
              <a:t>märkides</a:t>
            </a:r>
            <a:r>
              <a:rPr lang="en-GB" dirty="0"/>
              <a:t> </a:t>
            </a:r>
            <a:r>
              <a:rPr lang="en-GB" dirty="0" err="1"/>
              <a:t>haiguse</a:t>
            </a:r>
            <a:r>
              <a:rPr lang="en-GB" dirty="0"/>
              <a:t> </a:t>
            </a:r>
            <a:r>
              <a:rPr lang="en-GB" dirty="0" err="1"/>
              <a:t>põhjuseks</a:t>
            </a:r>
            <a:r>
              <a:rPr lang="en-GB" dirty="0"/>
              <a:t> ”</a:t>
            </a:r>
            <a:r>
              <a:rPr lang="en-GB" dirty="0" err="1"/>
              <a:t>töötamine</a:t>
            </a:r>
            <a:r>
              <a:rPr lang="en-GB" dirty="0"/>
              <a:t> </a:t>
            </a:r>
            <a:r>
              <a:rPr lang="en-GB" dirty="0" err="1"/>
              <a:t>üksinda</a:t>
            </a:r>
            <a:r>
              <a:rPr lang="en-GB" dirty="0"/>
              <a:t>” </a:t>
            </a:r>
            <a:r>
              <a:rPr lang="en-GB" dirty="0" err="1"/>
              <a:t>ja</a:t>
            </a:r>
            <a:r>
              <a:rPr lang="en-GB" dirty="0"/>
              <a:t> “</a:t>
            </a:r>
            <a:r>
              <a:rPr lang="en-GB" dirty="0" err="1"/>
              <a:t>vaimne</a:t>
            </a:r>
            <a:r>
              <a:rPr lang="en-GB" dirty="0"/>
              <a:t> </a:t>
            </a:r>
            <a:r>
              <a:rPr lang="en-GB" dirty="0" err="1"/>
              <a:t>ülekoormus</a:t>
            </a:r>
            <a:r>
              <a:rPr lang="en-GB" dirty="0"/>
              <a:t>”</a:t>
            </a:r>
          </a:p>
          <a:p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kaotas</a:t>
            </a:r>
            <a:r>
              <a:rPr lang="en-GB" dirty="0"/>
              <a:t> </a:t>
            </a:r>
            <a:r>
              <a:rPr lang="en-GB" dirty="0" err="1"/>
              <a:t>senise</a:t>
            </a:r>
            <a:r>
              <a:rPr lang="en-GB" dirty="0"/>
              <a:t> </a:t>
            </a:r>
            <a:r>
              <a:rPr lang="en-GB" dirty="0" err="1"/>
              <a:t>sissetuleku</a:t>
            </a:r>
            <a:r>
              <a:rPr lang="en-GB" dirty="0"/>
              <a:t>, kuna SKA </a:t>
            </a:r>
            <a:r>
              <a:rPr lang="en-GB" dirty="0" err="1"/>
              <a:t>lõpetas</a:t>
            </a:r>
            <a:r>
              <a:rPr lang="en-GB" dirty="0"/>
              <a:t> </a:t>
            </a:r>
            <a:r>
              <a:rPr lang="en-GB" dirty="0" err="1"/>
              <a:t>töövõime</a:t>
            </a:r>
            <a:r>
              <a:rPr lang="en-GB" dirty="0"/>
              <a:t> </a:t>
            </a:r>
            <a:r>
              <a:rPr lang="en-GB" dirty="0" err="1"/>
              <a:t>vähenemise</a:t>
            </a:r>
            <a:r>
              <a:rPr lang="en-GB" dirty="0"/>
              <a:t> </a:t>
            </a:r>
            <a:r>
              <a:rPr lang="en-GB" dirty="0" err="1"/>
              <a:t>tõttu</a:t>
            </a:r>
            <a:r>
              <a:rPr lang="en-GB" dirty="0"/>
              <a:t> </a:t>
            </a:r>
            <a:r>
              <a:rPr lang="en-GB" dirty="0" err="1"/>
              <a:t>töölepingu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CD727-FE55-206C-D6EC-6D469040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90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E0AD7-6FB9-09B9-75F9-D5654A6B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EE" dirty="0"/>
              <a:t>Esimene ja seni ainus kohtuotsus Eestis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B5BED-E672-648F-DE97-80A5B0C0D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E" dirty="0"/>
              <a:t>Kohus tuvastas otsuses:</a:t>
            </a:r>
          </a:p>
          <a:p>
            <a:pPr lvl="1"/>
            <a:r>
              <a:rPr lang="en-EE" dirty="0"/>
              <a:t>SKA ei ole </a:t>
            </a:r>
            <a:r>
              <a:rPr lang="en-GB" dirty="0" err="1"/>
              <a:t>rakendanud</a:t>
            </a:r>
            <a:r>
              <a:rPr lang="en-GB" dirty="0"/>
              <a:t> </a:t>
            </a:r>
            <a:r>
              <a:rPr lang="en-GB" dirty="0" err="1"/>
              <a:t>piisavalt</a:t>
            </a:r>
            <a:r>
              <a:rPr lang="en-GB" dirty="0"/>
              <a:t> </a:t>
            </a:r>
            <a:r>
              <a:rPr lang="en-GB" dirty="0" err="1"/>
              <a:t>ennetusabinõusid</a:t>
            </a:r>
            <a:r>
              <a:rPr lang="en-GB" dirty="0"/>
              <a:t> </a:t>
            </a:r>
            <a:r>
              <a:rPr lang="en-GB" dirty="0" err="1"/>
              <a:t>psühhosotsiaalsete</a:t>
            </a:r>
            <a:r>
              <a:rPr lang="en-GB" dirty="0"/>
              <a:t> </a:t>
            </a:r>
            <a:r>
              <a:rPr lang="en-GB" dirty="0" err="1"/>
              <a:t>ohu</a:t>
            </a:r>
            <a:r>
              <a:rPr lang="en-GB" dirty="0"/>
              <a:t>- </a:t>
            </a:r>
            <a:r>
              <a:rPr lang="en-GB" dirty="0" err="1"/>
              <a:t>tegurite</a:t>
            </a:r>
            <a:r>
              <a:rPr lang="en-GB" dirty="0"/>
              <a:t> </a:t>
            </a:r>
            <a:r>
              <a:rPr lang="en-GB" dirty="0" err="1"/>
              <a:t>vältimiseks</a:t>
            </a:r>
            <a:endParaRPr lang="en-EE" dirty="0"/>
          </a:p>
          <a:p>
            <a:pPr lvl="1"/>
            <a:r>
              <a:rPr lang="en-EE" dirty="0"/>
              <a:t>SKA on</a:t>
            </a:r>
            <a:r>
              <a:rPr lang="en-GB" dirty="0"/>
              <a:t> </a:t>
            </a:r>
            <a:r>
              <a:rPr lang="en-GB" dirty="0" err="1"/>
              <a:t>rikkunud</a:t>
            </a:r>
            <a:r>
              <a:rPr lang="en-GB" dirty="0"/>
              <a:t> TTOS-s </a:t>
            </a:r>
            <a:r>
              <a:rPr lang="en-GB" dirty="0" err="1"/>
              <a:t>sätestatud</a:t>
            </a:r>
            <a:r>
              <a:rPr lang="en-GB" dirty="0"/>
              <a:t> </a:t>
            </a:r>
            <a:r>
              <a:rPr lang="en-GB" dirty="0" err="1"/>
              <a:t>tööandja</a:t>
            </a:r>
            <a:r>
              <a:rPr lang="en-GB" dirty="0"/>
              <a:t> </a:t>
            </a:r>
            <a:r>
              <a:rPr lang="en-GB" dirty="0" err="1"/>
              <a:t>kohustusi</a:t>
            </a:r>
            <a:r>
              <a:rPr lang="en-GB" dirty="0"/>
              <a:t>, mis on </a:t>
            </a:r>
            <a:r>
              <a:rPr lang="en-GB" dirty="0" err="1"/>
              <a:t>põhjustanud</a:t>
            </a:r>
            <a:r>
              <a:rPr lang="en-GB" dirty="0"/>
              <a:t> </a:t>
            </a:r>
            <a:r>
              <a:rPr lang="en-GB" dirty="0" err="1"/>
              <a:t>kaebaja</a:t>
            </a:r>
            <a:r>
              <a:rPr lang="en-GB" dirty="0"/>
              <a:t> </a:t>
            </a:r>
            <a:r>
              <a:rPr lang="en-GB" dirty="0" err="1"/>
              <a:t>tervise</a:t>
            </a:r>
            <a:r>
              <a:rPr lang="en-GB" dirty="0"/>
              <a:t> </a:t>
            </a:r>
            <a:r>
              <a:rPr lang="en-GB" dirty="0" err="1"/>
              <a:t>kahjustumise</a:t>
            </a:r>
            <a:r>
              <a:rPr lang="en-GB" dirty="0"/>
              <a:t>.</a:t>
            </a:r>
            <a:endParaRPr lang="en-EE" dirty="0"/>
          </a:p>
          <a:p>
            <a:r>
              <a:rPr lang="en-EE" dirty="0"/>
              <a:t>Kohus mõistis välja:</a:t>
            </a:r>
          </a:p>
          <a:p>
            <a:pPr lvl="1"/>
            <a:r>
              <a:rPr lang="en-EE" dirty="0"/>
              <a:t>Kahjuhüvitise kaotatud töötasu ulatuses, võttes aluseks viimase 12 kuu keskmise töötasu summa</a:t>
            </a:r>
          </a:p>
          <a:p>
            <a:pPr lvl="1"/>
            <a:r>
              <a:rPr lang="en-EE" dirty="0"/>
              <a:t>Viivise</a:t>
            </a:r>
          </a:p>
          <a:p>
            <a:r>
              <a:rPr lang="en-EE" dirty="0"/>
              <a:t>Tõenäoliselt kohtuvaidlus jätkub uues kohtuasjas seoses perioodilse hüvitise määramise ja summaga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83580-ECFC-F608-9A4D-559B05E9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34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180C2-1795-775C-BAF8-C40E86CB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Peamised probleemid vaidlustes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4D79C-B68C-1E92-0067-EEC9F745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16087"/>
            <a:ext cx="8915400" cy="3895135"/>
          </a:xfrm>
        </p:spPr>
        <p:txBody>
          <a:bodyPr/>
          <a:lstStyle/>
          <a:p>
            <a:r>
              <a:rPr lang="en-EE" dirty="0"/>
              <a:t>Põhjusliku seose tuvastamine</a:t>
            </a:r>
          </a:p>
          <a:p>
            <a:pPr lvl="1"/>
            <a:r>
              <a:rPr lang="en-EE" dirty="0"/>
              <a:t>Kas inimese tervisekahjustuse põhjuseks on töökeskkonna ohutegur või olmetingimused</a:t>
            </a:r>
          </a:p>
          <a:p>
            <a:pPr lvl="1"/>
            <a:r>
              <a:rPr lang="en-EE" dirty="0"/>
              <a:t>Ohuteguri ja tervisekahustuse vahelise seose tuvastamine (töötervishoiuarsti pädevus)</a:t>
            </a:r>
          </a:p>
          <a:p>
            <a:r>
              <a:rPr lang="en-EE" dirty="0"/>
              <a:t>Õigusrikkumiste sisustamine ja õigusvastasusseose tuvastamine</a:t>
            </a:r>
          </a:p>
          <a:p>
            <a:r>
              <a:rPr lang="en-EE" dirty="0"/>
              <a:t>Töötervishoiuarstide ebapiisavus ja vähene ressurss haiguste ennetamisel ja tuvastamisel</a:t>
            </a:r>
          </a:p>
          <a:p>
            <a:r>
              <a:rPr lang="en-EE" dirty="0"/>
              <a:t>Kahju suuruse leidmine</a:t>
            </a:r>
          </a:p>
          <a:p>
            <a:r>
              <a:rPr lang="en-EE" dirty="0"/>
              <a:t>Süü küsimus ja sellega seotud osavastutus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24758-A617-D9AA-E4E2-6E17B390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61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CC154-71E5-E49D-EF2F-4062C9E2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LÕPPSÕNAD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C005A-B4F3-04C0-5873-66FE62E4F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EE" sz="2800" dirty="0"/>
              <a:t>Aitäh!</a:t>
            </a:r>
          </a:p>
          <a:p>
            <a:r>
              <a:rPr lang="en-EE" sz="2800" dirty="0"/>
              <a:t>Küsimused?</a:t>
            </a:r>
          </a:p>
          <a:p>
            <a:r>
              <a:rPr lang="en-EE" sz="2800" dirty="0"/>
              <a:t>Aruteluteemad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43014-70E6-258F-8095-6A81C2B2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8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A1DD-2F3B-67D7-900F-C8702F8EB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3256"/>
          </a:xfrm>
        </p:spPr>
        <p:txBody>
          <a:bodyPr/>
          <a:lstStyle/>
          <a:p>
            <a:r>
              <a:rPr lang="en-EE" dirty="0"/>
              <a:t>Taustast ja statistikast üldiselt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3609E-A8C5-72AD-A098-77BDB09EF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84732"/>
            <a:ext cx="8915400" cy="4126489"/>
          </a:xfrm>
        </p:spPr>
        <p:txBody>
          <a:bodyPr/>
          <a:lstStyle/>
          <a:p>
            <a:r>
              <a:rPr lang="et-EE" dirty="0"/>
              <a:t>2023. aastal oli vaimse tervise probleemidega inimesi Eestis kokku 118 059.</a:t>
            </a:r>
          </a:p>
          <a:p>
            <a:r>
              <a:rPr lang="et-EE" dirty="0"/>
              <a:t>01.01.2023. a täiendati VV määrust nr 66 “Kutsehaiguste loetelu” töökeskkonna </a:t>
            </a:r>
            <a:r>
              <a:rPr lang="et-EE" dirty="0" err="1"/>
              <a:t>psühhosotsiaalsetest</a:t>
            </a:r>
            <a:r>
              <a:rPr lang="et-EE" dirty="0"/>
              <a:t> ohuteguritest põhjustatud haigustega.</a:t>
            </a:r>
          </a:p>
          <a:p>
            <a:r>
              <a:rPr lang="et-EE" dirty="0"/>
              <a:t>Eestis on hetkel 3 tööst põhjustatud haigestumist ja mitte ühtegi kutsehaiguse diagnoosi ehk 0,00025% vaimse tervise probleeme on seostatud töökeskkonnaga.</a:t>
            </a:r>
          </a:p>
          <a:p>
            <a:r>
              <a:rPr lang="et-EE" dirty="0"/>
              <a:t>Keskmiselt 3 pöördumist kuus PERH-I Kutsehaigete kliinikusse töökeskkonnaga seotud vaimse tervisega.</a:t>
            </a:r>
          </a:p>
          <a:p>
            <a:pPr marL="0" indent="0">
              <a:buNone/>
            </a:pPr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F6919-6D86-9EA1-B2C7-1DF26721D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1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247CB-52D3-25E1-092F-648BD20B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Õigusraamistik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92BB-AD4B-08FF-48C7-4BFBF09C8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77957"/>
            <a:ext cx="8915400" cy="4633265"/>
          </a:xfrm>
        </p:spPr>
        <p:txBody>
          <a:bodyPr>
            <a:normAutofit fontScale="77500" lnSpcReduction="20000"/>
          </a:bodyPr>
          <a:lstStyle/>
          <a:p>
            <a:r>
              <a:rPr lang="et-EE" dirty="0"/>
              <a:t>Kehtivad siseriiklikud õigusaktid:</a:t>
            </a:r>
          </a:p>
          <a:p>
            <a:pPr lvl="1"/>
            <a:r>
              <a:rPr lang="et-EE" dirty="0"/>
              <a:t>Võlaõigusseadus </a:t>
            </a:r>
          </a:p>
          <a:p>
            <a:pPr lvl="1"/>
            <a:r>
              <a:rPr lang="et-EE" dirty="0"/>
              <a:t>Töötervishoiu ja tööohutuse seadus ning selle alusel kehtestatud määrused</a:t>
            </a:r>
          </a:p>
          <a:p>
            <a:pPr lvl="1"/>
            <a:r>
              <a:rPr lang="et-EE" dirty="0"/>
              <a:t>Töölepinguseadus jne.</a:t>
            </a:r>
          </a:p>
          <a:p>
            <a:r>
              <a:rPr lang="et-EE" dirty="0"/>
              <a:t>Kehtetud siseriiklikud õigusaktid:</a:t>
            </a:r>
          </a:p>
          <a:p>
            <a:pPr lvl="1"/>
            <a:r>
              <a:rPr lang="et-EE" dirty="0"/>
              <a:t>Tsiviilkoodeks</a:t>
            </a:r>
          </a:p>
          <a:p>
            <a:pPr lvl="1"/>
            <a:r>
              <a:rPr lang="et-EE" dirty="0"/>
              <a:t>Eesti Vabariigi töökaitseseadus</a:t>
            </a:r>
          </a:p>
          <a:p>
            <a:pPr lvl="1"/>
            <a:r>
              <a:rPr lang="et-EE" dirty="0"/>
              <a:t>Tervisekaitsenormide ja -eeskiri TKNE-5/1995</a:t>
            </a:r>
          </a:p>
          <a:p>
            <a:pPr lvl="1"/>
            <a:r>
              <a:rPr lang="et-EE" dirty="0"/>
              <a:t>Eesti Vabariigi Valitsuse 22. juuli 1992. a. määrus nr. 214 „Tööde loetelu, kus nähakse ette töötajate eelnev ja perioodiline tervise kontrollimine“ jne.</a:t>
            </a:r>
          </a:p>
          <a:p>
            <a:r>
              <a:rPr lang="et-EE" dirty="0"/>
              <a:t>Rahvusvahelised õigusaktid</a:t>
            </a:r>
          </a:p>
          <a:p>
            <a:pPr lvl="1"/>
            <a:r>
              <a:rPr lang="et-EE" dirty="0"/>
              <a:t>Euroopa Liidu direktiivid ja määrused</a:t>
            </a:r>
          </a:p>
          <a:p>
            <a:pPr lvl="1"/>
            <a:r>
              <a:rPr lang="et-EE" dirty="0"/>
              <a:t>WHO juhendid.</a:t>
            </a:r>
          </a:p>
          <a:p>
            <a:r>
              <a:rPr lang="et-EE" dirty="0"/>
              <a:t>Kohtupraktika:</a:t>
            </a:r>
          </a:p>
          <a:p>
            <a:pPr lvl="1"/>
            <a:r>
              <a:rPr lang="et-EE" dirty="0"/>
              <a:t>Siseriiklikud kohtuastmed</a:t>
            </a:r>
          </a:p>
          <a:p>
            <a:pPr lvl="1"/>
            <a:r>
              <a:rPr lang="et-EE" dirty="0"/>
              <a:t>Euroopa Kohus.</a:t>
            </a:r>
          </a:p>
          <a:p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C74F5-609D-882D-AA1A-DA0AEE602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0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5484-A775-E47E-610F-94448687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Tööga seotud haiguse mõiste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C841F-66C3-D67F-9E06-1A3FE6263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66940"/>
            <a:ext cx="8915400" cy="4726235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/>
              <a:t>Tööga</a:t>
            </a:r>
            <a:r>
              <a:rPr lang="en-GB" dirty="0"/>
              <a:t> </a:t>
            </a:r>
            <a:r>
              <a:rPr lang="en-GB" dirty="0" err="1"/>
              <a:t>seotud</a:t>
            </a:r>
            <a:r>
              <a:rPr lang="en-GB" dirty="0"/>
              <a:t> </a:t>
            </a:r>
            <a:r>
              <a:rPr lang="en-GB" dirty="0" err="1"/>
              <a:t>haigus</a:t>
            </a:r>
            <a:r>
              <a:rPr lang="en-GB" dirty="0"/>
              <a:t> on </a:t>
            </a:r>
            <a:r>
              <a:rPr lang="en-GB" dirty="0" err="1"/>
              <a:t>kutsehaigus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tööst</a:t>
            </a:r>
            <a:r>
              <a:rPr lang="en-GB" dirty="0"/>
              <a:t> </a:t>
            </a:r>
            <a:r>
              <a:rPr lang="en-GB" dirty="0" err="1"/>
              <a:t>põhjustatud</a:t>
            </a:r>
            <a:r>
              <a:rPr lang="en-GB" dirty="0"/>
              <a:t> </a:t>
            </a:r>
            <a:r>
              <a:rPr lang="en-GB" dirty="0" err="1"/>
              <a:t>haigus</a:t>
            </a:r>
            <a:r>
              <a:rPr lang="en-GB" dirty="0"/>
              <a:t> (TTOS § 23 </a:t>
            </a:r>
            <a:r>
              <a:rPr lang="en-GB" dirty="0" err="1"/>
              <a:t>lg</a:t>
            </a:r>
            <a:r>
              <a:rPr lang="en-GB" dirty="0"/>
              <a:t> 2)</a:t>
            </a:r>
          </a:p>
          <a:p>
            <a:r>
              <a:rPr lang="en-GB" dirty="0" err="1"/>
              <a:t>Kutsehaigus</a:t>
            </a:r>
            <a:r>
              <a:rPr lang="en-GB" dirty="0"/>
              <a:t> on </a:t>
            </a:r>
            <a:r>
              <a:rPr lang="en-GB" dirty="0" err="1"/>
              <a:t>haigus</a:t>
            </a:r>
            <a:r>
              <a:rPr lang="en-GB" dirty="0"/>
              <a:t>, </a:t>
            </a:r>
            <a:r>
              <a:rPr lang="en-GB" dirty="0" err="1"/>
              <a:t>mille</a:t>
            </a:r>
            <a:r>
              <a:rPr lang="en-GB" dirty="0"/>
              <a:t> on </a:t>
            </a:r>
            <a:r>
              <a:rPr lang="en-GB" dirty="0" err="1"/>
              <a:t>põhjustanud</a:t>
            </a:r>
            <a:r>
              <a:rPr lang="en-GB" dirty="0"/>
              <a:t> </a:t>
            </a:r>
            <a:r>
              <a:rPr lang="en-GB" dirty="0" err="1"/>
              <a:t>kutsehaiguste</a:t>
            </a:r>
            <a:r>
              <a:rPr lang="en-GB" dirty="0"/>
              <a:t> </a:t>
            </a:r>
            <a:r>
              <a:rPr lang="en-GB" dirty="0" err="1"/>
              <a:t>loetelus</a:t>
            </a:r>
            <a:r>
              <a:rPr lang="en-GB" dirty="0"/>
              <a:t> </a:t>
            </a:r>
            <a:r>
              <a:rPr lang="en-GB" dirty="0" err="1"/>
              <a:t>nimetatud</a:t>
            </a:r>
            <a:r>
              <a:rPr lang="en-GB" dirty="0"/>
              <a:t> </a:t>
            </a:r>
            <a:r>
              <a:rPr lang="en-GB" dirty="0" err="1"/>
              <a:t>töökeskkonna</a:t>
            </a:r>
            <a:r>
              <a:rPr lang="en-GB" dirty="0"/>
              <a:t> </a:t>
            </a:r>
            <a:r>
              <a:rPr lang="en-GB" dirty="0" err="1"/>
              <a:t>ohutegur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töö</a:t>
            </a:r>
            <a:r>
              <a:rPr lang="en-GB" dirty="0"/>
              <a:t> </a:t>
            </a:r>
            <a:r>
              <a:rPr lang="en-GB" dirty="0" err="1"/>
              <a:t>laad</a:t>
            </a:r>
            <a:r>
              <a:rPr lang="en-GB" dirty="0"/>
              <a:t>. </a:t>
            </a:r>
            <a:r>
              <a:rPr lang="en-GB" dirty="0" err="1"/>
              <a:t>Kutsehaiguste</a:t>
            </a:r>
            <a:r>
              <a:rPr lang="en-GB" dirty="0"/>
              <a:t> </a:t>
            </a:r>
            <a:r>
              <a:rPr lang="en-GB" dirty="0" err="1"/>
              <a:t>loetelu</a:t>
            </a:r>
            <a:r>
              <a:rPr lang="en-GB" dirty="0"/>
              <a:t> </a:t>
            </a:r>
            <a:r>
              <a:rPr lang="en-GB" dirty="0" err="1"/>
              <a:t>kehtestab</a:t>
            </a:r>
            <a:r>
              <a:rPr lang="en-GB" dirty="0"/>
              <a:t> </a:t>
            </a:r>
            <a:r>
              <a:rPr lang="en-GB" dirty="0" err="1"/>
              <a:t>valdkonna</a:t>
            </a:r>
            <a:r>
              <a:rPr lang="en-GB" dirty="0"/>
              <a:t> </a:t>
            </a:r>
            <a:r>
              <a:rPr lang="en-GB" dirty="0" err="1"/>
              <a:t>eest</a:t>
            </a:r>
            <a:r>
              <a:rPr lang="en-GB" dirty="0"/>
              <a:t> </a:t>
            </a:r>
            <a:r>
              <a:rPr lang="en-GB" dirty="0" err="1"/>
              <a:t>vastutav</a:t>
            </a:r>
            <a:r>
              <a:rPr lang="en-GB" dirty="0"/>
              <a:t> minister (TTOS § 23 </a:t>
            </a:r>
            <a:r>
              <a:rPr lang="en-GB" dirty="0" err="1"/>
              <a:t>lg</a:t>
            </a:r>
            <a:r>
              <a:rPr lang="en-GB" dirty="0"/>
              <a:t> 1)</a:t>
            </a:r>
          </a:p>
          <a:p>
            <a:r>
              <a:rPr lang="en-GB" dirty="0" err="1"/>
              <a:t>Tööst</a:t>
            </a:r>
            <a:r>
              <a:rPr lang="en-GB" dirty="0"/>
              <a:t> </a:t>
            </a:r>
            <a:r>
              <a:rPr lang="en-GB" dirty="0" err="1"/>
              <a:t>põhjustatud</a:t>
            </a:r>
            <a:r>
              <a:rPr lang="en-GB" dirty="0"/>
              <a:t> </a:t>
            </a:r>
            <a:r>
              <a:rPr lang="en-GB" dirty="0" err="1"/>
              <a:t>haigus</a:t>
            </a:r>
            <a:r>
              <a:rPr lang="en-GB" dirty="0"/>
              <a:t> on </a:t>
            </a:r>
            <a:r>
              <a:rPr lang="en-GB" dirty="0" err="1"/>
              <a:t>töökeskkonna</a:t>
            </a:r>
            <a:r>
              <a:rPr lang="en-GB" dirty="0"/>
              <a:t> </a:t>
            </a:r>
            <a:r>
              <a:rPr lang="en-GB" dirty="0" err="1"/>
              <a:t>ohuteguri</a:t>
            </a:r>
            <a:r>
              <a:rPr lang="en-GB" dirty="0"/>
              <a:t> </a:t>
            </a:r>
            <a:r>
              <a:rPr lang="en-GB" dirty="0" err="1"/>
              <a:t>põhjustatud</a:t>
            </a:r>
            <a:r>
              <a:rPr lang="en-GB" dirty="0"/>
              <a:t> </a:t>
            </a:r>
            <a:r>
              <a:rPr lang="en-GB" dirty="0" err="1"/>
              <a:t>haigus</a:t>
            </a:r>
            <a:r>
              <a:rPr lang="en-GB" dirty="0"/>
              <a:t>, </a:t>
            </a:r>
            <a:r>
              <a:rPr lang="en-GB" dirty="0" err="1"/>
              <a:t>mida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loeta</a:t>
            </a:r>
            <a:r>
              <a:rPr lang="en-GB" dirty="0"/>
              <a:t> </a:t>
            </a:r>
            <a:r>
              <a:rPr lang="en-GB" dirty="0" err="1"/>
              <a:t>kutsehaiguseks</a:t>
            </a:r>
            <a:r>
              <a:rPr lang="en-GB" dirty="0"/>
              <a:t> (TTOS § 23 </a:t>
            </a:r>
            <a:r>
              <a:rPr lang="en-GB" dirty="0" err="1"/>
              <a:t>lg</a:t>
            </a:r>
            <a:r>
              <a:rPr lang="en-GB" dirty="0"/>
              <a:t> 3)</a:t>
            </a:r>
          </a:p>
          <a:p>
            <a:r>
              <a:rPr lang="en-GB" dirty="0" err="1"/>
              <a:t>Kutsehaiguse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tööst</a:t>
            </a:r>
            <a:r>
              <a:rPr lang="en-GB" dirty="0"/>
              <a:t> </a:t>
            </a:r>
            <a:r>
              <a:rPr lang="en-GB" dirty="0" err="1"/>
              <a:t>põhjustatud</a:t>
            </a:r>
            <a:r>
              <a:rPr lang="en-GB" dirty="0"/>
              <a:t> </a:t>
            </a:r>
            <a:r>
              <a:rPr lang="en-GB" dirty="0" err="1"/>
              <a:t>haiguse</a:t>
            </a:r>
            <a:r>
              <a:rPr lang="en-GB" dirty="0"/>
              <a:t> </a:t>
            </a:r>
            <a:r>
              <a:rPr lang="en-GB" dirty="0" err="1"/>
              <a:t>diagnoosib</a:t>
            </a:r>
            <a:r>
              <a:rPr lang="en-GB" dirty="0"/>
              <a:t> </a:t>
            </a:r>
            <a:r>
              <a:rPr lang="en-GB" dirty="0" err="1"/>
              <a:t>töötervishoiuarst</a:t>
            </a:r>
            <a:r>
              <a:rPr lang="en-GB" dirty="0"/>
              <a:t>, </a:t>
            </a:r>
            <a:r>
              <a:rPr lang="en-GB" dirty="0" err="1"/>
              <a:t>kes</a:t>
            </a:r>
            <a:r>
              <a:rPr lang="en-GB" dirty="0"/>
              <a:t> </a:t>
            </a:r>
            <a:r>
              <a:rPr lang="en-GB" dirty="0" err="1"/>
              <a:t>teeb</a:t>
            </a:r>
            <a:r>
              <a:rPr lang="en-GB" dirty="0"/>
              <a:t> </a:t>
            </a:r>
            <a:r>
              <a:rPr lang="en-GB" dirty="0" err="1"/>
              <a:t>kindlaks</a:t>
            </a:r>
            <a:r>
              <a:rPr lang="en-GB" dirty="0"/>
              <a:t> </a:t>
            </a:r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terviseseisundi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</a:t>
            </a:r>
            <a:r>
              <a:rPr lang="en-GB" dirty="0" err="1"/>
              <a:t>kogub</a:t>
            </a:r>
            <a:r>
              <a:rPr lang="en-GB" dirty="0"/>
              <a:t> </a:t>
            </a:r>
            <a:r>
              <a:rPr lang="en-GB" dirty="0" err="1"/>
              <a:t>andmed</a:t>
            </a:r>
            <a:r>
              <a:rPr lang="en-GB" dirty="0"/>
              <a:t> </a:t>
            </a:r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praeguste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varasemate</a:t>
            </a:r>
            <a:r>
              <a:rPr lang="en-GB" dirty="0"/>
              <a:t> </a:t>
            </a:r>
            <a:r>
              <a:rPr lang="en-GB" dirty="0" err="1"/>
              <a:t>tööolude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töö</a:t>
            </a:r>
            <a:r>
              <a:rPr lang="en-GB" dirty="0"/>
              <a:t> </a:t>
            </a:r>
            <a:r>
              <a:rPr lang="en-GB" dirty="0" err="1"/>
              <a:t>laadi</a:t>
            </a:r>
            <a:r>
              <a:rPr lang="en-GB" dirty="0"/>
              <a:t> </a:t>
            </a:r>
            <a:r>
              <a:rPr lang="en-GB" dirty="0" err="1"/>
              <a:t>kohta</a:t>
            </a:r>
            <a:r>
              <a:rPr lang="en-GB" dirty="0"/>
              <a:t>, </a:t>
            </a:r>
            <a:r>
              <a:rPr lang="en-GB" dirty="0" err="1"/>
              <a:t>kaasates</a:t>
            </a:r>
            <a:r>
              <a:rPr lang="en-GB" dirty="0"/>
              <a:t> </a:t>
            </a:r>
            <a:r>
              <a:rPr lang="en-GB" dirty="0" err="1"/>
              <a:t>vajaduse</a:t>
            </a:r>
            <a:r>
              <a:rPr lang="en-GB" dirty="0"/>
              <a:t> </a:t>
            </a:r>
            <a:r>
              <a:rPr lang="en-GB" dirty="0" err="1"/>
              <a:t>korral</a:t>
            </a:r>
            <a:r>
              <a:rPr lang="en-GB" dirty="0"/>
              <a:t> </a:t>
            </a:r>
            <a:r>
              <a:rPr lang="en-GB" dirty="0" err="1"/>
              <a:t>teisi</a:t>
            </a:r>
            <a:r>
              <a:rPr lang="en-GB" dirty="0"/>
              <a:t> </a:t>
            </a:r>
            <a:r>
              <a:rPr lang="en-GB" dirty="0" err="1"/>
              <a:t>tervishoiuteenuse</a:t>
            </a:r>
            <a:r>
              <a:rPr lang="en-GB" dirty="0"/>
              <a:t> </a:t>
            </a:r>
            <a:r>
              <a:rPr lang="en-GB" dirty="0" err="1"/>
              <a:t>osutajaid</a:t>
            </a:r>
            <a:r>
              <a:rPr lang="en-GB" dirty="0"/>
              <a:t> (TTOS § 23 </a:t>
            </a:r>
            <a:r>
              <a:rPr lang="en-GB" dirty="0" err="1"/>
              <a:t>lg</a:t>
            </a:r>
            <a:r>
              <a:rPr lang="en-GB" dirty="0"/>
              <a:t> 4)</a:t>
            </a:r>
          </a:p>
          <a:p>
            <a:r>
              <a:rPr lang="en-GB" b="1" dirty="0" err="1"/>
              <a:t>Järeldus</a:t>
            </a:r>
            <a:r>
              <a:rPr lang="en-GB" b="1" dirty="0"/>
              <a:t>: Kui </a:t>
            </a:r>
            <a:r>
              <a:rPr lang="en-GB" b="1" dirty="0" err="1"/>
              <a:t>haiguse</a:t>
            </a:r>
            <a:r>
              <a:rPr lang="en-GB" b="1" dirty="0"/>
              <a:t> on </a:t>
            </a:r>
            <a:r>
              <a:rPr lang="en-GB" b="1" dirty="0" err="1"/>
              <a:t>põhjustanud</a:t>
            </a:r>
            <a:r>
              <a:rPr lang="en-GB" b="1" dirty="0"/>
              <a:t> </a:t>
            </a:r>
            <a:r>
              <a:rPr lang="en-GB" b="1" dirty="0" err="1"/>
              <a:t>töökeskkonna</a:t>
            </a:r>
            <a:r>
              <a:rPr lang="en-GB" b="1" dirty="0"/>
              <a:t> </a:t>
            </a:r>
            <a:r>
              <a:rPr lang="en-GB" b="1" dirty="0" err="1"/>
              <a:t>ohutegur</a:t>
            </a:r>
            <a:r>
              <a:rPr lang="en-GB" b="1" dirty="0"/>
              <a:t> </a:t>
            </a:r>
            <a:r>
              <a:rPr lang="en-GB" b="1" dirty="0" err="1"/>
              <a:t>või</a:t>
            </a:r>
            <a:r>
              <a:rPr lang="en-GB" b="1" dirty="0"/>
              <a:t> </a:t>
            </a:r>
            <a:r>
              <a:rPr lang="en-GB" b="1" dirty="0" err="1"/>
              <a:t>töö</a:t>
            </a:r>
            <a:r>
              <a:rPr lang="en-GB" b="1" dirty="0"/>
              <a:t> </a:t>
            </a:r>
            <a:r>
              <a:rPr lang="en-GB" b="1" dirty="0" err="1"/>
              <a:t>laad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see </a:t>
            </a:r>
            <a:r>
              <a:rPr lang="en-GB" b="1" dirty="0" err="1"/>
              <a:t>haigus</a:t>
            </a:r>
            <a:r>
              <a:rPr lang="en-GB" b="1" dirty="0"/>
              <a:t> on </a:t>
            </a:r>
            <a:r>
              <a:rPr lang="en-GB" b="1" dirty="0" err="1"/>
              <a:t>kantud</a:t>
            </a:r>
            <a:r>
              <a:rPr lang="en-GB" b="1" dirty="0"/>
              <a:t> </a:t>
            </a:r>
            <a:r>
              <a:rPr lang="en-GB" b="1" dirty="0" err="1"/>
              <a:t>kutsehaiguste</a:t>
            </a:r>
            <a:r>
              <a:rPr lang="en-GB" b="1" dirty="0"/>
              <a:t> </a:t>
            </a:r>
            <a:r>
              <a:rPr lang="en-GB" b="1" dirty="0" err="1"/>
              <a:t>loetellu</a:t>
            </a:r>
            <a:r>
              <a:rPr lang="en-GB" b="1" dirty="0"/>
              <a:t>, </a:t>
            </a:r>
            <a:r>
              <a:rPr lang="en-GB" b="1" dirty="0" err="1"/>
              <a:t>siis</a:t>
            </a:r>
            <a:r>
              <a:rPr lang="en-GB" b="1" dirty="0"/>
              <a:t> on </a:t>
            </a:r>
            <a:r>
              <a:rPr lang="en-GB" b="1" dirty="0" err="1"/>
              <a:t>kutsehaigus</a:t>
            </a:r>
            <a:r>
              <a:rPr lang="en-GB" b="1" dirty="0"/>
              <a:t>, </a:t>
            </a:r>
            <a:r>
              <a:rPr lang="en-GB" b="1" dirty="0" err="1"/>
              <a:t>kui</a:t>
            </a:r>
            <a:r>
              <a:rPr lang="en-GB" b="1" dirty="0"/>
              <a:t> </a:t>
            </a:r>
            <a:r>
              <a:rPr lang="en-GB" b="1" dirty="0" err="1"/>
              <a:t>haigust</a:t>
            </a:r>
            <a:r>
              <a:rPr lang="en-GB" b="1" dirty="0"/>
              <a:t> </a:t>
            </a:r>
            <a:r>
              <a:rPr lang="en-GB" b="1" dirty="0" err="1"/>
              <a:t>loetelust</a:t>
            </a:r>
            <a:r>
              <a:rPr lang="en-GB" b="1" dirty="0"/>
              <a:t> </a:t>
            </a:r>
            <a:r>
              <a:rPr lang="en-GB" b="1" dirty="0" err="1"/>
              <a:t>ei</a:t>
            </a:r>
            <a:r>
              <a:rPr lang="en-GB" b="1" dirty="0"/>
              <a:t> </a:t>
            </a:r>
            <a:r>
              <a:rPr lang="en-GB" b="1" dirty="0" err="1"/>
              <a:t>leia</a:t>
            </a:r>
            <a:r>
              <a:rPr lang="en-GB" b="1" dirty="0"/>
              <a:t>, </a:t>
            </a:r>
            <a:r>
              <a:rPr lang="en-GB" b="1" dirty="0" err="1"/>
              <a:t>siis</a:t>
            </a:r>
            <a:r>
              <a:rPr lang="en-GB" b="1" dirty="0"/>
              <a:t> on </a:t>
            </a:r>
            <a:r>
              <a:rPr lang="en-GB" b="1" dirty="0" err="1"/>
              <a:t>tegemist</a:t>
            </a:r>
            <a:r>
              <a:rPr lang="en-GB" b="1" dirty="0"/>
              <a:t> </a:t>
            </a:r>
            <a:r>
              <a:rPr lang="en-GB" b="1" dirty="0" err="1"/>
              <a:t>tööst</a:t>
            </a:r>
            <a:r>
              <a:rPr lang="en-GB" b="1" dirty="0"/>
              <a:t> </a:t>
            </a:r>
            <a:r>
              <a:rPr lang="en-GB" b="1" dirty="0" err="1"/>
              <a:t>põhjustatud</a:t>
            </a:r>
            <a:r>
              <a:rPr lang="en-GB" b="1" dirty="0"/>
              <a:t> </a:t>
            </a:r>
            <a:r>
              <a:rPr lang="en-GB" b="1" dirty="0" err="1"/>
              <a:t>haigusega</a:t>
            </a:r>
            <a:r>
              <a:rPr lang="en-GB" b="1" dirty="0"/>
              <a:t>. </a:t>
            </a:r>
          </a:p>
          <a:p>
            <a:r>
              <a:rPr lang="en-GB" dirty="0" err="1"/>
              <a:t>Õiguslikult</a:t>
            </a:r>
            <a:r>
              <a:rPr lang="en-GB" dirty="0"/>
              <a:t> on </a:t>
            </a:r>
            <a:r>
              <a:rPr lang="en-GB" dirty="0" err="1"/>
              <a:t>kutsehaiguse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tööst</a:t>
            </a:r>
            <a:r>
              <a:rPr lang="en-GB" dirty="0"/>
              <a:t> </a:t>
            </a:r>
            <a:r>
              <a:rPr lang="en-GB" dirty="0" err="1"/>
              <a:t>põhjustatud</a:t>
            </a:r>
            <a:r>
              <a:rPr lang="en-GB" dirty="0"/>
              <a:t> </a:t>
            </a:r>
            <a:r>
              <a:rPr lang="en-GB" dirty="0" err="1"/>
              <a:t>haigestumise</a:t>
            </a:r>
            <a:r>
              <a:rPr lang="en-GB" dirty="0"/>
              <a:t> </a:t>
            </a:r>
            <a:r>
              <a:rPr lang="en-GB" dirty="0" err="1"/>
              <a:t>eristamise</a:t>
            </a:r>
            <a:r>
              <a:rPr lang="en-GB" dirty="0"/>
              <a:t> </a:t>
            </a:r>
            <a:r>
              <a:rPr lang="en-GB" dirty="0" err="1"/>
              <a:t>vajalikkus</a:t>
            </a:r>
            <a:r>
              <a:rPr lang="en-GB" dirty="0"/>
              <a:t> </a:t>
            </a:r>
            <a:r>
              <a:rPr lang="en-GB" dirty="0" err="1"/>
              <a:t>küsitav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tekitab</a:t>
            </a:r>
            <a:r>
              <a:rPr lang="en-GB" dirty="0"/>
              <a:t> </a:t>
            </a:r>
            <a:r>
              <a:rPr lang="en-GB" dirty="0" err="1"/>
              <a:t>praktikas</a:t>
            </a:r>
            <a:r>
              <a:rPr lang="en-GB" dirty="0"/>
              <a:t> </a:t>
            </a:r>
            <a:r>
              <a:rPr lang="en-GB" dirty="0" err="1"/>
              <a:t>rohkem</a:t>
            </a:r>
            <a:r>
              <a:rPr lang="en-GB" dirty="0"/>
              <a:t> </a:t>
            </a:r>
            <a:r>
              <a:rPr lang="en-GB" dirty="0" err="1"/>
              <a:t>segadust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80053-AC9B-ECFA-3DCB-FCD090CB1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65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6E387-B18C-C8A2-8BDD-F8508A617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Psühhosotsiaalse ohuteguri mõiste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7619F-A90E-7030-7781-8525329B0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1512"/>
            <a:ext cx="8915400" cy="4269709"/>
          </a:xfrm>
        </p:spPr>
        <p:txBody>
          <a:bodyPr/>
          <a:lstStyle/>
          <a:p>
            <a:r>
              <a:rPr lang="en-GB" dirty="0" err="1"/>
              <a:t>Psühhosotsiaalsed</a:t>
            </a:r>
            <a:r>
              <a:rPr lang="en-GB" dirty="0"/>
              <a:t> </a:t>
            </a:r>
            <a:r>
              <a:rPr lang="en-GB" dirty="0" err="1"/>
              <a:t>ohutegurid</a:t>
            </a:r>
            <a:r>
              <a:rPr lang="en-GB" dirty="0"/>
              <a:t> on (TTOS § § 9</a:t>
            </a:r>
            <a:r>
              <a:rPr lang="en-GB" baseline="30000" dirty="0"/>
              <a:t>1</a:t>
            </a:r>
            <a:r>
              <a:rPr lang="en-GB" dirty="0"/>
              <a:t>):</a:t>
            </a:r>
          </a:p>
          <a:p>
            <a:pPr lvl="1"/>
            <a:r>
              <a:rPr lang="en-GB" dirty="0" err="1"/>
              <a:t>õnnetus</a:t>
            </a:r>
            <a:r>
              <a:rPr lang="en-GB" dirty="0"/>
              <a:t>-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vägivallaohuga</a:t>
            </a:r>
            <a:r>
              <a:rPr lang="en-GB" dirty="0"/>
              <a:t> </a:t>
            </a:r>
            <a:r>
              <a:rPr lang="en-GB" dirty="0" err="1"/>
              <a:t>töö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ebavõrdne</a:t>
            </a:r>
            <a:r>
              <a:rPr lang="en-GB" dirty="0"/>
              <a:t> </a:t>
            </a:r>
            <a:r>
              <a:rPr lang="en-GB" dirty="0" err="1"/>
              <a:t>kohtlemine</a:t>
            </a:r>
            <a:r>
              <a:rPr lang="en-GB" dirty="0"/>
              <a:t>, </a:t>
            </a:r>
          </a:p>
          <a:p>
            <a:pPr lvl="1"/>
            <a:r>
              <a:rPr lang="en-GB" dirty="0" err="1"/>
              <a:t>kiusamine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ahistamine</a:t>
            </a:r>
            <a:r>
              <a:rPr lang="en-GB" dirty="0"/>
              <a:t> </a:t>
            </a:r>
            <a:r>
              <a:rPr lang="en-GB" dirty="0" err="1"/>
              <a:t>tööl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võimetele</a:t>
            </a:r>
            <a:r>
              <a:rPr lang="en-GB" dirty="0"/>
              <a:t> </a:t>
            </a:r>
            <a:r>
              <a:rPr lang="en-GB" dirty="0" err="1"/>
              <a:t>mittevastav</a:t>
            </a:r>
            <a:r>
              <a:rPr lang="en-GB" dirty="0"/>
              <a:t> </a:t>
            </a:r>
            <a:r>
              <a:rPr lang="en-GB" dirty="0" err="1"/>
              <a:t>töö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pikaajaline</a:t>
            </a:r>
            <a:r>
              <a:rPr lang="en-GB" dirty="0"/>
              <a:t> </a:t>
            </a:r>
            <a:r>
              <a:rPr lang="en-GB" dirty="0" err="1"/>
              <a:t>töötamine</a:t>
            </a:r>
            <a:r>
              <a:rPr lang="en-GB" dirty="0"/>
              <a:t> </a:t>
            </a:r>
            <a:r>
              <a:rPr lang="en-GB" dirty="0" err="1"/>
              <a:t>üksinda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monotoonne</a:t>
            </a:r>
            <a:r>
              <a:rPr lang="en-GB" dirty="0"/>
              <a:t> </a:t>
            </a:r>
            <a:r>
              <a:rPr lang="en-GB" dirty="0" err="1"/>
              <a:t>töö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muud</a:t>
            </a:r>
            <a:r>
              <a:rPr lang="en-GB" dirty="0"/>
              <a:t> </a:t>
            </a:r>
            <a:r>
              <a:rPr lang="en-GB" dirty="0" err="1"/>
              <a:t>juhtimise</a:t>
            </a:r>
            <a:r>
              <a:rPr lang="en-GB" dirty="0"/>
              <a:t>, </a:t>
            </a:r>
            <a:r>
              <a:rPr lang="en-GB" dirty="0" err="1"/>
              <a:t>töökorralduse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töökeskkonnaga</a:t>
            </a:r>
            <a:r>
              <a:rPr lang="en-GB" dirty="0"/>
              <a:t> </a:t>
            </a:r>
            <a:r>
              <a:rPr lang="en-GB" dirty="0" err="1"/>
              <a:t>seotud</a:t>
            </a:r>
            <a:r>
              <a:rPr lang="en-GB" dirty="0"/>
              <a:t> </a:t>
            </a:r>
            <a:r>
              <a:rPr lang="en-GB" dirty="0" err="1"/>
              <a:t>tegurid</a:t>
            </a:r>
            <a:r>
              <a:rPr lang="en-GB" dirty="0"/>
              <a:t>, mis </a:t>
            </a:r>
            <a:r>
              <a:rPr lang="en-GB" dirty="0" err="1"/>
              <a:t>võivad</a:t>
            </a:r>
            <a:r>
              <a:rPr lang="en-GB" dirty="0"/>
              <a:t> </a:t>
            </a:r>
            <a:r>
              <a:rPr lang="en-GB" dirty="0" err="1"/>
              <a:t>mõjutada</a:t>
            </a:r>
            <a:r>
              <a:rPr lang="en-GB" dirty="0"/>
              <a:t> </a:t>
            </a:r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vaimset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füüsilist</a:t>
            </a:r>
            <a:r>
              <a:rPr lang="en-GB" dirty="0"/>
              <a:t> </a:t>
            </a:r>
            <a:r>
              <a:rPr lang="en-GB" dirty="0" err="1"/>
              <a:t>tervist</a:t>
            </a:r>
            <a:r>
              <a:rPr lang="en-GB" dirty="0"/>
              <a:t>, </a:t>
            </a:r>
            <a:r>
              <a:rPr lang="en-GB" dirty="0" err="1"/>
              <a:t>sealhulgas</a:t>
            </a:r>
            <a:r>
              <a:rPr lang="en-GB" dirty="0"/>
              <a:t> </a:t>
            </a:r>
            <a:r>
              <a:rPr lang="en-GB" dirty="0" err="1"/>
              <a:t>põhjustada</a:t>
            </a:r>
            <a:r>
              <a:rPr lang="en-GB" dirty="0"/>
              <a:t> </a:t>
            </a:r>
            <a:r>
              <a:rPr lang="en-GB" dirty="0" err="1"/>
              <a:t>tööstressi</a:t>
            </a:r>
            <a:r>
              <a:rPr lang="en-GB" dirty="0"/>
              <a:t>.</a:t>
            </a:r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7CA36-F655-9EED-F129-E7E906EE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60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84E4C-DAE6-2353-4A6C-F617DF84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Tööandja kohustused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F60B-AC4E-B22A-3EC5-B6652713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21176"/>
            <a:ext cx="8915400" cy="4490046"/>
          </a:xfrm>
        </p:spPr>
        <p:txBody>
          <a:bodyPr>
            <a:normAutofit/>
          </a:bodyPr>
          <a:lstStyle/>
          <a:p>
            <a:r>
              <a:rPr lang="en-GB" dirty="0" err="1"/>
              <a:t>Töökeskkonnas</a:t>
            </a:r>
            <a:r>
              <a:rPr lang="en-GB" dirty="0"/>
              <a:t> </a:t>
            </a:r>
            <a:r>
              <a:rPr lang="en-GB" dirty="0" err="1"/>
              <a:t>toimivad</a:t>
            </a:r>
            <a:r>
              <a:rPr lang="en-GB" dirty="0"/>
              <a:t> </a:t>
            </a:r>
            <a:r>
              <a:rPr lang="en-GB" dirty="0" err="1"/>
              <a:t>füüsikalised</a:t>
            </a:r>
            <a:r>
              <a:rPr lang="en-GB" dirty="0"/>
              <a:t>, </a:t>
            </a:r>
            <a:r>
              <a:rPr lang="en-GB" dirty="0" err="1"/>
              <a:t>keemilised</a:t>
            </a:r>
            <a:r>
              <a:rPr lang="en-GB" dirty="0"/>
              <a:t>, </a:t>
            </a:r>
            <a:r>
              <a:rPr lang="en-GB" dirty="0" err="1"/>
              <a:t>bioloogilised</a:t>
            </a:r>
            <a:r>
              <a:rPr lang="en-GB" dirty="0"/>
              <a:t>, </a:t>
            </a:r>
            <a:r>
              <a:rPr lang="en-GB" dirty="0" err="1"/>
              <a:t>füsioloogilised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b="1" dirty="0" err="1"/>
              <a:t>psühhosotsiaalsed</a:t>
            </a:r>
            <a:r>
              <a:rPr lang="en-GB" b="1" dirty="0"/>
              <a:t> </a:t>
            </a:r>
            <a:r>
              <a:rPr lang="en-GB" b="1" dirty="0" err="1"/>
              <a:t>tegurid</a:t>
            </a:r>
            <a:r>
              <a:rPr lang="en-GB" b="1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ohustada</a:t>
            </a:r>
            <a:r>
              <a:rPr lang="en-GB" dirty="0"/>
              <a:t> </a:t>
            </a:r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ega</a:t>
            </a:r>
            <a:r>
              <a:rPr lang="en-GB" dirty="0"/>
              <a:t> </a:t>
            </a:r>
            <a:r>
              <a:rPr lang="en-GB" dirty="0" err="1"/>
              <a:t>muu</a:t>
            </a:r>
            <a:r>
              <a:rPr lang="en-GB" dirty="0"/>
              <a:t> </a:t>
            </a:r>
            <a:r>
              <a:rPr lang="en-GB" dirty="0" err="1"/>
              <a:t>töökeskkonnas</a:t>
            </a:r>
            <a:r>
              <a:rPr lang="en-GB" dirty="0"/>
              <a:t> </a:t>
            </a:r>
            <a:r>
              <a:rPr lang="en-GB" dirty="0" err="1"/>
              <a:t>viibiva</a:t>
            </a:r>
            <a:r>
              <a:rPr lang="en-GB" dirty="0"/>
              <a:t> </a:t>
            </a:r>
            <a:r>
              <a:rPr lang="en-GB" dirty="0" err="1"/>
              <a:t>isiku</a:t>
            </a:r>
            <a:r>
              <a:rPr lang="en-GB" dirty="0"/>
              <a:t> </a:t>
            </a:r>
            <a:r>
              <a:rPr lang="en-GB" dirty="0" err="1"/>
              <a:t>elu</a:t>
            </a:r>
            <a:r>
              <a:rPr lang="en-GB" dirty="0"/>
              <a:t> </a:t>
            </a:r>
            <a:r>
              <a:rPr lang="en-GB" dirty="0" err="1"/>
              <a:t>ega</a:t>
            </a:r>
            <a:r>
              <a:rPr lang="en-GB" dirty="0"/>
              <a:t> </a:t>
            </a:r>
            <a:r>
              <a:rPr lang="en-GB" dirty="0" err="1"/>
              <a:t>tervist</a:t>
            </a:r>
            <a:r>
              <a:rPr lang="en-GB" dirty="0"/>
              <a:t> (TTOS § 3 </a:t>
            </a:r>
            <a:r>
              <a:rPr lang="en-GB" dirty="0" err="1"/>
              <a:t>lg</a:t>
            </a:r>
            <a:r>
              <a:rPr lang="en-GB" dirty="0"/>
              <a:t> 2).</a:t>
            </a:r>
          </a:p>
          <a:p>
            <a:r>
              <a:rPr lang="en-GB" dirty="0" err="1"/>
              <a:t>Kohalduvad</a:t>
            </a:r>
            <a:r>
              <a:rPr lang="en-GB" dirty="0"/>
              <a:t> </a:t>
            </a:r>
            <a:r>
              <a:rPr lang="en-GB" dirty="0" err="1"/>
              <a:t>üldised</a:t>
            </a:r>
            <a:r>
              <a:rPr lang="en-GB" dirty="0"/>
              <a:t> TTOS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selle</a:t>
            </a:r>
            <a:r>
              <a:rPr lang="en-GB" dirty="0"/>
              <a:t> </a:t>
            </a:r>
            <a:r>
              <a:rPr lang="en-GB" dirty="0" err="1"/>
              <a:t>alamaktidest</a:t>
            </a:r>
            <a:r>
              <a:rPr lang="en-GB" dirty="0"/>
              <a:t> </a:t>
            </a:r>
            <a:r>
              <a:rPr lang="en-GB" dirty="0" err="1"/>
              <a:t>tulenevad</a:t>
            </a:r>
            <a:r>
              <a:rPr lang="en-GB" dirty="0"/>
              <a:t> </a:t>
            </a:r>
            <a:r>
              <a:rPr lang="en-GB" dirty="0" err="1"/>
              <a:t>kohustused</a:t>
            </a:r>
            <a:r>
              <a:rPr lang="en-GB" dirty="0"/>
              <a:t> </a:t>
            </a:r>
            <a:r>
              <a:rPr lang="en-GB" dirty="0" err="1"/>
              <a:t>tööga</a:t>
            </a:r>
            <a:r>
              <a:rPr lang="en-GB" dirty="0"/>
              <a:t> </a:t>
            </a:r>
            <a:r>
              <a:rPr lang="en-GB" dirty="0" err="1"/>
              <a:t>seotud</a:t>
            </a:r>
            <a:r>
              <a:rPr lang="en-GB" dirty="0"/>
              <a:t> </a:t>
            </a:r>
            <a:r>
              <a:rPr lang="en-GB" dirty="0" err="1"/>
              <a:t>haiguste</a:t>
            </a:r>
            <a:r>
              <a:rPr lang="en-GB" dirty="0"/>
              <a:t> </a:t>
            </a:r>
            <a:r>
              <a:rPr lang="en-GB" dirty="0" err="1"/>
              <a:t>ennetamiseks</a:t>
            </a:r>
            <a:r>
              <a:rPr lang="en-GB" dirty="0"/>
              <a:t> (</a:t>
            </a:r>
            <a:r>
              <a:rPr lang="en-GB" dirty="0" err="1"/>
              <a:t>peamised</a:t>
            </a:r>
            <a:r>
              <a:rPr lang="en-GB" dirty="0"/>
              <a:t> </a:t>
            </a:r>
            <a:r>
              <a:rPr lang="en-GB" dirty="0" err="1"/>
              <a:t>kohustused</a:t>
            </a:r>
            <a:r>
              <a:rPr lang="en-GB" dirty="0"/>
              <a:t> TTOS § 13)</a:t>
            </a:r>
          </a:p>
          <a:p>
            <a:r>
              <a:rPr lang="en-GB" dirty="0" err="1"/>
              <a:t>Spetsiifiliselt</a:t>
            </a:r>
            <a:r>
              <a:rPr lang="en-GB" dirty="0"/>
              <a:t> </a:t>
            </a:r>
            <a:r>
              <a:rPr lang="en-GB" dirty="0" err="1"/>
              <a:t>seoses</a:t>
            </a:r>
            <a:r>
              <a:rPr lang="en-GB" dirty="0"/>
              <a:t> </a:t>
            </a:r>
            <a:r>
              <a:rPr lang="en-GB" dirty="0" err="1"/>
              <a:t>psühholoogiliste</a:t>
            </a:r>
            <a:r>
              <a:rPr lang="en-GB" dirty="0"/>
              <a:t> </a:t>
            </a:r>
            <a:r>
              <a:rPr lang="en-GB" dirty="0" err="1"/>
              <a:t>ohuteguritega</a:t>
            </a:r>
            <a:r>
              <a:rPr lang="en-GB" dirty="0"/>
              <a:t> </a:t>
            </a:r>
            <a:r>
              <a:rPr lang="en-GB" dirty="0" err="1"/>
              <a:t>peab</a:t>
            </a:r>
            <a:r>
              <a:rPr lang="en-GB" dirty="0"/>
              <a:t> </a:t>
            </a:r>
            <a:r>
              <a:rPr lang="en-GB" dirty="0" err="1"/>
              <a:t>tööandja</a:t>
            </a:r>
            <a:r>
              <a:rPr lang="en-GB" dirty="0"/>
              <a:t> </a:t>
            </a:r>
            <a:r>
              <a:rPr lang="en-GB" dirty="0" err="1"/>
              <a:t>psühhosotsiaalsest</a:t>
            </a:r>
            <a:r>
              <a:rPr lang="en-GB" dirty="0"/>
              <a:t> </a:t>
            </a:r>
            <a:r>
              <a:rPr lang="en-GB" dirty="0" err="1"/>
              <a:t>ohutegurist</a:t>
            </a:r>
            <a:r>
              <a:rPr lang="en-GB" dirty="0"/>
              <a:t> </a:t>
            </a:r>
            <a:r>
              <a:rPr lang="en-GB" dirty="0" err="1"/>
              <a:t>tuleneva</a:t>
            </a:r>
            <a:r>
              <a:rPr lang="en-GB" dirty="0"/>
              <a:t> </a:t>
            </a:r>
            <a:r>
              <a:rPr lang="en-GB" dirty="0" err="1"/>
              <a:t>tervisekahjustuse</a:t>
            </a:r>
            <a:r>
              <a:rPr lang="en-GB" dirty="0"/>
              <a:t> </a:t>
            </a:r>
            <a:r>
              <a:rPr lang="en-GB" dirty="0" err="1"/>
              <a:t>ennetamiseks</a:t>
            </a:r>
            <a:r>
              <a:rPr lang="en-GB" dirty="0"/>
              <a:t> </a:t>
            </a:r>
            <a:r>
              <a:rPr lang="en-GB" dirty="0" err="1"/>
              <a:t>rakendama</a:t>
            </a:r>
            <a:r>
              <a:rPr lang="en-GB" dirty="0"/>
              <a:t> </a:t>
            </a:r>
            <a:r>
              <a:rPr lang="en-GB" dirty="0" err="1"/>
              <a:t>abinõusid</a:t>
            </a:r>
            <a:r>
              <a:rPr lang="en-GB" dirty="0"/>
              <a:t>, </a:t>
            </a:r>
            <a:r>
              <a:rPr lang="en-GB" dirty="0" err="1"/>
              <a:t>sealhulgas</a:t>
            </a:r>
            <a:r>
              <a:rPr lang="en-GB" dirty="0"/>
              <a:t> (TTOS § § 9</a:t>
            </a:r>
            <a:r>
              <a:rPr lang="en-GB" baseline="30000" dirty="0"/>
              <a:t>1</a:t>
            </a:r>
            <a:r>
              <a:rPr lang="en-GB" dirty="0"/>
              <a:t>):</a:t>
            </a:r>
          </a:p>
          <a:p>
            <a:pPr lvl="1"/>
            <a:r>
              <a:rPr lang="en-GB" dirty="0" err="1"/>
              <a:t>kohandama</a:t>
            </a:r>
            <a:r>
              <a:rPr lang="en-GB" dirty="0"/>
              <a:t> </a:t>
            </a:r>
            <a:r>
              <a:rPr lang="en-GB" dirty="0" err="1"/>
              <a:t>töökorralduse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töökoha</a:t>
            </a:r>
            <a:r>
              <a:rPr lang="en-GB" dirty="0"/>
              <a:t> </a:t>
            </a:r>
            <a:r>
              <a:rPr lang="en-GB" dirty="0" err="1"/>
              <a:t>töötajale</a:t>
            </a:r>
            <a:r>
              <a:rPr lang="en-GB" dirty="0"/>
              <a:t> </a:t>
            </a:r>
            <a:r>
              <a:rPr lang="en-GB" dirty="0" err="1"/>
              <a:t>sobivaks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optimeerima</a:t>
            </a:r>
            <a:r>
              <a:rPr lang="en-GB" dirty="0"/>
              <a:t> </a:t>
            </a:r>
            <a:r>
              <a:rPr lang="en-GB" dirty="0" err="1"/>
              <a:t>töötaja</a:t>
            </a:r>
            <a:r>
              <a:rPr lang="en-GB" dirty="0"/>
              <a:t> </a:t>
            </a:r>
            <a:r>
              <a:rPr lang="en-GB" dirty="0" err="1"/>
              <a:t>töökoormust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võimaldama</a:t>
            </a:r>
            <a:r>
              <a:rPr lang="en-GB" dirty="0"/>
              <a:t> </a:t>
            </a:r>
            <a:r>
              <a:rPr lang="en-GB" dirty="0" err="1"/>
              <a:t>töötajale</a:t>
            </a:r>
            <a:r>
              <a:rPr lang="en-GB" dirty="0"/>
              <a:t> </a:t>
            </a:r>
            <a:r>
              <a:rPr lang="en-GB" dirty="0" err="1"/>
              <a:t>tööpäeva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töövahetuse</a:t>
            </a:r>
            <a:r>
              <a:rPr lang="en-GB" dirty="0"/>
              <a:t> </a:t>
            </a:r>
            <a:r>
              <a:rPr lang="en-GB" dirty="0" err="1"/>
              <a:t>jooksul</a:t>
            </a:r>
            <a:r>
              <a:rPr lang="en-GB" dirty="0"/>
              <a:t> </a:t>
            </a:r>
            <a:r>
              <a:rPr lang="en-GB" dirty="0" err="1"/>
              <a:t>tööaja</a:t>
            </a:r>
            <a:r>
              <a:rPr lang="en-GB" dirty="0"/>
              <a:t> </a:t>
            </a:r>
            <a:r>
              <a:rPr lang="en-GB" dirty="0" err="1"/>
              <a:t>hulka</a:t>
            </a:r>
            <a:r>
              <a:rPr lang="en-GB" dirty="0"/>
              <a:t> </a:t>
            </a:r>
            <a:r>
              <a:rPr lang="en-GB" dirty="0" err="1"/>
              <a:t>arvatavaid</a:t>
            </a:r>
            <a:r>
              <a:rPr lang="en-GB" dirty="0"/>
              <a:t> </a:t>
            </a:r>
            <a:r>
              <a:rPr lang="en-GB" dirty="0" err="1"/>
              <a:t>vaheaegu</a:t>
            </a:r>
            <a:r>
              <a:rPr lang="en-GB" dirty="0"/>
              <a:t>,</a:t>
            </a:r>
          </a:p>
          <a:p>
            <a:pPr lvl="1"/>
            <a:r>
              <a:rPr lang="en-GB" dirty="0" err="1"/>
              <a:t>parandama</a:t>
            </a:r>
            <a:r>
              <a:rPr lang="en-GB" dirty="0"/>
              <a:t> </a:t>
            </a:r>
            <a:r>
              <a:rPr lang="en-GB" dirty="0" err="1"/>
              <a:t>ettevõtte</a:t>
            </a:r>
            <a:r>
              <a:rPr lang="en-GB" dirty="0"/>
              <a:t> </a:t>
            </a:r>
            <a:r>
              <a:rPr lang="en-GB" dirty="0" err="1"/>
              <a:t>psühhosotsiaalset</a:t>
            </a:r>
            <a:r>
              <a:rPr lang="en-GB" dirty="0"/>
              <a:t> </a:t>
            </a:r>
            <a:r>
              <a:rPr lang="en-GB" dirty="0" err="1"/>
              <a:t>töökeskkonda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BB3A2-D9CA-B837-9A05-32DF827C3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86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DBBA-0593-4E20-922E-E6095D2CF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Peamised psühhosotsiaalsed riskid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64D1-F883-81D2-21B2-91C7AEFCC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E" dirty="0"/>
              <a:t>Halb töökorraldus</a:t>
            </a:r>
          </a:p>
          <a:p>
            <a:pPr lvl="1"/>
            <a:r>
              <a:rPr lang="en-EE" dirty="0"/>
              <a:t>Töötaja ja tööandja huvidega mittearvestamine</a:t>
            </a:r>
          </a:p>
          <a:p>
            <a:pPr lvl="1"/>
            <a:r>
              <a:rPr lang="en-EE" dirty="0"/>
              <a:t>Halvad suhted meeskonnas ja mittetoimiv koostöö</a:t>
            </a:r>
          </a:p>
          <a:p>
            <a:pPr lvl="1"/>
            <a:r>
              <a:rPr lang="en-EE" dirty="0"/>
              <a:t>Töötaja tunne, et tema töö on oluline ja tal on olemas vajalikud juhised hea töö tegemiseks.</a:t>
            </a:r>
          </a:p>
          <a:p>
            <a:r>
              <a:rPr lang="en-EE" dirty="0"/>
              <a:t>Kaugtöö</a:t>
            </a:r>
          </a:p>
          <a:p>
            <a:r>
              <a:rPr lang="en-EE" dirty="0"/>
              <a:t>Organisatsiooni sisene halb kommunikatsioon</a:t>
            </a:r>
          </a:p>
          <a:p>
            <a:r>
              <a:rPr lang="en-EE" dirty="0"/>
              <a:t>Töötaja privaatsuse rikkumine</a:t>
            </a:r>
          </a:p>
          <a:p>
            <a:r>
              <a:rPr lang="en-EE" dirty="0"/>
              <a:t>Töötajate omavaheline läbisaamine</a:t>
            </a:r>
          </a:p>
          <a:p>
            <a:r>
              <a:rPr lang="en-EE" dirty="0"/>
              <a:t>Töökius – õiguste kuritarvitamine</a:t>
            </a:r>
          </a:p>
          <a:p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9023C-5F42-4D69-45F3-F17914061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1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0A570-A4A8-1B95-98EF-590BBC377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dirty="0"/>
              <a:t>Riskide maandamine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0A470-45C1-EFA6-8AF4-E67159908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E" dirty="0"/>
              <a:t>Riskianalüüsis psühhosotsiaalsete ohutegurite käsitlemine</a:t>
            </a:r>
          </a:p>
          <a:p>
            <a:pPr lvl="1"/>
            <a:r>
              <a:rPr lang="en-GB" dirty="0"/>
              <a:t>T</a:t>
            </a:r>
            <a:r>
              <a:rPr lang="en-EE" dirty="0"/>
              <a:t>öötajate kaasamine riskianalüüs ja selle dokumenteerimine</a:t>
            </a:r>
          </a:p>
          <a:p>
            <a:pPr lvl="1"/>
            <a:r>
              <a:rPr lang="en-EE" dirty="0"/>
              <a:t>Riskianalüüsi tulemustest teavitamine ja selle dokumenteerimine</a:t>
            </a:r>
          </a:p>
          <a:p>
            <a:r>
              <a:rPr lang="en-EE" dirty="0"/>
              <a:t>Riskianalüüsi põhjal tegevuskava koostamine</a:t>
            </a:r>
          </a:p>
          <a:p>
            <a:r>
              <a:rPr lang="en-EE" dirty="0"/>
              <a:t>Töötajate juhendamine ja töötajale nende kohustuste (eeskätt teavitamiskohustused) detailine informeerimine</a:t>
            </a:r>
          </a:p>
          <a:p>
            <a:r>
              <a:rPr lang="en-EE" dirty="0"/>
              <a:t>Tervisekontrolli õigeaegne teostamine ja kontrolli suunamise õige dokumenteerimine</a:t>
            </a:r>
          </a:p>
          <a:p>
            <a:r>
              <a:rPr lang="en-EE" dirty="0"/>
              <a:t>Kaugtöö eraldiseisev ja põhjalik reguleerimine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43F6F-4599-01D2-28D2-285946E02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0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9777-DC18-8BED-1388-0E550E69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Tervisliku</a:t>
            </a:r>
            <a:r>
              <a:rPr lang="en-GB" dirty="0"/>
              <a:t> </a:t>
            </a:r>
            <a:r>
              <a:rPr lang="en-GB" dirty="0" err="1"/>
              <a:t>psühhosotsiaalse</a:t>
            </a:r>
            <a:r>
              <a:rPr lang="en-GB" dirty="0"/>
              <a:t> </a:t>
            </a:r>
            <a:r>
              <a:rPr lang="en-GB" dirty="0" err="1"/>
              <a:t>töökeskkonna</a:t>
            </a:r>
            <a:r>
              <a:rPr lang="en-GB" dirty="0"/>
              <a:t> </a:t>
            </a:r>
            <a:r>
              <a:rPr lang="en-GB" dirty="0" err="1"/>
              <a:t>kujundamine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7A859-CC9A-BE75-97A3-61386F5B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28890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/>
              <a:t>Mõned</a:t>
            </a:r>
            <a:r>
              <a:rPr lang="en-GB" dirty="0"/>
              <a:t> </a:t>
            </a:r>
            <a:r>
              <a:rPr lang="en-GB" dirty="0" err="1"/>
              <a:t>näited</a:t>
            </a:r>
            <a:r>
              <a:rPr lang="en-GB" dirty="0"/>
              <a:t> </a:t>
            </a:r>
            <a:r>
              <a:rPr lang="en-GB" dirty="0" err="1"/>
              <a:t>heas</a:t>
            </a:r>
            <a:r>
              <a:rPr lang="en-GB" dirty="0"/>
              <a:t> </a:t>
            </a:r>
            <a:r>
              <a:rPr lang="en-GB" dirty="0" err="1"/>
              <a:t>psühhosotsiaalse</a:t>
            </a:r>
            <a:r>
              <a:rPr lang="en-GB" dirty="0"/>
              <a:t> </a:t>
            </a:r>
            <a:r>
              <a:rPr lang="en-GB" dirty="0" err="1"/>
              <a:t>töökeskkonna</a:t>
            </a:r>
            <a:r>
              <a:rPr lang="en-GB" dirty="0"/>
              <a:t> </a:t>
            </a:r>
            <a:r>
              <a:rPr lang="en-GB" dirty="0" err="1"/>
              <a:t>loomise</a:t>
            </a:r>
            <a:r>
              <a:rPr lang="en-GB" dirty="0"/>
              <a:t> </a:t>
            </a:r>
            <a:r>
              <a:rPr lang="en-GB" dirty="0" err="1"/>
              <a:t>võtetest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töötajad</a:t>
            </a:r>
            <a:r>
              <a:rPr lang="en-GB" dirty="0"/>
              <a:t> on </a:t>
            </a:r>
            <a:r>
              <a:rPr lang="en-GB" dirty="0" err="1"/>
              <a:t>hea</a:t>
            </a:r>
            <a:r>
              <a:rPr lang="en-GB" dirty="0"/>
              <a:t> </a:t>
            </a:r>
            <a:r>
              <a:rPr lang="en-GB" dirty="0" err="1"/>
              <a:t>väljaõppega</a:t>
            </a:r>
            <a:r>
              <a:rPr lang="en-GB" dirty="0"/>
              <a:t> </a:t>
            </a:r>
            <a:r>
              <a:rPr lang="en-GB" dirty="0" err="1"/>
              <a:t>ning</a:t>
            </a:r>
            <a:r>
              <a:rPr lang="en-GB" dirty="0"/>
              <a:t> </a:t>
            </a:r>
            <a:r>
              <a:rPr lang="en-GB" dirty="0" err="1"/>
              <a:t>neil</a:t>
            </a:r>
            <a:r>
              <a:rPr lang="en-GB" dirty="0"/>
              <a:t> on </a:t>
            </a:r>
            <a:r>
              <a:rPr lang="en-GB" dirty="0" err="1"/>
              <a:t>tööülesannete</a:t>
            </a:r>
            <a:r>
              <a:rPr lang="en-GB" dirty="0"/>
              <a:t> </a:t>
            </a:r>
            <a:r>
              <a:rPr lang="en-GB" dirty="0" err="1"/>
              <a:t>korraldamiseks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täitmiseks</a:t>
            </a:r>
            <a:r>
              <a:rPr lang="en-GB" dirty="0"/>
              <a:t> </a:t>
            </a:r>
            <a:r>
              <a:rPr lang="en-GB" dirty="0" err="1"/>
              <a:t>piisavalt</a:t>
            </a:r>
            <a:r>
              <a:rPr lang="en-GB" dirty="0"/>
              <a:t> </a:t>
            </a:r>
            <a:r>
              <a:rPr lang="en-GB" dirty="0" err="1"/>
              <a:t>aega</a:t>
            </a:r>
            <a:r>
              <a:rPr lang="en-GB" dirty="0"/>
              <a:t>;</a:t>
            </a:r>
          </a:p>
          <a:p>
            <a:pPr lvl="1"/>
            <a:r>
              <a:rPr lang="en-GB" dirty="0" err="1"/>
              <a:t>monotoonseid</a:t>
            </a:r>
            <a:r>
              <a:rPr lang="en-GB" dirty="0"/>
              <a:t> </a:t>
            </a:r>
            <a:r>
              <a:rPr lang="en-GB" dirty="0" err="1"/>
              <a:t>ülesandeid</a:t>
            </a:r>
            <a:r>
              <a:rPr lang="en-GB" dirty="0"/>
              <a:t> on </a:t>
            </a:r>
            <a:r>
              <a:rPr lang="en-GB" dirty="0" err="1"/>
              <a:t>minimaalselt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on need </a:t>
            </a:r>
            <a:r>
              <a:rPr lang="en-GB" dirty="0" err="1"/>
              <a:t>töötajate</a:t>
            </a:r>
            <a:r>
              <a:rPr lang="en-GB" dirty="0"/>
              <a:t> </a:t>
            </a:r>
            <a:r>
              <a:rPr lang="en-GB" dirty="0" err="1"/>
              <a:t>vahel</a:t>
            </a:r>
            <a:r>
              <a:rPr lang="en-GB" dirty="0"/>
              <a:t> </a:t>
            </a:r>
            <a:r>
              <a:rPr lang="en-GB" dirty="0" err="1"/>
              <a:t>ära</a:t>
            </a:r>
            <a:r>
              <a:rPr lang="en-GB" dirty="0"/>
              <a:t> </a:t>
            </a:r>
            <a:r>
              <a:rPr lang="en-GB" dirty="0" err="1"/>
              <a:t>jagatud</a:t>
            </a:r>
            <a:endParaRPr lang="en-GB" dirty="0"/>
          </a:p>
          <a:p>
            <a:pPr lvl="1"/>
            <a:r>
              <a:rPr lang="en-GB" dirty="0" err="1"/>
              <a:t>töötajad</a:t>
            </a:r>
            <a:r>
              <a:rPr lang="en-GB" dirty="0"/>
              <a:t> </a:t>
            </a:r>
            <a:r>
              <a:rPr lang="en-GB" dirty="0" err="1"/>
              <a:t>teavad</a:t>
            </a:r>
            <a:r>
              <a:rPr lang="en-GB" dirty="0"/>
              <a:t> </a:t>
            </a:r>
            <a:r>
              <a:rPr lang="en-GB" dirty="0" err="1"/>
              <a:t>täpselt</a:t>
            </a:r>
            <a:r>
              <a:rPr lang="en-GB" dirty="0"/>
              <a:t>, </a:t>
            </a:r>
            <a:r>
              <a:rPr lang="en-GB" dirty="0" err="1"/>
              <a:t>mida</a:t>
            </a:r>
            <a:r>
              <a:rPr lang="en-GB" dirty="0"/>
              <a:t> </a:t>
            </a:r>
            <a:r>
              <a:rPr lang="en-GB" dirty="0" err="1"/>
              <a:t>neilt</a:t>
            </a:r>
            <a:r>
              <a:rPr lang="en-GB" dirty="0"/>
              <a:t> </a:t>
            </a:r>
            <a:r>
              <a:rPr lang="en-GB" dirty="0" err="1"/>
              <a:t>oodatakse</a:t>
            </a:r>
            <a:endParaRPr lang="en-GB" dirty="0"/>
          </a:p>
          <a:p>
            <a:pPr lvl="1"/>
            <a:r>
              <a:rPr lang="en-GB" dirty="0" err="1"/>
              <a:t>antakse</a:t>
            </a:r>
            <a:r>
              <a:rPr lang="en-GB" dirty="0"/>
              <a:t> </a:t>
            </a:r>
            <a:r>
              <a:rPr lang="en-GB" dirty="0" err="1"/>
              <a:t>konstruktiivset</a:t>
            </a:r>
            <a:r>
              <a:rPr lang="en-GB" dirty="0"/>
              <a:t> </a:t>
            </a:r>
            <a:r>
              <a:rPr lang="en-GB" dirty="0" err="1"/>
              <a:t>tagasisidet</a:t>
            </a:r>
            <a:r>
              <a:rPr lang="en-GB" dirty="0"/>
              <a:t> (</a:t>
            </a:r>
            <a:r>
              <a:rPr lang="en-GB" dirty="0" err="1"/>
              <a:t>positiivset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negatiivset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töötajad</a:t>
            </a:r>
            <a:r>
              <a:rPr lang="en-GB" dirty="0"/>
              <a:t> on </a:t>
            </a:r>
            <a:r>
              <a:rPr lang="en-GB" dirty="0" err="1"/>
              <a:t>kaasatud</a:t>
            </a:r>
            <a:r>
              <a:rPr lang="en-GB" dirty="0"/>
              <a:t> </a:t>
            </a:r>
            <a:r>
              <a:rPr lang="en-GB" dirty="0" err="1"/>
              <a:t>tööd</a:t>
            </a:r>
            <a:r>
              <a:rPr lang="en-GB" dirty="0"/>
              <a:t> </a:t>
            </a:r>
            <a:r>
              <a:rPr lang="en-GB" dirty="0" err="1"/>
              <a:t>puudutavate</a:t>
            </a:r>
            <a:r>
              <a:rPr lang="en-GB" dirty="0"/>
              <a:t> </a:t>
            </a:r>
            <a:r>
              <a:rPr lang="en-GB" dirty="0" err="1"/>
              <a:t>otsuste</a:t>
            </a:r>
            <a:r>
              <a:rPr lang="en-GB" dirty="0"/>
              <a:t> </a:t>
            </a:r>
            <a:r>
              <a:rPr lang="en-GB" dirty="0" err="1"/>
              <a:t>tegemisse</a:t>
            </a:r>
            <a:endParaRPr lang="en-GB" dirty="0"/>
          </a:p>
          <a:p>
            <a:pPr lvl="1"/>
            <a:r>
              <a:rPr lang="en-GB" dirty="0" err="1"/>
              <a:t>tööülesannete</a:t>
            </a:r>
            <a:r>
              <a:rPr lang="en-GB" dirty="0"/>
              <a:t>, </a:t>
            </a:r>
            <a:r>
              <a:rPr lang="en-GB" dirty="0" err="1"/>
              <a:t>hüvitiste</a:t>
            </a:r>
            <a:r>
              <a:rPr lang="en-GB" dirty="0"/>
              <a:t>, </a:t>
            </a:r>
            <a:r>
              <a:rPr lang="en-GB" dirty="0" err="1"/>
              <a:t>ametikõrgenduste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karjäärivõimaluste</a:t>
            </a:r>
            <a:r>
              <a:rPr lang="en-GB" dirty="0"/>
              <a:t> </a:t>
            </a:r>
            <a:r>
              <a:rPr lang="en-GB" dirty="0" err="1"/>
              <a:t>jagamine</a:t>
            </a:r>
            <a:r>
              <a:rPr lang="en-GB" dirty="0"/>
              <a:t> </a:t>
            </a:r>
            <a:r>
              <a:rPr lang="en-GB" dirty="0" err="1"/>
              <a:t>toimub</a:t>
            </a:r>
            <a:r>
              <a:rPr lang="en-GB" dirty="0"/>
              <a:t> </a:t>
            </a:r>
            <a:r>
              <a:rPr lang="en-GB" dirty="0" err="1"/>
              <a:t>õiglaselt</a:t>
            </a:r>
            <a:r>
              <a:rPr lang="en-GB" dirty="0"/>
              <a:t>;</a:t>
            </a:r>
          </a:p>
          <a:p>
            <a:pPr lvl="1"/>
            <a:r>
              <a:rPr lang="en-GB" dirty="0" err="1"/>
              <a:t>töökeskkond</a:t>
            </a:r>
            <a:r>
              <a:rPr lang="en-GB" dirty="0"/>
              <a:t> on </a:t>
            </a:r>
            <a:r>
              <a:rPr lang="en-GB" dirty="0" err="1"/>
              <a:t>sõbralik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toetav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suhtlemine</a:t>
            </a:r>
            <a:r>
              <a:rPr lang="en-GB" dirty="0"/>
              <a:t> on </a:t>
            </a:r>
            <a:r>
              <a:rPr lang="en-GB" dirty="0" err="1"/>
              <a:t>avatud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kahepoolne</a:t>
            </a:r>
            <a:endParaRPr lang="en-GB" dirty="0"/>
          </a:p>
          <a:p>
            <a:pPr lvl="1"/>
            <a:r>
              <a:rPr lang="en-GB" dirty="0" err="1"/>
              <a:t>töötajad</a:t>
            </a:r>
            <a:r>
              <a:rPr lang="en-GB" dirty="0"/>
              <a:t> </a:t>
            </a:r>
            <a:r>
              <a:rPr lang="en-GB" dirty="0" err="1"/>
              <a:t>tunnevad</a:t>
            </a:r>
            <a:r>
              <a:rPr lang="en-GB" dirty="0"/>
              <a:t>, et </a:t>
            </a:r>
            <a:r>
              <a:rPr lang="en-GB" dirty="0" err="1"/>
              <a:t>nende</a:t>
            </a:r>
            <a:r>
              <a:rPr lang="en-GB" dirty="0"/>
              <a:t> </a:t>
            </a:r>
            <a:r>
              <a:rPr lang="en-GB" dirty="0" err="1"/>
              <a:t>muredesse</a:t>
            </a:r>
            <a:r>
              <a:rPr lang="en-GB" dirty="0"/>
              <a:t> </a:t>
            </a:r>
            <a:r>
              <a:rPr lang="en-GB" dirty="0" err="1"/>
              <a:t>suhtutakse</a:t>
            </a:r>
            <a:r>
              <a:rPr lang="en-GB" dirty="0"/>
              <a:t> </a:t>
            </a:r>
            <a:r>
              <a:rPr lang="en-GB" dirty="0" err="1"/>
              <a:t>osavõtlikult</a:t>
            </a:r>
            <a:r>
              <a:rPr lang="en-GB" dirty="0"/>
              <a:t>;</a:t>
            </a:r>
          </a:p>
          <a:p>
            <a:pPr lvl="1"/>
            <a:r>
              <a:rPr lang="en-GB" dirty="0" err="1"/>
              <a:t>töötajad</a:t>
            </a:r>
            <a:r>
              <a:rPr lang="en-GB" dirty="0"/>
              <a:t> </a:t>
            </a:r>
            <a:r>
              <a:rPr lang="en-GB" dirty="0" err="1"/>
              <a:t>saavad</a:t>
            </a:r>
            <a:r>
              <a:rPr lang="en-GB" dirty="0"/>
              <a:t> </a:t>
            </a:r>
            <a:r>
              <a:rPr lang="en-GB" dirty="0" err="1"/>
              <a:t>töö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eraelu</a:t>
            </a:r>
            <a:r>
              <a:rPr lang="en-GB" dirty="0"/>
              <a:t> </a:t>
            </a:r>
            <a:r>
              <a:rPr lang="en-GB" dirty="0" err="1"/>
              <a:t>tõhusalt</a:t>
            </a:r>
            <a:r>
              <a:rPr lang="en-GB" dirty="0"/>
              <a:t> </a:t>
            </a:r>
            <a:r>
              <a:rPr lang="en-GB" dirty="0" err="1"/>
              <a:t>ühitada</a:t>
            </a:r>
            <a:r>
              <a:rPr lang="en-GB" dirty="0"/>
              <a:t>.</a:t>
            </a:r>
            <a:endParaRPr lang="en-E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C2010-8A06-0F2C-76EB-DDCBDD912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www.seadus.ee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4092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1204</TotalTime>
  <Words>1046</Words>
  <Application>Microsoft Macintosh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Century Gothic</vt:lpstr>
      <vt:lpstr>Wingdings 3</vt:lpstr>
      <vt:lpstr>Wisp</vt:lpstr>
      <vt:lpstr>Psühhosotsiaalsest ohutegurist põhjustatud tööga seotud haigused  Esimene juhtum Eestis - läbipõlenud töötaja sai kohtus õiguse ja hüvitise </vt:lpstr>
      <vt:lpstr>Taustast ja statistikast üldiselt</vt:lpstr>
      <vt:lpstr>Õigusraamistik</vt:lpstr>
      <vt:lpstr>Tööga seotud haiguse mõiste</vt:lpstr>
      <vt:lpstr>Psühhosotsiaalse ohuteguri mõiste</vt:lpstr>
      <vt:lpstr>Tööandja kohustused</vt:lpstr>
      <vt:lpstr>Peamised psühhosotsiaalsed riskid </vt:lpstr>
      <vt:lpstr>Riskide maandamine</vt:lpstr>
      <vt:lpstr>Tervisliku psühhosotsiaalse töökeskkonna kujundamine</vt:lpstr>
      <vt:lpstr>Riskide realiseerumise tagajärjed</vt:lpstr>
      <vt:lpstr>Esimene ja seni ainus kohtuotsus Eestis (1) </vt:lpstr>
      <vt:lpstr>Esimene ja seni ainus kohtuotsus Eestis (2)</vt:lpstr>
      <vt:lpstr>Peamised probleemid vaidlustes</vt:lpstr>
      <vt:lpstr>LÕPPSÕNAD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Mihkel Nukka</dc:creator>
  <cp:lastModifiedBy>Mihkel Nukka</cp:lastModifiedBy>
  <cp:revision>1</cp:revision>
  <cp:lastPrinted>2024-11-12T14:50:03Z</cp:lastPrinted>
  <dcterms:created xsi:type="dcterms:W3CDTF">2024-11-12T14:24:48Z</dcterms:created>
  <dcterms:modified xsi:type="dcterms:W3CDTF">2024-11-13T10:29:13Z</dcterms:modified>
</cp:coreProperties>
</file>