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7" r:id="rId4"/>
    <p:sldId id="268" r:id="rId5"/>
    <p:sldId id="269" r:id="rId6"/>
    <p:sldId id="270" r:id="rId7"/>
    <p:sldId id="264" r:id="rId8"/>
    <p:sldId id="263" r:id="rId9"/>
    <p:sldId id="266" r:id="rId10"/>
    <p:sldId id="258" r:id="rId11"/>
  </p:sldIdLst>
  <p:sldSz cx="12192000" cy="6858000"/>
  <p:notesSz cx="6797675" cy="9929813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3432" autoAdjust="0"/>
  </p:normalViewPr>
  <p:slideViewPr>
    <p:cSldViewPr snapToGrid="0">
      <p:cViewPr varScale="1">
        <p:scale>
          <a:sx n="59" d="100"/>
          <a:sy n="59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216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l">
              <a:defRPr sz="13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216"/>
          </a:xfrm>
          <a:prstGeom prst="rect">
            <a:avLst/>
          </a:prstGeom>
        </p:spPr>
        <p:txBody>
          <a:bodyPr vert="horz" lIns="95572" tIns="47786" rIns="95572" bIns="47786" rtlCol="0"/>
          <a:lstStyle>
            <a:lvl1pPr algn="r">
              <a:defRPr sz="1300"/>
            </a:lvl1pPr>
          </a:lstStyle>
          <a:p>
            <a:fld id="{72C5212A-8FE5-45E7-B4C7-FDEE9B255833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2" tIns="47786" rIns="95572" bIns="47786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5572" tIns="47786" rIns="95572" bIns="477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60" cy="49821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l">
              <a:defRPr sz="13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60" cy="498214"/>
          </a:xfrm>
          <a:prstGeom prst="rect">
            <a:avLst/>
          </a:prstGeom>
        </p:spPr>
        <p:txBody>
          <a:bodyPr vert="horz" lIns="95572" tIns="47786" rIns="95572" bIns="47786" rtlCol="0" anchor="b"/>
          <a:lstStyle>
            <a:lvl1pPr algn="r">
              <a:defRPr sz="1300"/>
            </a:lvl1pPr>
          </a:lstStyle>
          <a:p>
            <a:fld id="{9F47888B-49CA-4389-96FA-94C6304C6A0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7374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3910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222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8466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4532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3156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318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788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0471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47888B-49CA-4389-96FA-94C6304C6A02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97923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1A77-2431-1CE1-35F6-51DDA8806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B48F-8B91-66E2-118C-48C9D6A82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8D0F-EC79-29F2-8E9D-2B7E49EF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8943E-384B-FCA7-DBA2-54962DD4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25C87-D694-23B0-3D3D-C2B545E9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8504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D7AF7-FC0F-9134-DDE5-078926A3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A58B7-C6C2-CED0-D5C7-D1161A923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7014A-6ECC-41E4-E5DC-BF85F7C3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3E0F7-6215-94C5-34BE-BD394DC5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FAB91-B56B-DAEE-6E70-3CA01ACF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2844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05B9D3-0146-E02C-0C60-82CC8CD7F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185A5-5279-089B-1741-D6EF4ADDB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9A4F6-0D1C-5660-71FB-077BAFBF4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7B23E-DD80-8954-2146-86C211A8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8F369-8880-6EAE-00D0-1DB71FE7B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382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9214-1B84-DB97-34F0-D0572FA5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65D74-407A-589F-86F1-340FAC2D7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5E1BD-8840-A869-87BE-4BBD40A8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613B0-99B7-21C4-981C-36D43E26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A7135-CDD5-36AF-F5BF-69C20B9D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9351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78AB-2858-A974-77B3-F4E8A5723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C4CF2-928A-141B-4B51-CBD66E8A6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E791C-28AE-ABBB-3EB5-96053026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6D555-FCBB-ED82-1E7A-4CFD919F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7C1C0-8F8C-3182-B07B-0D8679C8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2847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9030-86D1-46D2-A4CA-4C15FDAE0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1367-3CF3-B545-52D8-0C86037B4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7FC70-18C2-55F8-886E-BD7EEEE72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417321-EC98-E94D-C788-98B610F2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F52E6-A78B-102A-EAAA-EF857FCBF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43596-4891-56A0-BC3B-70763CD7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54302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9D69-E6C3-45DD-D931-74806D8D6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A479F-1BE6-0985-7B87-8C045C9CE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272C4-E083-4975-F0CE-BBAF11E0A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2BC11-2A90-204F-FDCD-51507BE9A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42FA7-1AC6-A036-1B3B-3A0425E5D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7762A3-3963-963B-097C-13CB48F95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1118B-AAF0-5DC8-3122-5D14A692C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06B2D-B69A-CDED-4DA2-7E663998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468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C3E5D-050E-7030-791E-281DD852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EEAC1C-D770-5CEA-71A7-6C81FD0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9608C1-6A43-E286-881A-DF4B7096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CF3D4-DCA5-AAC3-360A-09E5E18E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4610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9F1CB-3849-ACF2-E993-8C18B198F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4B3F9-37A6-F9C4-5EB8-8DE3EF61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7AACD-5075-DFBF-2AFD-B85F8270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5559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1D9E-E4CC-EDCC-0A94-4CCC5CD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04802-3452-0B74-84D0-4CEB338E6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B849C-6870-27BC-0F3C-B98620E1A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B1AF4-FFDA-DDF2-26B7-786FEFF3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38B8E-95EE-28ED-C86E-B5A6DFF6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38D09-585B-F9F5-E84D-AFF8890E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7385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68D06-A9A5-6FD5-B129-71C6FA7F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602467-C01C-B849-BC3B-55840D071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251C3-F954-D699-6427-FEDEA8363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86D7F-3B82-10FC-8CA6-A0DE36EC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A6625-9EE3-A0DE-B32B-0D488F4C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F9C60-BAD9-6751-BF93-9E31745F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6057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70A4C7-7E88-01E6-BF51-845C898AC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47451-ED80-439B-1DD3-74C600070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E8E9-4A50-936A-661F-DAEBBE7DF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D21298-000A-4C26-BCBD-611159C032E5}" type="datetimeFigureOut">
              <a:rPr lang="et-EE" smtClean="0"/>
              <a:t>17.06.2024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F90EC-6B64-96CA-EB0D-032CFBC83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BEC8-BCF4-46BE-A9FD-6D7278409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68074-EFBD-44D8-A0F8-77B895841FB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451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package" Target="../embeddings/Microsoft_Excel_Worksheet.xlsx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D0C0-22FD-3040-D00B-9EB67C376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DCFEB2-1CAA-B76A-D4FA-90A2F1520B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 descr="A foggy landscape with a city in the distance&#10;&#10;Description automatically generated">
            <a:extLst>
              <a:ext uri="{FF2B5EF4-FFF2-40B4-BE49-F238E27FC236}">
                <a16:creationId xmlns:a16="http://schemas.microsoft.com/office/drawing/2014/main" id="{BF555467-689F-6B16-B89E-304A6DFE8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87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0AF241-EB6C-F96C-FC9A-8EB1172378BB}"/>
              </a:ext>
            </a:extLst>
          </p:cNvPr>
          <p:cNvSpPr txBox="1"/>
          <p:nvPr/>
        </p:nvSpPr>
        <p:spPr>
          <a:xfrm>
            <a:off x="440690" y="220285"/>
            <a:ext cx="3985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Harku vald</a:t>
            </a:r>
          </a:p>
          <a:p>
            <a:r>
              <a:rPr lang="et-EE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Metsa, mere ja linna piiril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FCD69-675D-8C7F-04C4-C4BA8B2DACE0}"/>
              </a:ext>
            </a:extLst>
          </p:cNvPr>
          <p:cNvSpPr txBox="1"/>
          <p:nvPr/>
        </p:nvSpPr>
        <p:spPr>
          <a:xfrm>
            <a:off x="425132" y="3870671"/>
            <a:ext cx="113417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Inspiratsioonipäev tööperestamise teemadel </a:t>
            </a:r>
          </a:p>
          <a:p>
            <a:endParaRPr lang="et-EE" sz="2000" i="1" dirty="0">
              <a:solidFill>
                <a:schemeClr val="tx2">
                  <a:lumMod val="90000"/>
                  <a:lumOff val="1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t-EE" sz="2000" i="1" dirty="0">
              <a:solidFill>
                <a:schemeClr val="tx2">
                  <a:lumMod val="90000"/>
                  <a:lumOff val="1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t-EE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Marge Dubrovkin</a:t>
            </a:r>
          </a:p>
          <a:p>
            <a:r>
              <a:rPr lang="et-EE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Harku Vallavalitsus</a:t>
            </a:r>
          </a:p>
          <a:p>
            <a:r>
              <a:rPr lang="et-EE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personalijuht</a:t>
            </a:r>
          </a:p>
          <a:p>
            <a:r>
              <a:rPr lang="et-EE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18. juuni 2024</a:t>
            </a:r>
          </a:p>
        </p:txBody>
      </p:sp>
    </p:spTree>
    <p:extLst>
      <p:ext uri="{BB962C8B-B14F-4D97-AF65-F5344CB8AC3E}">
        <p14:creationId xmlns:p14="http://schemas.microsoft.com/office/powerpoint/2010/main" val="164672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4B5F64-86D1-F7F5-D626-70120D5C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675380-70B2-AEDB-C828-680535253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 descr="A foggy landscape with a city in the distance&#10;&#10;Description automatically generated">
            <a:extLst>
              <a:ext uri="{FF2B5EF4-FFF2-40B4-BE49-F238E27FC236}">
                <a16:creationId xmlns:a16="http://schemas.microsoft.com/office/drawing/2014/main" id="{BF555467-689F-6B16-B89E-304A6DFE8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7826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0AF241-EB6C-F96C-FC9A-8EB1172378BB}"/>
              </a:ext>
            </a:extLst>
          </p:cNvPr>
          <p:cNvSpPr txBox="1"/>
          <p:nvPr/>
        </p:nvSpPr>
        <p:spPr>
          <a:xfrm>
            <a:off x="440690" y="220285"/>
            <a:ext cx="3985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Harku vald</a:t>
            </a:r>
          </a:p>
          <a:p>
            <a:r>
              <a:rPr lang="et-EE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Metsa, mere ja linna piiril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FCD69-675D-8C7F-04C4-C4BA8B2DACE0}"/>
              </a:ext>
            </a:extLst>
          </p:cNvPr>
          <p:cNvSpPr txBox="1"/>
          <p:nvPr/>
        </p:nvSpPr>
        <p:spPr>
          <a:xfrm>
            <a:off x="440690" y="4934546"/>
            <a:ext cx="11341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Aitäh!</a:t>
            </a:r>
          </a:p>
          <a:p>
            <a:endParaRPr lang="et-EE" sz="2400" dirty="0">
              <a:solidFill>
                <a:schemeClr val="tx2">
                  <a:lumMod val="90000"/>
                  <a:lumOff val="1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3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landscape with a city in the distance">
            <a:extLst>
              <a:ext uri="{FF2B5EF4-FFF2-40B4-BE49-F238E27FC236}">
                <a16:creationId xmlns:a16="http://schemas.microsoft.com/office/drawing/2014/main" id="{E842BBA5-BABB-8F63-5123-64C7F66B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7826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3589-68C6-1B00-8052-8DB1C62F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2186" cy="728889"/>
          </a:xfrm>
        </p:spPr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Enne tööperestamist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9230-2D14-CD32-D3DA-999E0435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1240972"/>
            <a:ext cx="11381015" cy="5251904"/>
          </a:xfrm>
        </p:spPr>
        <p:txBody>
          <a:bodyPr>
            <a:normAutofit fontScale="70000" lnSpcReduction="20000"/>
          </a:bodyPr>
          <a:lstStyle/>
          <a:p>
            <a:r>
              <a:rPr lang="et-EE" dirty="0"/>
              <a:t>Harku valla üldstrateegias oli kirjas soov maksta </a:t>
            </a:r>
            <a:r>
              <a:rPr lang="et-EE" i="1" dirty="0"/>
              <a:t>konkurentsivõimelist palka</a:t>
            </a:r>
            <a:r>
              <a:rPr lang="et-EE" dirty="0"/>
              <a:t>. Samas puudusid organisatsiooni-siseselt palgapoliitilised sihid ja kokkulepped ja vastamata olid küsimused nagu: </a:t>
            </a:r>
          </a:p>
          <a:p>
            <a:pPr marL="0" indent="0">
              <a:buNone/>
            </a:pPr>
            <a:r>
              <a:rPr lang="et-EE" i="1" dirty="0"/>
              <a:t>Mis on meie jaoks konkurentsivõimeline palk? </a:t>
            </a:r>
          </a:p>
          <a:p>
            <a:pPr marL="0" indent="0">
              <a:buNone/>
            </a:pPr>
            <a:r>
              <a:rPr lang="et-EE" i="1" dirty="0"/>
              <a:t>Millises regioonis milliste tööandjatega konkureerime? </a:t>
            </a:r>
          </a:p>
          <a:p>
            <a:pPr marL="0" indent="0">
              <a:buNone/>
            </a:pPr>
            <a:r>
              <a:rPr lang="et-EE" i="1" dirty="0"/>
              <a:t>Kuidas ja kuskohast saada infot konkurentide palgatasemest? </a:t>
            </a:r>
          </a:p>
          <a:p>
            <a:pPr marL="0" indent="0">
              <a:buNone/>
            </a:pPr>
            <a:r>
              <a:rPr lang="et-EE" i="1" dirty="0"/>
              <a:t>Kuidas võrrelda palgatasemeid omavahel- kas ametinimetuse põhjal?</a:t>
            </a:r>
          </a:p>
          <a:p>
            <a:pPr marL="0" indent="0">
              <a:buNone/>
            </a:pPr>
            <a:endParaRPr lang="et-EE" i="1" dirty="0"/>
          </a:p>
          <a:p>
            <a:r>
              <a:rPr lang="et-EE" dirty="0"/>
              <a:t>Eelarve koostamise eel hakati läbi helistama tuttavaid teistest vallavalitsustest ja püüti hankida infot finantsjuhtidelt jt otsustajatelt.</a:t>
            </a:r>
          </a:p>
          <a:p>
            <a:r>
              <a:rPr lang="et-EE" dirty="0"/>
              <a:t>Mõned ametikohad tundusid olevat ala- ja teised ülemakstud. Alamakstud valdkondades nappis pädevaid töötajaid ja valdkond üldiselt kehva sooritusega.</a:t>
            </a:r>
          </a:p>
          <a:p>
            <a:r>
              <a:rPr lang="et-EE" dirty="0"/>
              <a:t>Vabatahtlik voolavus oli peaaegu 30%.</a:t>
            </a:r>
          </a:p>
          <a:p>
            <a:r>
              <a:rPr lang="et-EE" dirty="0"/>
              <a:t> Asendusvärbamine oli väga keeruline, konkursid venisid kuudepikkusteks ja ebaõnnestusid sageli. </a:t>
            </a:r>
          </a:p>
          <a:p>
            <a:r>
              <a:rPr lang="et-EE" dirty="0"/>
              <a:t>Organisatsioonis puudus info keskvalitsuse poolt koostatavast iga-aastasest avaliku teenistuse palgauuringust ja selle võimalustest.</a:t>
            </a:r>
          </a:p>
        </p:txBody>
      </p:sp>
    </p:spTree>
    <p:extLst>
      <p:ext uri="{BB962C8B-B14F-4D97-AF65-F5344CB8AC3E}">
        <p14:creationId xmlns:p14="http://schemas.microsoft.com/office/powerpoint/2010/main" val="194126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landscape with a city in the distance">
            <a:extLst>
              <a:ext uri="{FF2B5EF4-FFF2-40B4-BE49-F238E27FC236}">
                <a16:creationId xmlns:a16="http://schemas.microsoft.com/office/drawing/2014/main" id="{E842BBA5-BABB-8F63-5123-64C7F66B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7826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3589-68C6-1B00-8052-8DB1C62F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Tööperestamise eel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9230-2D14-CD32-D3DA-999E0435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992086"/>
            <a:ext cx="11332029" cy="4500790"/>
          </a:xfrm>
        </p:spPr>
        <p:txBody>
          <a:bodyPr>
            <a:normAutofit/>
          </a:bodyPr>
          <a:lstStyle/>
          <a:p>
            <a:r>
              <a:rPr lang="et-EE" dirty="0"/>
              <a:t>Jagasime infot tööperestamise võimaluste ja kasu kohta esmalt tippjuhtkonnale sh: </a:t>
            </a:r>
          </a:p>
          <a:p>
            <a:pPr>
              <a:buFontTx/>
              <a:buChar char="-"/>
            </a:pPr>
            <a:r>
              <a:rPr lang="et-EE" dirty="0"/>
              <a:t>millist kasu annab ametikohtade hindamise </a:t>
            </a:r>
            <a:r>
              <a:rPr lang="et-EE" i="1" dirty="0"/>
              <a:t>protsess</a:t>
            </a:r>
            <a:r>
              <a:rPr lang="et-EE" dirty="0"/>
              <a:t> </a:t>
            </a:r>
          </a:p>
          <a:p>
            <a:pPr>
              <a:buFontTx/>
              <a:buChar char="-"/>
            </a:pPr>
            <a:r>
              <a:rPr lang="et-EE" dirty="0"/>
              <a:t>milline on tööperestamise üldine loogika /metoodika e millega tegu </a:t>
            </a:r>
          </a:p>
          <a:p>
            <a:pPr>
              <a:buFontTx/>
              <a:buChar char="-"/>
            </a:pPr>
            <a:r>
              <a:rPr lang="et-EE" dirty="0"/>
              <a:t>kuidas võrreldavate palgaandmete olemasolu annaks edaspidi võimaluse planeerida andmepõhiselt eelarvet sh nii lühemas kui pikemas perspektiivis, võimaldaks kujundada otsuseid töötajate personaalsete palgatasemete kohta, aitaks juhte palgaotsuste tegemisel ja kommunikeerimisel + värbamisel.</a:t>
            </a:r>
          </a:p>
        </p:txBody>
      </p:sp>
    </p:spTree>
    <p:extLst>
      <p:ext uri="{BB962C8B-B14F-4D97-AF65-F5344CB8AC3E}">
        <p14:creationId xmlns:p14="http://schemas.microsoft.com/office/powerpoint/2010/main" val="157848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landscape with a city in the distance">
            <a:extLst>
              <a:ext uri="{FF2B5EF4-FFF2-40B4-BE49-F238E27FC236}">
                <a16:creationId xmlns:a16="http://schemas.microsoft.com/office/drawing/2014/main" id="{E842BBA5-BABB-8F63-5123-64C7F66B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7826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3589-68C6-1B00-8052-8DB1C62F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Tööperestamise eel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9230-2D14-CD32-D3DA-999E0435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1322614"/>
            <a:ext cx="11397343" cy="5170262"/>
          </a:xfrm>
        </p:spPr>
        <p:txBody>
          <a:bodyPr>
            <a:normAutofit fontScale="92500"/>
          </a:bodyPr>
          <a:lstStyle/>
          <a:p>
            <a:r>
              <a:rPr lang="et-EE" dirty="0"/>
              <a:t>Sõnastasime esmalt tippjuhtkonnas organisatsiooni palgapoliitilised sihid sh</a:t>
            </a:r>
          </a:p>
          <a:p>
            <a:pPr>
              <a:buFontTx/>
              <a:buChar char="-"/>
            </a:pPr>
            <a:r>
              <a:rPr lang="et-EE" dirty="0"/>
              <a:t>konkurentsivõimeline töötasu= mediaantasemel Tln-Harju regiooni avaliku sektori põhipalk;</a:t>
            </a:r>
          </a:p>
          <a:p>
            <a:pPr>
              <a:buFontTx/>
              <a:buChar char="-"/>
            </a:pPr>
            <a:r>
              <a:rPr lang="et-EE" dirty="0"/>
              <a:t>põhipalga määramise kriteeriumid.</a:t>
            </a:r>
          </a:p>
          <a:p>
            <a:r>
              <a:rPr lang="et-EE" dirty="0"/>
              <a:t>Kaasasime Fontese ja valisime koostöös välja alternatiividest sobivaima metoodika e tööperestamise.</a:t>
            </a:r>
          </a:p>
          <a:p>
            <a:r>
              <a:rPr lang="et-EE" dirty="0"/>
              <a:t>Leppisime kokku projekti ajakava: eesmärk oli 1 kuu jooksul teha ära eeltöö ja saada tulemused kõigi ca 80 ametikoha osas, et mahtuda ajaliselt eelarveprotsessi. </a:t>
            </a:r>
          </a:p>
          <a:p>
            <a:r>
              <a:rPr lang="et-EE" dirty="0"/>
              <a:t>Tutvustasime kõigile juhtidele seminaril eelseisvat protsessi nii sisu kui ajakava mõttes. Eeldasime protsessis osalevatelt juhtidelt aktiivset osalust ja kaasamõtlemise valmidust</a:t>
            </a:r>
          </a:p>
        </p:txBody>
      </p:sp>
    </p:spTree>
    <p:extLst>
      <p:ext uri="{BB962C8B-B14F-4D97-AF65-F5344CB8AC3E}">
        <p14:creationId xmlns:p14="http://schemas.microsoft.com/office/powerpoint/2010/main" val="3879838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landscape with a city in the distance">
            <a:extLst>
              <a:ext uri="{FF2B5EF4-FFF2-40B4-BE49-F238E27FC236}">
                <a16:creationId xmlns:a16="http://schemas.microsoft.com/office/drawing/2014/main" id="{E842BBA5-BABB-8F63-5123-64C7F66B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7826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3589-68C6-1B00-8052-8DB1C62F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Tööperestamise käigus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9230-2D14-CD32-D3DA-999E0435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2123638"/>
            <a:ext cx="11348357" cy="4369237"/>
          </a:xfrm>
        </p:spPr>
        <p:txBody>
          <a:bodyPr>
            <a:normAutofit/>
          </a:bodyPr>
          <a:lstStyle/>
          <a:p>
            <a:r>
              <a:rPr lang="et-EE" dirty="0"/>
              <a:t>Juhid vaatasid enne kohtumist Fontese konsultandiga üle enda üksuse ametijuhendid, vajadusel uuendasid.</a:t>
            </a:r>
          </a:p>
          <a:p>
            <a:r>
              <a:rPr lang="et-EE" dirty="0"/>
              <a:t>2 päeva jooksul toimusid kohtumised Fontese konsultandi ja osakonnajuhatajate vahel, mille raames paigutati ametikohad vastavatesse tööperedesse.</a:t>
            </a:r>
          </a:p>
          <a:p>
            <a:r>
              <a:rPr lang="et-EE" dirty="0"/>
              <a:t>Peale tööperedesse paigutamist tulemused juhtide osavõtul kalibreeriti ja kinnitati.</a:t>
            </a:r>
          </a:p>
        </p:txBody>
      </p:sp>
    </p:spTree>
    <p:extLst>
      <p:ext uri="{BB962C8B-B14F-4D97-AF65-F5344CB8AC3E}">
        <p14:creationId xmlns:p14="http://schemas.microsoft.com/office/powerpoint/2010/main" val="1444980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landscape with a city in the distance">
            <a:extLst>
              <a:ext uri="{FF2B5EF4-FFF2-40B4-BE49-F238E27FC236}">
                <a16:creationId xmlns:a16="http://schemas.microsoft.com/office/drawing/2014/main" id="{E842BBA5-BABB-8F63-5123-64C7F66B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7826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3589-68C6-1B00-8052-8DB1C62F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Tööperestamise järel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9230-2D14-CD32-D3DA-999E0435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2123638"/>
            <a:ext cx="11348357" cy="4369237"/>
          </a:xfrm>
        </p:spPr>
        <p:txBody>
          <a:bodyPr>
            <a:normAutofit fontScale="92500"/>
          </a:bodyPr>
          <a:lstStyle/>
          <a:p>
            <a:r>
              <a:rPr lang="et-EE" dirty="0"/>
              <a:t>Personalijuht tutvus Fontese koostatud avaliku teenistuse palgaanalüüsiga Rahandusministeeriumi koduleheküljel, küsis lisainfot Tln-Harju regiooni palgaandmete kohta ning koostas selle põhjal palgaanalüüsi.</a:t>
            </a:r>
          </a:p>
          <a:p>
            <a:r>
              <a:rPr lang="et-EE" dirty="0"/>
              <a:t>Juhtkond tutvus palgaanalüüsi tulemustega ning seal sisalduvate ettepanekutega (sh teat. ametikohtade gruppide palgatasemete korrigeerimiseks teistest enam, et kriitilist mahajäämust vähendada).</a:t>
            </a:r>
          </a:p>
          <a:p>
            <a:r>
              <a:rPr lang="et-EE" dirty="0"/>
              <a:t>Vahetud juhid tutvusid igaüks enda üksuse palgaanalüüsi tulemustega ning tegid uude perioodi põhipalgaettepanekud etteantud eelarvelise raami sees, arvestades sh nii võrdlusandmeid palgaturu tasemega kui iga töötaja isiklikku  sooritust /tulemuslikkust. Juhtkond kinnitas ettepanekud e kalibreeris veelkord, kuid valdavalt keskastme juhtide ettepanekuid ei muudetud.</a:t>
            </a:r>
          </a:p>
        </p:txBody>
      </p:sp>
    </p:spTree>
    <p:extLst>
      <p:ext uri="{BB962C8B-B14F-4D97-AF65-F5344CB8AC3E}">
        <p14:creationId xmlns:p14="http://schemas.microsoft.com/office/powerpoint/2010/main" val="310062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landscape with a city in the distance">
            <a:extLst>
              <a:ext uri="{FF2B5EF4-FFF2-40B4-BE49-F238E27FC236}">
                <a16:creationId xmlns:a16="http://schemas.microsoft.com/office/drawing/2014/main" id="{E842BBA5-BABB-8F63-5123-64C7F66B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7826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3589-68C6-1B00-8052-8DB1C62F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Harku VV 2022-2023 palgavõrdlused (avalik teenistus, Tallinn-Harju põhipalkade mediaan</a:t>
            </a:r>
            <a:r>
              <a:rPr lang="et-EE" dirty="0"/>
              <a:t>)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0D704B-7936-77FC-6740-5F1FF1989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61668" y="1968610"/>
            <a:ext cx="3944815" cy="3514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43C0A3-3A3F-DA9F-A6E8-DE4F1DA18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1258" y="1968610"/>
            <a:ext cx="3924248" cy="351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13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landscape with a city in the distance">
            <a:extLst>
              <a:ext uri="{FF2B5EF4-FFF2-40B4-BE49-F238E27FC236}">
                <a16:creationId xmlns:a16="http://schemas.microsoft.com/office/drawing/2014/main" id="{E842BBA5-BABB-8F63-5123-64C7F66B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7826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3589-68C6-1B00-8052-8DB1C62F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Ametikohtade hindamine ja palgaanalüüs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656438-E848-ED37-DD40-5C2EB40E57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187290"/>
              </p:ext>
            </p:extLst>
          </p:nvPr>
        </p:nvGraphicFramePr>
        <p:xfrm>
          <a:off x="727586" y="1685710"/>
          <a:ext cx="10290081" cy="3338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277256" imgH="3009990" progId="Excel.Sheet.12">
                  <p:embed/>
                </p:oleObj>
              </mc:Choice>
              <mc:Fallback>
                <p:oleObj name="Worksheet" r:id="rId5" imgW="9277256" imgH="30099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7586" y="1685710"/>
                        <a:ext cx="10290081" cy="3338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515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ggy landscape with a city in the distance">
            <a:extLst>
              <a:ext uri="{FF2B5EF4-FFF2-40B4-BE49-F238E27FC236}">
                <a16:creationId xmlns:a16="http://schemas.microsoft.com/office/drawing/2014/main" id="{E842BBA5-BABB-8F63-5123-64C7F66B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-69151"/>
            <a:ext cx="12349655" cy="699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B3589-68C6-1B00-8052-8DB1C62F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70C0"/>
                </a:solidFill>
              </a:rPr>
              <a:t>Kokkuvõtteks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9230-2D14-CD32-D3DA-999E04354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4" y="1825624"/>
            <a:ext cx="10685206" cy="4870143"/>
          </a:xfrm>
        </p:spPr>
        <p:txBody>
          <a:bodyPr>
            <a:normAutofit/>
          </a:bodyPr>
          <a:lstStyle/>
          <a:p>
            <a:endParaRPr lang="et-EE" sz="2600" dirty="0"/>
          </a:p>
          <a:p>
            <a:pPr marL="0" indent="0">
              <a:buNone/>
            </a:pPr>
            <a:endParaRPr lang="et-EE" sz="2600" dirty="0"/>
          </a:p>
          <a:p>
            <a:pPr algn="just"/>
            <a:r>
              <a:rPr lang="et-EE" sz="2600" dirty="0"/>
              <a:t>Palgaanalüüs on muutunud iga-aastaselt koostatavaks ja sisaldub organisatsiooni üldiste tegevuste aastakellas sh eelarve planeerimise protsessis </a:t>
            </a:r>
          </a:p>
          <a:p>
            <a:pPr algn="just"/>
            <a:r>
              <a:rPr lang="et-EE" sz="2600" dirty="0"/>
              <a:t>Ametikohtade muutumisel ajas tuleb neid aeg-ajalt uuesti hinnata.</a:t>
            </a:r>
          </a:p>
          <a:p>
            <a:pPr algn="just"/>
            <a:r>
              <a:rPr lang="et-EE" sz="2600" dirty="0"/>
              <a:t>Organisatsiooni-siseselt on olemas arusaam ametikohtade tööde sisust ja väärtusest ning küsimustele palgatasemete kujunemise kohta on võimalik anda senisest selgemad vastused.</a:t>
            </a:r>
          </a:p>
        </p:txBody>
      </p:sp>
    </p:spTree>
    <p:extLst>
      <p:ext uri="{BB962C8B-B14F-4D97-AF65-F5344CB8AC3E}">
        <p14:creationId xmlns:p14="http://schemas.microsoft.com/office/powerpoint/2010/main" val="3776655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516</Words>
  <Application>Microsoft Office PowerPoint</Application>
  <PresentationFormat>Widescreen</PresentationFormat>
  <Paragraphs>61</Paragraphs>
  <Slides>10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Segoe UI Semibold</vt:lpstr>
      <vt:lpstr>Office Theme</vt:lpstr>
      <vt:lpstr>Worksheet</vt:lpstr>
      <vt:lpstr>PowerPoint Presentation</vt:lpstr>
      <vt:lpstr>Enne tööperestamist</vt:lpstr>
      <vt:lpstr>Tööperestamise eel (1)</vt:lpstr>
      <vt:lpstr>Tööperestamise eel (2)</vt:lpstr>
      <vt:lpstr>Tööperestamise käigus</vt:lpstr>
      <vt:lpstr>Tööperestamise järel</vt:lpstr>
      <vt:lpstr>Harku VV 2022-2023 palgavõrdlused (avalik teenistus, Tallinn-Harju põhipalkade mediaan) </vt:lpstr>
      <vt:lpstr>Ametikohtade hindamine ja palgaanalüüs</vt:lpstr>
      <vt:lpstr>Kokkuvõtteks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Piret Zahkna</dc:creator>
  <cp:lastModifiedBy>Marge Dubrovkin</cp:lastModifiedBy>
  <cp:revision>343</cp:revision>
  <cp:lastPrinted>2024-06-17T13:33:35Z</cp:lastPrinted>
  <dcterms:created xsi:type="dcterms:W3CDTF">2024-04-04T11:00:36Z</dcterms:created>
  <dcterms:modified xsi:type="dcterms:W3CDTF">2024-06-17T15:18:20Z</dcterms:modified>
</cp:coreProperties>
</file>