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5" r:id="rId2"/>
    <p:sldId id="435" r:id="rId3"/>
    <p:sldId id="436" r:id="rId4"/>
    <p:sldId id="437" r:id="rId5"/>
    <p:sldId id="441" r:id="rId6"/>
    <p:sldId id="442" r:id="rId7"/>
    <p:sldId id="439" r:id="rId8"/>
    <p:sldId id="447" r:id="rId9"/>
    <p:sldId id="445" r:id="rId10"/>
    <p:sldId id="446" r:id="rId11"/>
    <p:sldId id="440" r:id="rId12"/>
    <p:sldId id="443" r:id="rId13"/>
    <p:sldId id="444" r:id="rId14"/>
    <p:sldId id="449" r:id="rId15"/>
    <p:sldId id="497" r:id="rId16"/>
    <p:sldId id="492" r:id="rId17"/>
    <p:sldId id="496" r:id="rId18"/>
    <p:sldId id="498" r:id="rId19"/>
    <p:sldId id="493" r:id="rId20"/>
    <p:sldId id="450" r:id="rId21"/>
    <p:sldId id="451" r:id="rId22"/>
    <p:sldId id="452" r:id="rId23"/>
    <p:sldId id="455" r:id="rId24"/>
    <p:sldId id="461" r:id="rId25"/>
    <p:sldId id="462" r:id="rId26"/>
    <p:sldId id="499" r:id="rId27"/>
    <p:sldId id="495" r:id="rId28"/>
    <p:sldId id="463" r:id="rId29"/>
    <p:sldId id="464" r:id="rId30"/>
    <p:sldId id="490" r:id="rId31"/>
  </p:sldIdLst>
  <p:sldSz cx="12152313" cy="6832600"/>
  <p:notesSz cx="6858000" cy="9144000"/>
  <p:defaultTextStyle>
    <a:defPPr>
      <a:defRPr lang="et-EE"/>
    </a:defPPr>
    <a:lvl1pPr marL="0" algn="l" defTabSz="1214963" rtl="0" eaLnBrk="1" latinLnBrk="0" hangingPunct="1">
      <a:defRPr sz="2400" kern="1200">
        <a:solidFill>
          <a:schemeClr val="tx1"/>
        </a:solidFill>
        <a:latin typeface="+mn-lt"/>
        <a:ea typeface="+mn-ea"/>
        <a:cs typeface="+mn-cs"/>
      </a:defRPr>
    </a:lvl1pPr>
    <a:lvl2pPr marL="607482" algn="l" defTabSz="1214963" rtl="0" eaLnBrk="1" latinLnBrk="0" hangingPunct="1">
      <a:defRPr sz="2400" kern="1200">
        <a:solidFill>
          <a:schemeClr val="tx1"/>
        </a:solidFill>
        <a:latin typeface="+mn-lt"/>
        <a:ea typeface="+mn-ea"/>
        <a:cs typeface="+mn-cs"/>
      </a:defRPr>
    </a:lvl2pPr>
    <a:lvl3pPr marL="1214963" algn="l" defTabSz="1214963" rtl="0" eaLnBrk="1" latinLnBrk="0" hangingPunct="1">
      <a:defRPr sz="2400" kern="1200">
        <a:solidFill>
          <a:schemeClr val="tx1"/>
        </a:solidFill>
        <a:latin typeface="+mn-lt"/>
        <a:ea typeface="+mn-ea"/>
        <a:cs typeface="+mn-cs"/>
      </a:defRPr>
    </a:lvl3pPr>
    <a:lvl4pPr marL="1822445" algn="l" defTabSz="1214963" rtl="0" eaLnBrk="1" latinLnBrk="0" hangingPunct="1">
      <a:defRPr sz="2400" kern="1200">
        <a:solidFill>
          <a:schemeClr val="tx1"/>
        </a:solidFill>
        <a:latin typeface="+mn-lt"/>
        <a:ea typeface="+mn-ea"/>
        <a:cs typeface="+mn-cs"/>
      </a:defRPr>
    </a:lvl4pPr>
    <a:lvl5pPr marL="2429927" algn="l" defTabSz="1214963" rtl="0" eaLnBrk="1" latinLnBrk="0" hangingPunct="1">
      <a:defRPr sz="2400" kern="1200">
        <a:solidFill>
          <a:schemeClr val="tx1"/>
        </a:solidFill>
        <a:latin typeface="+mn-lt"/>
        <a:ea typeface="+mn-ea"/>
        <a:cs typeface="+mn-cs"/>
      </a:defRPr>
    </a:lvl5pPr>
    <a:lvl6pPr marL="3037408" algn="l" defTabSz="1214963" rtl="0" eaLnBrk="1" latinLnBrk="0" hangingPunct="1">
      <a:defRPr sz="2400" kern="1200">
        <a:solidFill>
          <a:schemeClr val="tx1"/>
        </a:solidFill>
        <a:latin typeface="+mn-lt"/>
        <a:ea typeface="+mn-ea"/>
        <a:cs typeface="+mn-cs"/>
      </a:defRPr>
    </a:lvl6pPr>
    <a:lvl7pPr marL="3644890" algn="l" defTabSz="1214963" rtl="0" eaLnBrk="1" latinLnBrk="0" hangingPunct="1">
      <a:defRPr sz="2400" kern="1200">
        <a:solidFill>
          <a:schemeClr val="tx1"/>
        </a:solidFill>
        <a:latin typeface="+mn-lt"/>
        <a:ea typeface="+mn-ea"/>
        <a:cs typeface="+mn-cs"/>
      </a:defRPr>
    </a:lvl7pPr>
    <a:lvl8pPr marL="4252371" algn="l" defTabSz="1214963" rtl="0" eaLnBrk="1" latinLnBrk="0" hangingPunct="1">
      <a:defRPr sz="2400" kern="1200">
        <a:solidFill>
          <a:schemeClr val="tx1"/>
        </a:solidFill>
        <a:latin typeface="+mn-lt"/>
        <a:ea typeface="+mn-ea"/>
        <a:cs typeface="+mn-cs"/>
      </a:defRPr>
    </a:lvl8pPr>
    <a:lvl9pPr marL="4859853" algn="l" defTabSz="121496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2">
          <p15:clr>
            <a:srgbClr val="A4A3A4"/>
          </p15:clr>
        </p15:guide>
        <p15:guide id="2" pos="38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EB5"/>
    <a:srgbClr val="007BD1"/>
    <a:srgbClr val="0064B9"/>
    <a:srgbClr val="4F81BD"/>
    <a:srgbClr val="003087"/>
    <a:srgbClr val="89B0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p:cViewPr varScale="1">
        <p:scale>
          <a:sx n="63" d="100"/>
          <a:sy n="63" d="100"/>
        </p:scale>
        <p:origin x="772" y="44"/>
      </p:cViewPr>
      <p:guideLst>
        <p:guide orient="horz" pos="2152"/>
        <p:guide pos="382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511DD8-E7A9-4B7F-924E-249F3EBED262}" type="datetimeFigureOut">
              <a:rPr lang="et-EE" smtClean="0"/>
              <a:t>14.05.2024</a:t>
            </a:fld>
            <a:endParaRPr lang="et-E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3484B2-7D45-46A9-AA10-C2234E88C9BE}" type="slidenum">
              <a:rPr lang="et-EE" smtClean="0"/>
              <a:t>‹#›</a:t>
            </a:fld>
            <a:endParaRPr lang="et-EE"/>
          </a:p>
        </p:txBody>
      </p:sp>
    </p:spTree>
    <p:extLst>
      <p:ext uri="{BB962C8B-B14F-4D97-AF65-F5344CB8AC3E}">
        <p14:creationId xmlns:p14="http://schemas.microsoft.com/office/powerpoint/2010/main" val="399430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Seaduseelnõu ametlik nimetus: Kohaliku omavalitsuse korralduse seaduse ja sellega seonduvate seaduste muutmise seaduse eelnõu</a:t>
            </a:r>
          </a:p>
        </p:txBody>
      </p:sp>
      <p:sp>
        <p:nvSpPr>
          <p:cNvPr id="4" name="Slide Number Placeholder 3"/>
          <p:cNvSpPr>
            <a:spLocks noGrp="1"/>
          </p:cNvSpPr>
          <p:nvPr>
            <p:ph type="sldNum" sz="quarter" idx="5"/>
          </p:nvPr>
        </p:nvSpPr>
        <p:spPr/>
        <p:txBody>
          <a:bodyPr/>
          <a:lstStyle/>
          <a:p>
            <a:fld id="{4F3484B2-7D45-46A9-AA10-C2234E88C9BE}" type="slidenum">
              <a:rPr lang="et-EE" smtClean="0"/>
              <a:t>6</a:t>
            </a:fld>
            <a:endParaRPr lang="et-EE"/>
          </a:p>
        </p:txBody>
      </p:sp>
    </p:spTree>
    <p:extLst>
      <p:ext uri="{BB962C8B-B14F-4D97-AF65-F5344CB8AC3E}">
        <p14:creationId xmlns:p14="http://schemas.microsoft.com/office/powerpoint/2010/main" val="2364699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Volikogu liikme teabe nõudmise täitmisest võib keelduda, kui:</a:t>
            </a:r>
          </a:p>
          <a:p>
            <a:r>
              <a:rPr lang="et-EE" dirty="0"/>
              <a:t>1) nõutav teave ei puuduta volikogu liikme tööd;</a:t>
            </a:r>
          </a:p>
          <a:p>
            <a:r>
              <a:rPr lang="et-EE" dirty="0"/>
              <a:t>2) valitsus või valla või linna ametiasutus ei valda taotletavat teavet ega tea, kes seda valdab, ning taotletava teabe valdajat ei ole võimalik kindlaks teha;</a:t>
            </a:r>
          </a:p>
          <a:p>
            <a:r>
              <a:rPr lang="et-EE" dirty="0"/>
              <a:t>3) teabe nõude sisu ei ole loetav või arusaadav ning selle täpsustamisel ei selgu, millist teavet volikogu liige taotleb;</a:t>
            </a:r>
          </a:p>
          <a:p>
            <a:r>
              <a:rPr lang="et-EE" dirty="0"/>
              <a:t>4) samale volikogu liikmele on taotletav teave juba antud ja ta ei põhjenda vajadust saada teavet mitmendat korda;</a:t>
            </a:r>
          </a:p>
          <a:p>
            <a:r>
              <a:rPr lang="et-EE" dirty="0"/>
              <a:t>5) teabe nõudmise täitmine nõuab taotletava teabe suure mahu tõttu valla või linna ametiasutuse töökorralduse muutmist, takistab talle pandud avalike ülesannete täitmist või nõuab põhjendamatult suuri kulutusi;</a:t>
            </a:r>
          </a:p>
          <a:p>
            <a:r>
              <a:rPr lang="et-EE" dirty="0"/>
              <a:t>6) teabe nõudmist ei saa täita ühekordse teabe väljastamisega;</a:t>
            </a:r>
          </a:p>
          <a:p>
            <a:r>
              <a:rPr lang="et-EE" dirty="0"/>
              <a:t>7) teabe nõudmise täitmiseks tuleb teavet täiendavalt süstematiseerida ja analüüsida ning selle alusel on vaja uus teave dokumenteerida.</a:t>
            </a:r>
          </a:p>
          <a:p>
            <a:endParaRPr lang="et-EE" dirty="0"/>
          </a:p>
        </p:txBody>
      </p:sp>
      <p:sp>
        <p:nvSpPr>
          <p:cNvPr id="4" name="Slide Number Placeholder 3"/>
          <p:cNvSpPr>
            <a:spLocks noGrp="1"/>
          </p:cNvSpPr>
          <p:nvPr>
            <p:ph type="sldNum" sz="quarter" idx="5"/>
          </p:nvPr>
        </p:nvSpPr>
        <p:spPr/>
        <p:txBody>
          <a:bodyPr/>
          <a:lstStyle/>
          <a:p>
            <a:fld id="{4F3484B2-7D45-46A9-AA10-C2234E88C9BE}" type="slidenum">
              <a:rPr lang="et-EE" smtClean="0"/>
              <a:t>10</a:t>
            </a:fld>
            <a:endParaRPr lang="et-EE"/>
          </a:p>
        </p:txBody>
      </p:sp>
    </p:spTree>
    <p:extLst>
      <p:ext uri="{BB962C8B-B14F-4D97-AF65-F5344CB8AC3E}">
        <p14:creationId xmlns:p14="http://schemas.microsoft.com/office/powerpoint/2010/main" val="2552485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Õiguskantsleri ettepanek.</a:t>
            </a:r>
          </a:p>
        </p:txBody>
      </p:sp>
      <p:sp>
        <p:nvSpPr>
          <p:cNvPr id="4" name="Slide Number Placeholder 3"/>
          <p:cNvSpPr>
            <a:spLocks noGrp="1"/>
          </p:cNvSpPr>
          <p:nvPr>
            <p:ph type="sldNum" sz="quarter" idx="5"/>
          </p:nvPr>
        </p:nvSpPr>
        <p:spPr/>
        <p:txBody>
          <a:bodyPr/>
          <a:lstStyle/>
          <a:p>
            <a:fld id="{4F3484B2-7D45-46A9-AA10-C2234E88C9BE}" type="slidenum">
              <a:rPr lang="et-EE" smtClean="0"/>
              <a:t>13</a:t>
            </a:fld>
            <a:endParaRPr lang="et-EE"/>
          </a:p>
        </p:txBody>
      </p:sp>
    </p:spTree>
    <p:extLst>
      <p:ext uri="{BB962C8B-B14F-4D97-AF65-F5344CB8AC3E}">
        <p14:creationId xmlns:p14="http://schemas.microsoft.com/office/powerpoint/2010/main" val="62491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itel 1">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4" name="Pilt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5556" y="355933"/>
            <a:ext cx="3420001" cy="136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äevakord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616" y="273621"/>
            <a:ext cx="11328416" cy="1138767"/>
          </a:xfrm>
        </p:spPr>
        <p:txBody>
          <a:bodyPr>
            <a:noAutofit/>
          </a:bodyPr>
          <a:lstStyle>
            <a:lvl1pPr>
              <a:defRPr baseline="0">
                <a:solidFill>
                  <a:srgbClr val="0064B9"/>
                </a:solidFill>
              </a:defRPr>
            </a:lvl1pPr>
          </a:lstStyle>
          <a:p>
            <a:r>
              <a:rPr lang="et-EE" dirty="0"/>
              <a:t>Lühikese loeteluga võib kasutada ikoone</a:t>
            </a:r>
          </a:p>
        </p:txBody>
      </p:sp>
      <p:sp>
        <p:nvSpPr>
          <p:cNvPr id="5"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35" name="Content Placeholder 2"/>
          <p:cNvSpPr>
            <a:spLocks noGrp="1"/>
          </p:cNvSpPr>
          <p:nvPr>
            <p:ph idx="1"/>
          </p:nvPr>
        </p:nvSpPr>
        <p:spPr>
          <a:xfrm>
            <a:off x="2043708" y="2739802"/>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6" name="Content Placeholder 2"/>
          <p:cNvSpPr>
            <a:spLocks noGrp="1"/>
          </p:cNvSpPr>
          <p:nvPr>
            <p:ph idx="13"/>
          </p:nvPr>
        </p:nvSpPr>
        <p:spPr>
          <a:xfrm>
            <a:off x="2041683" y="3683500"/>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7" name="Content Placeholder 2"/>
          <p:cNvSpPr>
            <a:spLocks noGrp="1"/>
          </p:cNvSpPr>
          <p:nvPr>
            <p:ph idx="14"/>
          </p:nvPr>
        </p:nvSpPr>
        <p:spPr>
          <a:xfrm>
            <a:off x="2041683" y="4585028"/>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8" name="Content Placeholder 2"/>
          <p:cNvSpPr>
            <a:spLocks noGrp="1"/>
          </p:cNvSpPr>
          <p:nvPr>
            <p:ph idx="15"/>
          </p:nvPr>
        </p:nvSpPr>
        <p:spPr>
          <a:xfrm>
            <a:off x="2041684" y="1818701"/>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9" name="Content Placeholder 2"/>
          <p:cNvSpPr>
            <a:spLocks noGrp="1"/>
          </p:cNvSpPr>
          <p:nvPr>
            <p:ph idx="16"/>
          </p:nvPr>
        </p:nvSpPr>
        <p:spPr>
          <a:xfrm>
            <a:off x="2041682" y="5498681"/>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Tree>
    <p:extLst>
      <p:ext uri="{BB962C8B-B14F-4D97-AF65-F5344CB8AC3E}">
        <p14:creationId xmlns:p14="http://schemas.microsoft.com/office/powerpoint/2010/main" val="124478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heleht 1">
    <p:bg>
      <p:bgPr>
        <a:solidFill>
          <a:srgbClr val="006EB5"/>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sp>
        <p:nvSpPr>
          <p:cNvPr id="30" name="Subtitle 2"/>
          <p:cNvSpPr>
            <a:spLocks noGrp="1"/>
          </p:cNvSpPr>
          <p:nvPr>
            <p:ph type="subTitle" idx="1" hasCustomPrompt="1"/>
          </p:nvPr>
        </p:nvSpPr>
        <p:spPr>
          <a:xfrm>
            <a:off x="1440000" y="3704332"/>
            <a:ext cx="8308564" cy="1440160"/>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a:t>
            </a:r>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Tree>
    <p:extLst>
      <p:ext uri="{BB962C8B-B14F-4D97-AF65-F5344CB8AC3E}">
        <p14:creationId xmlns:p14="http://schemas.microsoft.com/office/powerpoint/2010/main" val="1803821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heleht 2">
    <p:bg>
      <p:bgPr>
        <a:solidFill>
          <a:srgbClr val="003087"/>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sp>
        <p:nvSpPr>
          <p:cNvPr id="30" name="Subtitle 2"/>
          <p:cNvSpPr>
            <a:spLocks noGrp="1"/>
          </p:cNvSpPr>
          <p:nvPr>
            <p:ph type="subTitle" idx="1" hasCustomPrompt="1"/>
          </p:nvPr>
        </p:nvSpPr>
        <p:spPr>
          <a:xfrm>
            <a:off x="1440000" y="3704332"/>
            <a:ext cx="8308564" cy="1368152"/>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a:t>
            </a:r>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Tree>
    <p:extLst>
      <p:ext uri="{BB962C8B-B14F-4D97-AF65-F5344CB8AC3E}">
        <p14:creationId xmlns:p14="http://schemas.microsoft.com/office/powerpoint/2010/main" val="269748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heleht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
        <p:nvSpPr>
          <p:cNvPr id="5" name="Subtitle 2"/>
          <p:cNvSpPr>
            <a:spLocks noGrp="1"/>
          </p:cNvSpPr>
          <p:nvPr>
            <p:ph type="subTitle" idx="1" hasCustomPrompt="1"/>
          </p:nvPr>
        </p:nvSpPr>
        <p:spPr>
          <a:xfrm>
            <a:off x="1440000" y="3704332"/>
            <a:ext cx="8308564" cy="1368152"/>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a:t>
            </a:r>
          </a:p>
        </p:txBody>
      </p:sp>
    </p:spTree>
    <p:extLst>
      <p:ext uri="{BB962C8B-B14F-4D97-AF65-F5344CB8AC3E}">
        <p14:creationId xmlns:p14="http://schemas.microsoft.com/office/powerpoint/2010/main" val="1475376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heleht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
        <p:nvSpPr>
          <p:cNvPr id="5" name="Subtitle 2"/>
          <p:cNvSpPr>
            <a:spLocks noGrp="1"/>
          </p:cNvSpPr>
          <p:nvPr>
            <p:ph type="subTitle" idx="1" hasCustomPrompt="1"/>
          </p:nvPr>
        </p:nvSpPr>
        <p:spPr>
          <a:xfrm>
            <a:off x="1440000" y="3704332"/>
            <a:ext cx="8308564" cy="1512168"/>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a:t>
            </a:r>
          </a:p>
        </p:txBody>
      </p:sp>
    </p:spTree>
    <p:extLst>
      <p:ext uri="{BB962C8B-B14F-4D97-AF65-F5344CB8AC3E}">
        <p14:creationId xmlns:p14="http://schemas.microsoft.com/office/powerpoint/2010/main" val="290035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heleht 5">
    <p:bg>
      <p:bgPr>
        <a:solidFill>
          <a:schemeClr val="bg1"/>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tx1">
                    <a:lumMod val="65000"/>
                    <a:lumOff val="35000"/>
                  </a:schemeClr>
                </a:solidFill>
                <a:latin typeface="Arial Narrow" pitchFamily="34" charset="0"/>
              </a:defRPr>
            </a:lvl1pPr>
          </a:lstStyle>
          <a:p>
            <a:r>
              <a:rPr lang="et-EE" dirty="0"/>
              <a:t>Teema</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59" r="9119" b="-114"/>
          <a:stretch/>
        </p:blipFill>
        <p:spPr>
          <a:xfrm>
            <a:off x="7880400" y="-40084"/>
            <a:ext cx="4316436" cy="6912768"/>
          </a:xfrm>
          <a:prstGeom prst="rect">
            <a:avLst/>
          </a:prstGeom>
        </p:spPr>
      </p:pic>
      <p:sp>
        <p:nvSpPr>
          <p:cNvPr id="6" name="Subtitle 2"/>
          <p:cNvSpPr>
            <a:spLocks noGrp="1"/>
          </p:cNvSpPr>
          <p:nvPr>
            <p:ph type="subTitle" idx="1" hasCustomPrompt="1"/>
          </p:nvPr>
        </p:nvSpPr>
        <p:spPr>
          <a:xfrm>
            <a:off x="1440000" y="3704332"/>
            <a:ext cx="8308564" cy="1440160"/>
          </a:xfrm>
        </p:spPr>
        <p:txBody>
          <a:bodyPr wrap="none">
            <a:noAutofit/>
          </a:bodyPr>
          <a:lstStyle>
            <a:lvl1pPr marL="0" indent="0" algn="l">
              <a:buNone/>
              <a:defRPr sz="3600" baseline="0">
                <a:solidFill>
                  <a:schemeClr val="tx1">
                    <a:lumMod val="50000"/>
                    <a:lumOff val="50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 </a:t>
            </a:r>
          </a:p>
        </p:txBody>
      </p:sp>
    </p:spTree>
    <p:extLst>
      <p:ext uri="{BB962C8B-B14F-4D97-AF65-F5344CB8AC3E}">
        <p14:creationId xmlns:p14="http://schemas.microsoft.com/office/powerpoint/2010/main" val="644924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aheleht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52313" cy="6832600"/>
          </a:xfrm>
          <a:prstGeom prst="rect">
            <a:avLst/>
          </a:prstGeom>
          <a:solidFill>
            <a:srgbClr val="003087">
              <a:alpha val="63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9" name="Title 1"/>
          <p:cNvSpPr>
            <a:spLocks noGrp="1"/>
          </p:cNvSpPr>
          <p:nvPr>
            <p:ph type="ctrTitle" hasCustomPrompt="1"/>
          </p:nvPr>
        </p:nvSpPr>
        <p:spPr>
          <a:xfrm>
            <a:off x="1440000" y="2624212"/>
            <a:ext cx="9532700" cy="1368152"/>
          </a:xfrm>
        </p:spPr>
        <p:txBody>
          <a:bodyPr wrap="none">
            <a:noAutofit/>
          </a:bodyPr>
          <a:lstStyle>
            <a:lvl1pPr algn="l">
              <a:defRPr sz="4800" baseline="0">
                <a:solidFill>
                  <a:schemeClr val="bg1"/>
                </a:solidFill>
                <a:latin typeface="Arial Narrow" pitchFamily="34" charset="0"/>
              </a:defRPr>
            </a:lvl1pPr>
          </a:lstStyle>
          <a:p>
            <a:r>
              <a:rPr lang="et-EE" dirty="0"/>
              <a:t>Vaheslaidide taustaks võib kasutada </a:t>
            </a:r>
            <a:br>
              <a:rPr lang="et-EE" dirty="0"/>
            </a:br>
            <a:r>
              <a:rPr lang="et-EE" dirty="0"/>
              <a:t>temaatilisi koloreeritud fotosid</a:t>
            </a:r>
          </a:p>
        </p:txBody>
      </p:sp>
    </p:spTree>
    <p:extLst>
      <p:ext uri="{BB962C8B-B14F-4D97-AF65-F5344CB8AC3E}">
        <p14:creationId xmlns:p14="http://schemas.microsoft.com/office/powerpoint/2010/main" val="4126994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Vaheslaid 7">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0"/>
            <a:ext cx="12152313" cy="6724316"/>
          </a:xfrm>
        </p:spPr>
        <p:txBody>
          <a:bodyPr/>
          <a:lstStyle>
            <a:lvl1pPr marL="0" indent="0">
              <a:buNone/>
              <a:defRPr sz="4300"/>
            </a:lvl1pPr>
            <a:lvl2pPr marL="607482" indent="0">
              <a:buNone/>
              <a:defRPr sz="3700"/>
            </a:lvl2pPr>
            <a:lvl3pPr marL="1214963" indent="0">
              <a:buNone/>
              <a:defRPr sz="3200"/>
            </a:lvl3pPr>
            <a:lvl4pPr marL="1822445" indent="0">
              <a:buNone/>
              <a:defRPr sz="2700"/>
            </a:lvl4pPr>
            <a:lvl5pPr marL="2429927" indent="0">
              <a:buNone/>
              <a:defRPr sz="2700"/>
            </a:lvl5pPr>
            <a:lvl6pPr marL="3037408" indent="0">
              <a:buNone/>
              <a:defRPr sz="2700"/>
            </a:lvl6pPr>
            <a:lvl7pPr marL="3644890" indent="0">
              <a:buNone/>
              <a:defRPr sz="2700"/>
            </a:lvl7pPr>
            <a:lvl8pPr marL="4252371" indent="0">
              <a:buNone/>
              <a:defRPr sz="2700"/>
            </a:lvl8pPr>
            <a:lvl9pPr marL="4859853" indent="0">
              <a:buNone/>
              <a:defRPr sz="2700"/>
            </a:lvl9pPr>
          </a:lstStyle>
          <a:p>
            <a:r>
              <a:rPr lang="et-EE"/>
              <a:t>Pildi lisamiseks klõpsake ikooni</a:t>
            </a:r>
            <a:endParaRPr lang="et-EE" dirty="0"/>
          </a:p>
        </p:txBody>
      </p:sp>
      <p:sp>
        <p:nvSpPr>
          <p:cNvPr id="2" name="Title 1"/>
          <p:cNvSpPr>
            <a:spLocks noGrp="1"/>
          </p:cNvSpPr>
          <p:nvPr>
            <p:ph type="title" hasCustomPrompt="1"/>
          </p:nvPr>
        </p:nvSpPr>
        <p:spPr>
          <a:xfrm>
            <a:off x="1449064" y="1760116"/>
            <a:ext cx="9235604" cy="1572752"/>
          </a:xfrm>
        </p:spPr>
        <p:txBody>
          <a:bodyPr anchor="b">
            <a:noAutofit/>
          </a:bodyPr>
          <a:lstStyle>
            <a:lvl1pPr algn="l">
              <a:defRPr sz="4800" b="0">
                <a:solidFill>
                  <a:srgbClr val="006EB5"/>
                </a:solidFill>
              </a:defRPr>
            </a:lvl1pPr>
          </a:lstStyle>
          <a:p>
            <a:r>
              <a:rPr lang="et-EE" dirty="0"/>
              <a:t>Vaheslaidide taustaks võib kasutada temaatilisi koloreeritud fotosid</a:t>
            </a:r>
          </a:p>
        </p:txBody>
      </p:sp>
      <p:sp>
        <p:nvSpPr>
          <p:cNvPr id="4" name="Text Placeholder 3"/>
          <p:cNvSpPr>
            <a:spLocks noGrp="1"/>
          </p:cNvSpPr>
          <p:nvPr>
            <p:ph type="body" sz="half" idx="2" hasCustomPrompt="1"/>
          </p:nvPr>
        </p:nvSpPr>
        <p:spPr>
          <a:xfrm>
            <a:off x="1449064" y="3332867"/>
            <a:ext cx="9235604" cy="801882"/>
          </a:xfrm>
        </p:spPr>
        <p:txBody>
          <a:bodyPr>
            <a:normAutofit/>
          </a:bodyPr>
          <a:lstStyle>
            <a:lvl1pPr marL="0" indent="0">
              <a:buNone/>
              <a:defRPr sz="2400"/>
            </a:lvl1pPr>
            <a:lvl2pPr marL="607482" indent="0">
              <a:buNone/>
              <a:defRPr sz="1600"/>
            </a:lvl2pPr>
            <a:lvl3pPr marL="1214963" indent="0">
              <a:buNone/>
              <a:defRPr sz="1300"/>
            </a:lvl3pPr>
            <a:lvl4pPr marL="1822445" indent="0">
              <a:buNone/>
              <a:defRPr sz="1200"/>
            </a:lvl4pPr>
            <a:lvl5pPr marL="2429927" indent="0">
              <a:buNone/>
              <a:defRPr sz="1200"/>
            </a:lvl5pPr>
            <a:lvl6pPr marL="3037408" indent="0">
              <a:buNone/>
              <a:defRPr sz="1200"/>
            </a:lvl6pPr>
            <a:lvl7pPr marL="3644890" indent="0">
              <a:buNone/>
              <a:defRPr sz="1200"/>
            </a:lvl7pPr>
            <a:lvl8pPr marL="4252371" indent="0">
              <a:buNone/>
              <a:defRPr sz="1200"/>
            </a:lvl8pPr>
            <a:lvl9pPr marL="4859853" indent="0">
              <a:buNone/>
              <a:defRPr sz="1200"/>
            </a:lvl9pPr>
          </a:lstStyle>
          <a:p>
            <a:r>
              <a:rPr lang="et-EE" dirty="0"/>
              <a:t>Vaheslaide võib kasutada ka ühe mõtte või idee rõhutamiseks!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usla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Esitlusslaidide</a:t>
            </a:r>
            <a:r>
              <a:rPr lang="en-US" dirty="0"/>
              <a:t> </a:t>
            </a:r>
            <a:r>
              <a:rPr lang="en-US" dirty="0" err="1"/>
              <a:t>kujundamine</a:t>
            </a:r>
            <a:endParaRPr lang="et-EE" dirty="0"/>
          </a:p>
        </p:txBody>
      </p:sp>
      <p:sp>
        <p:nvSpPr>
          <p:cNvPr id="5"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6" name="Content Placeholder 2"/>
          <p:cNvSpPr>
            <a:spLocks noGrp="1"/>
          </p:cNvSpPr>
          <p:nvPr>
            <p:ph sz="half" idx="1" hasCustomPrompt="1"/>
          </p:nvPr>
        </p:nvSpPr>
        <p:spPr>
          <a:xfrm>
            <a:off x="607614" y="1594275"/>
            <a:ext cx="10937083" cy="4735800"/>
          </a:xfrm>
        </p:spPr>
        <p:txBody>
          <a:bodyPr/>
          <a:lstStyle>
            <a:lvl1pPr>
              <a:buClr>
                <a:srgbClr val="0064B9"/>
              </a:buClr>
              <a:defRPr sz="3700"/>
            </a:lvl1pPr>
            <a:lvl2pPr>
              <a:buClr>
                <a:srgbClr val="0064B9"/>
              </a:buClr>
              <a:defRPr sz="3200" baseline="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n-US" dirty="0" err="1"/>
              <a:t>Lähtuda</a:t>
            </a:r>
            <a:r>
              <a:rPr lang="en-US" dirty="0"/>
              <a:t> </a:t>
            </a:r>
            <a:r>
              <a:rPr lang="en-US" dirty="0" err="1"/>
              <a:t>stiiliraamatust</a:t>
            </a:r>
            <a:endParaRPr lang="en-US" dirty="0"/>
          </a:p>
          <a:p>
            <a:pPr lvl="1"/>
            <a:r>
              <a:rPr lang="en-US" dirty="0"/>
              <a:t>Font </a:t>
            </a:r>
            <a:r>
              <a:rPr lang="en-US" dirty="0" err="1"/>
              <a:t>Roboto</a:t>
            </a:r>
            <a:r>
              <a:rPr lang="en-US" dirty="0"/>
              <a:t> Condensed</a:t>
            </a:r>
            <a:r>
              <a:rPr lang="et-EE" dirty="0"/>
              <a:t> või </a:t>
            </a:r>
            <a:r>
              <a:rPr lang="et-EE" dirty="0" err="1"/>
              <a:t>Arial</a:t>
            </a:r>
            <a:r>
              <a:rPr lang="et-EE" dirty="0"/>
              <a:t> </a:t>
            </a:r>
            <a:r>
              <a:rPr lang="et-EE" dirty="0" err="1"/>
              <a:t>Narrow</a:t>
            </a:r>
            <a:endParaRPr lang="en-US" dirty="0"/>
          </a:p>
          <a:p>
            <a:pPr lvl="3"/>
            <a:r>
              <a:rPr lang="en-US" dirty="0" err="1"/>
              <a:t>Pealkirjad</a:t>
            </a:r>
            <a:r>
              <a:rPr lang="en-US" dirty="0"/>
              <a:t> on 48pt Light, </a:t>
            </a:r>
            <a:r>
              <a:rPr lang="en-US" dirty="0" err="1"/>
              <a:t>sisutekstid</a:t>
            </a:r>
            <a:r>
              <a:rPr lang="en-US" dirty="0"/>
              <a:t> 24pt </a:t>
            </a:r>
            <a:r>
              <a:rPr lang="en-US" dirty="0" err="1"/>
              <a:t>või</a:t>
            </a:r>
            <a:r>
              <a:rPr lang="en-US" dirty="0"/>
              <a:t> 18 </a:t>
            </a:r>
            <a:r>
              <a:rPr lang="en-US" dirty="0" err="1"/>
              <a:t>pt</a:t>
            </a:r>
            <a:endParaRPr lang="en-US" dirty="0"/>
          </a:p>
          <a:p>
            <a:pPr lvl="4"/>
            <a:r>
              <a:rPr lang="en-US" dirty="0" err="1"/>
              <a:t>Igale</a:t>
            </a:r>
            <a:r>
              <a:rPr lang="en-US" dirty="0"/>
              <a:t> </a:t>
            </a:r>
            <a:r>
              <a:rPr lang="en-US" dirty="0" err="1"/>
              <a:t>slaidile</a:t>
            </a:r>
            <a:r>
              <a:rPr lang="en-US" dirty="0"/>
              <a:t> </a:t>
            </a:r>
            <a:r>
              <a:rPr lang="en-US" dirty="0" err="1"/>
              <a:t>paigutada</a:t>
            </a:r>
            <a:r>
              <a:rPr lang="en-US" dirty="0"/>
              <a:t> </a:t>
            </a:r>
            <a:r>
              <a:rPr lang="en-US" dirty="0" err="1"/>
              <a:t>mõõdukas</a:t>
            </a:r>
            <a:r>
              <a:rPr lang="en-US" dirty="0"/>
              <a:t> </a:t>
            </a:r>
            <a:r>
              <a:rPr lang="en-US" dirty="0" err="1"/>
              <a:t>kogus</a:t>
            </a:r>
            <a:r>
              <a:rPr lang="en-US" dirty="0"/>
              <a:t> </a:t>
            </a:r>
            <a:r>
              <a:rPr lang="en-US" dirty="0" err="1"/>
              <a:t>infot</a:t>
            </a:r>
            <a:endParaRPr lang="et-EE" dirty="0"/>
          </a:p>
        </p:txBody>
      </p:sp>
      <p:sp>
        <p:nvSpPr>
          <p:cNvPr id="7" name="TextBox 6"/>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uslaid 2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endParaRPr lang="et-EE" dirty="0"/>
          </a:p>
        </p:txBody>
      </p:sp>
      <p:sp>
        <p:nvSpPr>
          <p:cNvPr id="3" name="Content Placeholder 2"/>
          <p:cNvSpPr>
            <a:spLocks noGrp="1"/>
          </p:cNvSpPr>
          <p:nvPr>
            <p:ph sz="half" idx="1" hasCustomPrompt="1"/>
          </p:nvPr>
        </p:nvSpPr>
        <p:spPr>
          <a:xfrm>
            <a:off x="607615" y="1594275"/>
            <a:ext cx="5367272"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9"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11" name="Content Placeholder 2"/>
          <p:cNvSpPr>
            <a:spLocks noGrp="1"/>
          </p:cNvSpPr>
          <p:nvPr>
            <p:ph sz="half" idx="13" hasCustomPrompt="1"/>
          </p:nvPr>
        </p:nvSpPr>
        <p:spPr>
          <a:xfrm>
            <a:off x="6189485" y="1605263"/>
            <a:ext cx="5367272"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10" name="TextBox 9"/>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itel 2">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4" name="Pilt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532" y="425611"/>
            <a:ext cx="3420001" cy="1368000"/>
          </a:xfrm>
          <a:prstGeom prst="rect">
            <a:avLst/>
          </a:prstGeom>
        </p:spPr>
      </p:pic>
    </p:spTree>
    <p:extLst>
      <p:ext uri="{BB962C8B-B14F-4D97-AF65-F5344CB8AC3E}">
        <p14:creationId xmlns:p14="http://schemas.microsoft.com/office/powerpoint/2010/main" val="326890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uslaid kolme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endParaRPr lang="et-EE" dirty="0"/>
          </a:p>
        </p:txBody>
      </p:sp>
      <p:sp>
        <p:nvSpPr>
          <p:cNvPr id="9"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13" name="Content Placeholder 2"/>
          <p:cNvSpPr>
            <a:spLocks noGrp="1"/>
          </p:cNvSpPr>
          <p:nvPr>
            <p:ph sz="half" idx="15" hasCustomPrompt="1"/>
          </p:nvPr>
        </p:nvSpPr>
        <p:spPr>
          <a:xfrm>
            <a:off x="4322912" y="1581745"/>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14" name="Content Placeholder 2"/>
          <p:cNvSpPr>
            <a:spLocks noGrp="1"/>
          </p:cNvSpPr>
          <p:nvPr>
            <p:ph sz="half" idx="16" hasCustomPrompt="1"/>
          </p:nvPr>
        </p:nvSpPr>
        <p:spPr>
          <a:xfrm>
            <a:off x="8020373" y="1594275"/>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p:txBody>
      </p:sp>
      <p:sp>
        <p:nvSpPr>
          <p:cNvPr id="16" name="Content Placeholder 2"/>
          <p:cNvSpPr>
            <a:spLocks noGrp="1"/>
          </p:cNvSpPr>
          <p:nvPr>
            <p:ph sz="half" idx="17" hasCustomPrompt="1"/>
          </p:nvPr>
        </p:nvSpPr>
        <p:spPr>
          <a:xfrm>
            <a:off x="607616" y="1591541"/>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11" name="TextBox 10"/>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extLst>
      <p:ext uri="{BB962C8B-B14F-4D97-AF65-F5344CB8AC3E}">
        <p14:creationId xmlns:p14="http://schemas.microsoft.com/office/powerpoint/2010/main" val="3258377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sla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4" name="Content Placeholder 3"/>
          <p:cNvSpPr>
            <a:spLocks noGrp="1"/>
          </p:cNvSpPr>
          <p:nvPr>
            <p:ph sz="half" idx="2" hasCustomPrompt="1"/>
          </p:nvPr>
        </p:nvSpPr>
        <p:spPr>
          <a:xfrm>
            <a:off x="-1" y="1412388"/>
            <a:ext cx="12152313" cy="542021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1" name="TextBox 10"/>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Foto slaid 2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3" name="Text Placeholder 2"/>
          <p:cNvSpPr>
            <a:spLocks noGrp="1"/>
          </p:cNvSpPr>
          <p:nvPr>
            <p:ph type="body" idx="1" hasCustomPrompt="1"/>
          </p:nvPr>
        </p:nvSpPr>
        <p:spPr>
          <a:xfrm>
            <a:off x="607616" y="1529428"/>
            <a:ext cx="5369382" cy="637393"/>
          </a:xfrm>
        </p:spPr>
        <p:txBody>
          <a:bodyPr anchor="b">
            <a:noAutofit/>
          </a:bodyPr>
          <a:lstStyle>
            <a:lvl1pPr marL="0" indent="0">
              <a:buNone/>
              <a:defRPr sz="3600" b="1" i="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a:t>Rõhutamiseks kasuta </a:t>
            </a:r>
            <a:r>
              <a:rPr lang="et-EE" dirty="0" err="1"/>
              <a:t>Boldi</a:t>
            </a:r>
            <a:endParaRPr lang="en-US" dirty="0"/>
          </a:p>
        </p:txBody>
      </p:sp>
      <p:sp>
        <p:nvSpPr>
          <p:cNvPr id="4" name="Content Placeholder 3"/>
          <p:cNvSpPr>
            <a:spLocks noGrp="1"/>
          </p:cNvSpPr>
          <p:nvPr>
            <p:ph sz="half" idx="2" hasCustomPrompt="1"/>
          </p:nvPr>
        </p:nvSpPr>
        <p:spPr>
          <a:xfrm>
            <a:off x="0" y="2166818"/>
            <a:ext cx="6012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5" name="Text Placeholder 4"/>
          <p:cNvSpPr>
            <a:spLocks noGrp="1"/>
          </p:cNvSpPr>
          <p:nvPr>
            <p:ph type="body" sz="quarter" idx="3" hasCustomPrompt="1"/>
          </p:nvPr>
        </p:nvSpPr>
        <p:spPr>
          <a:xfrm>
            <a:off x="6173209" y="1529428"/>
            <a:ext cx="5371490" cy="637393"/>
          </a:xfrm>
        </p:spPr>
        <p:txBody>
          <a:bodyPr anchor="b"/>
          <a:lstStyle>
            <a:lvl1pPr marL="0" indent="0">
              <a:buNone/>
              <a:defRPr sz="3200" b="1"/>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a:t>Rõhutamiseks kasuta </a:t>
            </a:r>
            <a:r>
              <a:rPr lang="et-EE" dirty="0" err="1"/>
              <a:t>Boldi</a:t>
            </a:r>
            <a:endParaRPr lang="en-US" dirty="0"/>
          </a:p>
        </p:txBody>
      </p:sp>
      <p:sp>
        <p:nvSpPr>
          <p:cNvPr id="6" name="Content Placeholder 5"/>
          <p:cNvSpPr>
            <a:spLocks noGrp="1"/>
          </p:cNvSpPr>
          <p:nvPr>
            <p:ph sz="quarter" idx="4" hasCustomPrompt="1"/>
          </p:nvPr>
        </p:nvSpPr>
        <p:spPr>
          <a:xfrm>
            <a:off x="6173208" y="2191847"/>
            <a:ext cx="5976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1" name="TextBox 10"/>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extLst>
      <p:ext uri="{BB962C8B-B14F-4D97-AF65-F5344CB8AC3E}">
        <p14:creationId xmlns:p14="http://schemas.microsoft.com/office/powerpoint/2010/main" val="313642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 slaid 3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3" name="Text Placeholder 2"/>
          <p:cNvSpPr>
            <a:spLocks noGrp="1"/>
          </p:cNvSpPr>
          <p:nvPr>
            <p:ph type="body" idx="1" hasCustomPrompt="1"/>
          </p:nvPr>
        </p:nvSpPr>
        <p:spPr>
          <a:xfrm>
            <a:off x="531540"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4" name="Content Placeholder 3"/>
          <p:cNvSpPr>
            <a:spLocks noGrp="1"/>
          </p:cNvSpPr>
          <p:nvPr>
            <p:ph sz="half" idx="2" hasCustomPrompt="1"/>
          </p:nvPr>
        </p:nvSpPr>
        <p:spPr>
          <a:xfrm>
            <a:off x="0" y="2171682"/>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6" name="Content Placeholder 5"/>
          <p:cNvSpPr>
            <a:spLocks noGrp="1"/>
          </p:cNvSpPr>
          <p:nvPr>
            <p:ph sz="quarter" idx="4" hasCustomPrompt="1"/>
          </p:nvPr>
        </p:nvSpPr>
        <p:spPr>
          <a:xfrm>
            <a:off x="8164828" y="2166819"/>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1" name="Content Placeholder 5"/>
          <p:cNvSpPr>
            <a:spLocks noGrp="1"/>
          </p:cNvSpPr>
          <p:nvPr>
            <p:ph sz="quarter" idx="13" hasCustomPrompt="1"/>
          </p:nvPr>
        </p:nvSpPr>
        <p:spPr>
          <a:xfrm>
            <a:off x="4082414" y="2171682"/>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12" name="Text Placeholder 2"/>
          <p:cNvSpPr>
            <a:spLocks noGrp="1"/>
          </p:cNvSpPr>
          <p:nvPr>
            <p:ph type="body" idx="14" hasCustomPrompt="1"/>
          </p:nvPr>
        </p:nvSpPr>
        <p:spPr>
          <a:xfrm>
            <a:off x="8711619"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13" name="Text Placeholder 2"/>
          <p:cNvSpPr>
            <a:spLocks noGrp="1"/>
          </p:cNvSpPr>
          <p:nvPr>
            <p:ph type="body" idx="15" hasCustomPrompt="1"/>
          </p:nvPr>
        </p:nvSpPr>
        <p:spPr>
          <a:xfrm>
            <a:off x="4621579"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14" name="TextBox 13"/>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extLst>
      <p:ext uri="{BB962C8B-B14F-4D97-AF65-F5344CB8AC3E}">
        <p14:creationId xmlns:p14="http://schemas.microsoft.com/office/powerpoint/2010/main" val="2408037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ühi">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5A551D-654A-4A19-8D78-C05E5488DAD8}" type="slidenum">
              <a:rPr lang="et-EE" smtClean="0"/>
              <a:pPr/>
              <a:t>‹#›</a:t>
            </a:fld>
            <a:endParaRPr lang="et-EE"/>
          </a:p>
        </p:txBody>
      </p:sp>
      <p:sp>
        <p:nvSpPr>
          <p:cNvPr id="5" name="Title 1"/>
          <p:cNvSpPr>
            <a:spLocks noGrp="1"/>
          </p:cNvSpPr>
          <p:nvPr>
            <p:ph type="title" hasCustomPrompt="1"/>
          </p:nvPr>
        </p:nvSpPr>
        <p:spPr>
          <a:xfrm>
            <a:off x="607614" y="273621"/>
            <a:ext cx="11877253" cy="1138767"/>
          </a:xfrm>
        </p:spPr>
        <p:txBody>
          <a:bodyPr>
            <a:noAutofit/>
          </a:bodyPr>
          <a:lstStyle>
            <a:lvl1pPr>
              <a:defRPr baseline="0">
                <a:solidFill>
                  <a:srgbClr val="006EB5"/>
                </a:solidFill>
              </a:defRPr>
            </a:lvl1pPr>
          </a:lstStyle>
          <a:p>
            <a:r>
              <a:rPr lang="et-EE" dirty="0"/>
              <a:t>Graafikutes on ka laiendatud värvipalett</a:t>
            </a:r>
          </a:p>
        </p:txBody>
      </p:sp>
      <p:sp>
        <p:nvSpPr>
          <p:cNvPr id="7" name="TextBox 6"/>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618" y="272038"/>
            <a:ext cx="3998027" cy="1157747"/>
          </a:xfrm>
        </p:spPr>
        <p:txBody>
          <a:bodyPr anchor="b">
            <a:noAutofit/>
          </a:bodyPr>
          <a:lstStyle>
            <a:lvl1pPr algn="l">
              <a:defRPr sz="4800" b="0">
                <a:solidFill>
                  <a:srgbClr val="006EB5"/>
                </a:solidFill>
              </a:defRPr>
            </a:lvl1pPr>
          </a:lstStyle>
          <a:p>
            <a:r>
              <a:rPr lang="et-EE" dirty="0"/>
              <a:t>Pealkiri</a:t>
            </a:r>
          </a:p>
        </p:txBody>
      </p:sp>
      <p:sp>
        <p:nvSpPr>
          <p:cNvPr id="3" name="Content Placeholder 2"/>
          <p:cNvSpPr>
            <a:spLocks noGrp="1"/>
          </p:cNvSpPr>
          <p:nvPr>
            <p:ph idx="1"/>
          </p:nvPr>
        </p:nvSpPr>
        <p:spPr>
          <a:xfrm>
            <a:off x="4751217" y="272040"/>
            <a:ext cx="6793481" cy="64417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Text Placeholder 3"/>
          <p:cNvSpPr>
            <a:spLocks noGrp="1"/>
          </p:cNvSpPr>
          <p:nvPr>
            <p:ph type="body" sz="half" idx="2"/>
          </p:nvPr>
        </p:nvSpPr>
        <p:spPr>
          <a:xfrm>
            <a:off x="607618" y="1429786"/>
            <a:ext cx="3998027" cy="5266795"/>
          </a:xfrm>
        </p:spPr>
        <p:txBody>
          <a:bodyPr/>
          <a:lstStyle>
            <a:lvl1pPr marL="0" indent="0">
              <a:buNone/>
              <a:defRPr sz="1900"/>
            </a:lvl1pPr>
            <a:lvl2pPr marL="607482" indent="0">
              <a:buNone/>
              <a:defRPr sz="1600"/>
            </a:lvl2pPr>
            <a:lvl3pPr marL="1214963" indent="0">
              <a:buNone/>
              <a:defRPr sz="1300"/>
            </a:lvl3pPr>
            <a:lvl4pPr marL="1822445" indent="0">
              <a:buNone/>
              <a:defRPr sz="1200"/>
            </a:lvl4pPr>
            <a:lvl5pPr marL="2429927" indent="0">
              <a:buNone/>
              <a:defRPr sz="1200"/>
            </a:lvl5pPr>
            <a:lvl6pPr marL="3037408" indent="0">
              <a:buNone/>
              <a:defRPr sz="1200"/>
            </a:lvl6pPr>
            <a:lvl7pPr marL="3644890" indent="0">
              <a:buNone/>
              <a:defRPr sz="1200"/>
            </a:lvl7pPr>
            <a:lvl8pPr marL="4252371" indent="0">
              <a:buNone/>
              <a:defRPr sz="1200"/>
            </a:lvl8pPr>
            <a:lvl9pPr marL="4859853" indent="0">
              <a:buNone/>
              <a:defRPr sz="1200"/>
            </a:lvl9pPr>
          </a:lstStyle>
          <a:p>
            <a:pPr lvl="0"/>
            <a:r>
              <a:rPr lang="et-EE"/>
              <a:t>Muutke teksti laade</a:t>
            </a:r>
          </a:p>
        </p:txBody>
      </p:sp>
      <p:sp>
        <p:nvSpPr>
          <p:cNvPr id="7" name="Slide Number Placeholder 6"/>
          <p:cNvSpPr>
            <a:spLocks noGrp="1"/>
          </p:cNvSpPr>
          <p:nvPr>
            <p:ph type="sldNum" sz="quarter" idx="12"/>
          </p:nvPr>
        </p:nvSpPr>
        <p:spPr/>
        <p:txBody>
          <a:bodyPr/>
          <a:lstStyle/>
          <a:p>
            <a:fld id="{225A551D-654A-4A19-8D78-C05E5488DAD8}" type="slidenum">
              <a:rPr lang="et-EE" smtClean="0"/>
              <a:pPr/>
              <a:t>‹#›</a:t>
            </a:fld>
            <a:endParaRPr lang="et-EE"/>
          </a:p>
        </p:txBody>
      </p:sp>
      <p:sp>
        <p:nvSpPr>
          <p:cNvPr id="9" name="TextBox 8"/>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0"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4" name="Pilt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532" y="324112"/>
            <a:ext cx="3420001" cy="1368000"/>
          </a:xfrm>
          <a:prstGeom prst="rect">
            <a:avLst/>
          </a:prstGeom>
        </p:spPr>
      </p:pic>
    </p:spTree>
    <p:extLst>
      <p:ext uri="{BB962C8B-B14F-4D97-AF65-F5344CB8AC3E}">
        <p14:creationId xmlns:p14="http://schemas.microsoft.com/office/powerpoint/2010/main" val="1719736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õpuslaid 2">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2" name="Pilt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540" y="228183"/>
            <a:ext cx="3420001" cy="1368000"/>
          </a:xfrm>
          <a:prstGeom prst="rect">
            <a:avLst/>
          </a:prstGeom>
        </p:spPr>
      </p:pic>
    </p:spTree>
    <p:extLst>
      <p:ext uri="{BB962C8B-B14F-4D97-AF65-F5344CB8AC3E}">
        <p14:creationId xmlns:p14="http://schemas.microsoft.com/office/powerpoint/2010/main" val="2876083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õpuslaid 3">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2" name="Pilt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540" y="202976"/>
            <a:ext cx="3420001" cy="1368000"/>
          </a:xfrm>
          <a:prstGeom prst="rect">
            <a:avLst/>
          </a:prstGeom>
        </p:spPr>
      </p:pic>
    </p:spTree>
    <p:extLst>
      <p:ext uri="{BB962C8B-B14F-4D97-AF65-F5344CB8AC3E}">
        <p14:creationId xmlns:p14="http://schemas.microsoft.com/office/powerpoint/2010/main" val="3041541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õpuslaid 4">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2" name="Pilt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9572" y="142706"/>
            <a:ext cx="2880366" cy="1152146"/>
          </a:xfrm>
          <a:prstGeom prst="rect">
            <a:avLst/>
          </a:prstGeom>
        </p:spPr>
      </p:pic>
    </p:spTree>
    <p:extLst>
      <p:ext uri="{BB962C8B-B14F-4D97-AF65-F5344CB8AC3E}">
        <p14:creationId xmlns:p14="http://schemas.microsoft.com/office/powerpoint/2010/main" val="202724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itel 3">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4" name="Pilt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540" y="117913"/>
            <a:ext cx="3420001" cy="1368000"/>
          </a:xfrm>
          <a:prstGeom prst="rect">
            <a:avLst/>
          </a:prstGeom>
        </p:spPr>
      </p:pic>
    </p:spTree>
    <p:extLst>
      <p:ext uri="{BB962C8B-B14F-4D97-AF65-F5344CB8AC3E}">
        <p14:creationId xmlns:p14="http://schemas.microsoft.com/office/powerpoint/2010/main" val="125365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õpuslaid 5">
    <p:spTree>
      <p:nvGrpSpPr>
        <p:cNvPr id="1" name=""/>
        <p:cNvGrpSpPr/>
        <p:nvPr/>
      </p:nvGrpSpPr>
      <p:grpSpPr>
        <a:xfrm>
          <a:off x="0" y="0"/>
          <a:ext cx="0" cy="0"/>
          <a:chOff x="0" y="0"/>
          <a:chExt cx="0" cy="0"/>
        </a:xfrm>
      </p:grpSpPr>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a:ln>
            <a:noFill/>
          </a:ln>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059" r="9119" b="14640"/>
          <a:stretch/>
        </p:blipFill>
        <p:spPr>
          <a:xfrm>
            <a:off x="7880400" y="968028"/>
            <a:ext cx="4316436" cy="5904656"/>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tx1">
                    <a:lumMod val="85000"/>
                    <a:lumOff val="15000"/>
                  </a:schemeClr>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tx1">
                    <a:lumMod val="85000"/>
                    <a:lumOff val="1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tx1">
                    <a:lumMod val="85000"/>
                    <a:lumOff val="15000"/>
                  </a:schemeClr>
                </a:solidFill>
              </a:defRPr>
            </a:lvl1pPr>
          </a:lstStyle>
          <a:p>
            <a:pPr lvl="0"/>
            <a:r>
              <a:rPr lang="et-EE" dirty="0"/>
              <a:t>Kontaktandmed (e-post, sotsmeedia, telefon jne)</a:t>
            </a:r>
          </a:p>
        </p:txBody>
      </p:sp>
      <p:pic>
        <p:nvPicPr>
          <p:cNvPr id="3" name="Pilt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3548" y="464124"/>
            <a:ext cx="3420001" cy="1368000"/>
          </a:xfrm>
          <a:prstGeom prst="rect">
            <a:avLst/>
          </a:prstGeom>
        </p:spPr>
      </p:pic>
    </p:spTree>
    <p:extLst>
      <p:ext uri="{BB962C8B-B14F-4D97-AF65-F5344CB8AC3E}">
        <p14:creationId xmlns:p14="http://schemas.microsoft.com/office/powerpoint/2010/main" val="3973855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itelslaid - est - 3 lõvi - val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7993" y="379333"/>
            <a:ext cx="3224958" cy="1103855"/>
          </a:xfrm>
          <a:prstGeom prst="rect">
            <a:avLst/>
          </a:prstGeom>
        </p:spPr>
      </p:pic>
      <p:sp>
        <p:nvSpPr>
          <p:cNvPr id="2" name="Title 1"/>
          <p:cNvSpPr>
            <a:spLocks noGrp="1"/>
          </p:cNvSpPr>
          <p:nvPr>
            <p:ph type="ctrTitle" hasCustomPrompt="1"/>
          </p:nvPr>
        </p:nvSpPr>
        <p:spPr>
          <a:xfrm>
            <a:off x="1442828" y="2505210"/>
            <a:ext cx="9949599" cy="1797911"/>
          </a:xfrm>
          <a:prstGeom prst="rect">
            <a:avLst/>
          </a:prstGeom>
        </p:spPr>
        <p:txBody>
          <a:bodyPr tIns="86400" anchor="ctr" anchorCtr="0"/>
          <a:lstStyle>
            <a:lvl1pPr algn="l">
              <a:defRPr sz="6010"/>
            </a:lvl1pPr>
          </a:lstStyle>
          <a:p>
            <a:r>
              <a:rPr lang="en-US" dirty="0" err="1"/>
              <a:t>Esitlusslaidide</a:t>
            </a:r>
            <a:r>
              <a:rPr lang="en-US" dirty="0"/>
              <a:t> </a:t>
            </a:r>
            <a:r>
              <a:rPr lang="et-EE" dirty="0"/>
              <a:t>pealkiri</a:t>
            </a:r>
            <a:endParaRPr lang="en-US" dirty="0"/>
          </a:p>
        </p:txBody>
      </p:sp>
      <p:sp>
        <p:nvSpPr>
          <p:cNvPr id="3" name="Subtitle 2"/>
          <p:cNvSpPr>
            <a:spLocks noGrp="1"/>
          </p:cNvSpPr>
          <p:nvPr>
            <p:ph type="subTitle" idx="1" hasCustomPrompt="1"/>
          </p:nvPr>
        </p:nvSpPr>
        <p:spPr>
          <a:xfrm>
            <a:off x="1442828" y="4631086"/>
            <a:ext cx="9949599" cy="1898104"/>
          </a:xfrm>
          <a:prstGeom prst="rect">
            <a:avLst/>
          </a:prstGeom>
        </p:spPr>
        <p:txBody>
          <a:bodyPr/>
          <a:lstStyle>
            <a:lvl1pPr marL="0" indent="0" algn="l">
              <a:spcAft>
                <a:spcPts val="0"/>
              </a:spcAft>
              <a:buNone/>
              <a:defRPr sz="2741" b="0" baseline="0"/>
            </a:lvl1pPr>
            <a:lvl2pPr marL="482072" indent="0" algn="ctr">
              <a:buNone/>
              <a:defRPr sz="2109"/>
            </a:lvl2pPr>
            <a:lvl3pPr marL="964143" indent="0" algn="ctr">
              <a:buNone/>
              <a:defRPr sz="1898"/>
            </a:lvl3pPr>
            <a:lvl4pPr marL="1446215" indent="0" algn="ctr">
              <a:buNone/>
              <a:defRPr sz="1687"/>
            </a:lvl4pPr>
            <a:lvl5pPr marL="1928287" indent="0" algn="ctr">
              <a:buNone/>
              <a:defRPr sz="1687"/>
            </a:lvl5pPr>
            <a:lvl6pPr marL="2410358" indent="0" algn="ctr">
              <a:buNone/>
              <a:defRPr sz="1687"/>
            </a:lvl6pPr>
            <a:lvl7pPr marL="2892430" indent="0" algn="ctr">
              <a:buNone/>
              <a:defRPr sz="1687"/>
            </a:lvl7pPr>
            <a:lvl8pPr marL="3374502" indent="0" algn="ctr">
              <a:buNone/>
              <a:defRPr sz="1687"/>
            </a:lvl8pPr>
            <a:lvl9pPr marL="3856573" indent="0" algn="ctr">
              <a:buNone/>
              <a:defRPr sz="1687"/>
            </a:lvl9pPr>
          </a:lstStyle>
          <a:p>
            <a:r>
              <a:rPr lang="et-EE" dirty="0"/>
              <a:t>Eesnimi Perenimi</a:t>
            </a:r>
          </a:p>
          <a:p>
            <a:r>
              <a:rPr lang="et-EE" dirty="0"/>
              <a:t>struktuuriüksus / ametinimetus</a:t>
            </a:r>
          </a:p>
          <a:p>
            <a:endParaRPr lang="et-EE" dirty="0"/>
          </a:p>
          <a:p>
            <a:r>
              <a:rPr lang="et-EE" dirty="0"/>
              <a:t>01.07.2023</a:t>
            </a:r>
            <a:endParaRPr lang="en-US" dirty="0"/>
          </a:p>
        </p:txBody>
      </p:sp>
    </p:spTree>
    <p:extLst>
      <p:ext uri="{BB962C8B-B14F-4D97-AF65-F5344CB8AC3E}">
        <p14:creationId xmlns:p14="http://schemas.microsoft.com/office/powerpoint/2010/main" val="4063152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4">
    <p:spTree>
      <p:nvGrpSpPr>
        <p:cNvPr id="1" name=""/>
        <p:cNvGrpSpPr/>
        <p:nvPr/>
      </p:nvGrpSpPr>
      <p:grpSpPr>
        <a:xfrm>
          <a:off x="0" y="0"/>
          <a:ext cx="0" cy="0"/>
          <a:chOff x="0" y="0"/>
          <a:chExt cx="0" cy="0"/>
        </a:xfrm>
      </p:grpSpPr>
      <p:sp>
        <p:nvSpPr>
          <p:cNvPr id="2" name="Title 1"/>
          <p:cNvSpPr>
            <a:spLocks noGrp="1"/>
          </p:cNvSpPr>
          <p:nvPr>
            <p:ph type="title"/>
          </p:nvPr>
        </p:nvSpPr>
        <p:spPr>
          <a:xfrm>
            <a:off x="835472" y="481347"/>
            <a:ext cx="10481370" cy="1200594"/>
          </a:xfrm>
        </p:spPr>
        <p:txBody>
          <a:bodyPr anchor="ctr"/>
          <a:lstStyle>
            <a:lvl1pPr>
              <a:lnSpc>
                <a:spcPts val="5978"/>
              </a:lnSpc>
              <a:defRPr sz="5314" i="0" cap="small" spc="797" baseline="0"/>
            </a:lvl1pPr>
          </a:lstStyle>
          <a:p>
            <a:r>
              <a:rPr lang="en-US" dirty="0"/>
              <a:t>Click to edit Master title style</a:t>
            </a:r>
          </a:p>
        </p:txBody>
      </p:sp>
      <p:sp>
        <p:nvSpPr>
          <p:cNvPr id="4" name="Content Placeholder 2">
            <a:extLst>
              <a:ext uri="{FF2B5EF4-FFF2-40B4-BE49-F238E27FC236}">
                <a16:creationId xmlns:a16="http://schemas.microsoft.com/office/drawing/2014/main" id="{DBC49621-7181-F043-855C-9F06CCF02FC1}"/>
              </a:ext>
            </a:extLst>
          </p:cNvPr>
          <p:cNvSpPr>
            <a:spLocks noGrp="1"/>
          </p:cNvSpPr>
          <p:nvPr>
            <p:ph idx="1"/>
          </p:nvPr>
        </p:nvSpPr>
        <p:spPr>
          <a:xfrm>
            <a:off x="835472" y="2119610"/>
            <a:ext cx="10481370" cy="3553855"/>
          </a:xfrm>
        </p:spPr>
        <p:txBody>
          <a:bodyPr>
            <a:normAutofit/>
          </a:bodyPr>
          <a:lstStyle>
            <a:lvl1pPr marL="478224" indent="-478224">
              <a:spcBef>
                <a:spcPts val="1594"/>
              </a:spcBef>
              <a:defRPr sz="3720"/>
            </a:lvl1pPr>
            <a:lvl2pPr marL="956448" indent="-478224">
              <a:spcBef>
                <a:spcPts val="797"/>
              </a:spcBef>
              <a:defRPr sz="3188"/>
            </a:lvl2pPr>
            <a:lvl3pPr marL="1434672" indent="-478224">
              <a:spcBef>
                <a:spcPts val="797"/>
              </a:spcBef>
              <a:defRPr sz="2391"/>
            </a:lvl3pPr>
            <a:lvl4pPr marL="1912896" indent="-478224">
              <a:spcBef>
                <a:spcPts val="797"/>
              </a:spcBef>
              <a:defRPr sz="2125"/>
            </a:lvl4pPr>
            <a:lvl5pPr marL="2391120" indent="-478224">
              <a:spcBef>
                <a:spcPts val="797"/>
              </a:spcBef>
              <a:defRPr sz="21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57252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itel 4">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4" name="Pilt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540" y="175940"/>
            <a:ext cx="3420001" cy="1368000"/>
          </a:xfrm>
          <a:prstGeom prst="rect">
            <a:avLst/>
          </a:prstGeom>
        </p:spPr>
      </p:pic>
    </p:spTree>
    <p:extLst>
      <p:ext uri="{BB962C8B-B14F-4D97-AF65-F5344CB8AC3E}">
        <p14:creationId xmlns:p14="http://schemas.microsoft.com/office/powerpoint/2010/main" val="3138450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itel 5">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tx1">
                    <a:lumMod val="85000"/>
                    <a:lumOff val="15000"/>
                  </a:schemeClr>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tx1">
                    <a:lumMod val="85000"/>
                    <a:lumOff val="1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a:ln>
            <a:noFill/>
          </a:ln>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tx1">
                    <a:lumMod val="85000"/>
                    <a:lumOff val="15000"/>
                  </a:schemeClr>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059" r="9119" b="14640"/>
          <a:stretch/>
        </p:blipFill>
        <p:spPr>
          <a:xfrm>
            <a:off x="7880400" y="968028"/>
            <a:ext cx="4316436" cy="5904656"/>
          </a:xfrm>
          <a:prstGeom prst="rect">
            <a:avLst/>
          </a:prstGeom>
        </p:spPr>
      </p:pic>
      <p:pic>
        <p:nvPicPr>
          <p:cNvPr id="5" name="Pilt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5556" y="391955"/>
            <a:ext cx="3420001" cy="1368000"/>
          </a:xfrm>
          <a:prstGeom prst="rect">
            <a:avLst/>
          </a:prstGeom>
        </p:spPr>
      </p:pic>
    </p:spTree>
    <p:extLst>
      <p:ext uri="{BB962C8B-B14F-4D97-AF65-F5344CB8AC3E}">
        <p14:creationId xmlns:p14="http://schemas.microsoft.com/office/powerpoint/2010/main" val="3711673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äevakord 1">
    <p:bg>
      <p:bgPr>
        <a:solidFill>
          <a:srgbClr val="006EB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äevakord 2">
    <p:bg>
      <p:bgPr>
        <a:solidFill>
          <a:srgbClr val="00308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Tree>
    <p:extLst>
      <p:ext uri="{BB962C8B-B14F-4D97-AF65-F5344CB8AC3E}">
        <p14:creationId xmlns:p14="http://schemas.microsoft.com/office/powerpoint/2010/main" val="52468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äevakord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Tree>
    <p:extLst>
      <p:ext uri="{BB962C8B-B14F-4D97-AF65-F5344CB8AC3E}">
        <p14:creationId xmlns:p14="http://schemas.microsoft.com/office/powerpoint/2010/main" val="1869781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äevakord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Tree>
    <p:extLst>
      <p:ext uri="{BB962C8B-B14F-4D97-AF65-F5344CB8AC3E}">
        <p14:creationId xmlns:p14="http://schemas.microsoft.com/office/powerpoint/2010/main" val="17773589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616" y="273621"/>
            <a:ext cx="10937082" cy="1138767"/>
          </a:xfrm>
          <a:prstGeom prst="rect">
            <a:avLst/>
          </a:prstGeom>
        </p:spPr>
        <p:txBody>
          <a:bodyPr vert="horz" lIns="121496" tIns="60748" rIns="121496" bIns="60748" rtlCol="0" anchor="ctr">
            <a:normAutofit/>
          </a:bodyPr>
          <a:lstStyle/>
          <a:p>
            <a:r>
              <a:rPr lang="et-EE"/>
              <a:t>Muutke pealkirja laadi</a:t>
            </a:r>
            <a:endParaRPr lang="et-EE" dirty="0"/>
          </a:p>
        </p:txBody>
      </p:sp>
      <p:sp>
        <p:nvSpPr>
          <p:cNvPr id="3" name="Text Placeholder 2"/>
          <p:cNvSpPr>
            <a:spLocks noGrp="1"/>
          </p:cNvSpPr>
          <p:nvPr>
            <p:ph type="body" idx="1"/>
          </p:nvPr>
        </p:nvSpPr>
        <p:spPr>
          <a:xfrm>
            <a:off x="607616" y="1594275"/>
            <a:ext cx="10937082" cy="4414313"/>
          </a:xfrm>
          <a:prstGeom prst="rect">
            <a:avLst/>
          </a:prstGeom>
        </p:spPr>
        <p:txBody>
          <a:bodyPr vert="horz" lIns="121496" tIns="60748" rIns="121496" bIns="60748"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Date Placeholder 3"/>
          <p:cNvSpPr>
            <a:spLocks noGrp="1"/>
          </p:cNvSpPr>
          <p:nvPr>
            <p:ph type="dt" sz="half" idx="2"/>
          </p:nvPr>
        </p:nvSpPr>
        <p:spPr>
          <a:xfrm rot="-5400000">
            <a:off x="-1130525" y="5114150"/>
            <a:ext cx="2835540" cy="363773"/>
          </a:xfrm>
          <a:prstGeom prst="rect">
            <a:avLst/>
          </a:prstGeom>
        </p:spPr>
        <p:txBody>
          <a:bodyPr vert="horz" wrap="none" lIns="121496" tIns="60748" rIns="121496" bIns="60748" rtlCol="0" anchor="ctr"/>
          <a:lstStyle>
            <a:lvl1pPr algn="l">
              <a:defRPr sz="1600">
                <a:solidFill>
                  <a:schemeClr val="tx1">
                    <a:tint val="75000"/>
                  </a:schemeClr>
                </a:solidFill>
                <a:latin typeface="Arial Narrow" pitchFamily="34" charset="0"/>
              </a:defRPr>
            </a:lvl1pPr>
          </a:lstStyle>
          <a:p>
            <a:r>
              <a:rPr lang="et-EE" dirty="0"/>
              <a:t>Eesti Vabariik</a:t>
            </a:r>
          </a:p>
        </p:txBody>
      </p:sp>
      <p:sp>
        <p:nvSpPr>
          <p:cNvPr id="5" name="Footer Placeholder 4"/>
          <p:cNvSpPr>
            <a:spLocks noGrp="1"/>
          </p:cNvSpPr>
          <p:nvPr>
            <p:ph type="ftr" sz="quarter" idx="3"/>
          </p:nvPr>
        </p:nvSpPr>
        <p:spPr>
          <a:xfrm>
            <a:off x="4152041" y="6332809"/>
            <a:ext cx="3848232" cy="363773"/>
          </a:xfrm>
          <a:prstGeom prst="rect">
            <a:avLst/>
          </a:prstGeom>
        </p:spPr>
        <p:txBody>
          <a:bodyPr vert="horz" lIns="121496" tIns="60748" rIns="121496" bIns="60748" rtlCol="0" anchor="ctr"/>
          <a:lstStyle>
            <a:lvl1pPr algn="l">
              <a:defRPr sz="1600">
                <a:solidFill>
                  <a:schemeClr val="tx1">
                    <a:tint val="75000"/>
                  </a:schemeClr>
                </a:solidFill>
                <a:latin typeface="Arial Narrow" pitchFamily="34" charset="0"/>
              </a:defRPr>
            </a:lvl1pPr>
          </a:lstStyle>
          <a:p>
            <a:endParaRPr lang="et-EE" dirty="0"/>
          </a:p>
        </p:txBody>
      </p:sp>
      <p:sp>
        <p:nvSpPr>
          <p:cNvPr id="6" name="Slide Number Placeholder 5"/>
          <p:cNvSpPr>
            <a:spLocks noGrp="1"/>
          </p:cNvSpPr>
          <p:nvPr>
            <p:ph type="sldNum" sz="quarter" idx="4"/>
          </p:nvPr>
        </p:nvSpPr>
        <p:spPr>
          <a:xfrm>
            <a:off x="11260732" y="6332809"/>
            <a:ext cx="648072" cy="363773"/>
          </a:xfrm>
          <a:prstGeom prst="rect">
            <a:avLst/>
          </a:prstGeom>
        </p:spPr>
        <p:txBody>
          <a:bodyPr vert="horz" lIns="121496" tIns="60748" rIns="121496" bIns="60748" rtlCol="0" anchor="ctr"/>
          <a:lstStyle>
            <a:lvl1pPr algn="r">
              <a:defRPr sz="1600">
                <a:solidFill>
                  <a:schemeClr val="tx1">
                    <a:tint val="75000"/>
                  </a:schemeClr>
                </a:solidFill>
              </a:defRPr>
            </a:lvl1pPr>
          </a:lstStyle>
          <a:p>
            <a:pPr algn="l"/>
            <a:fld id="{225A551D-654A-4A19-8D78-C05E5488DAD8}" type="slidenum">
              <a:rPr lang="et-EE" smtClean="0"/>
              <a:pPr algn="l"/>
              <a:t>‹#›</a:t>
            </a:fld>
            <a:endParaRPr lang="et-EE" dirty="0"/>
          </a:p>
        </p:txBody>
      </p:sp>
    </p:spTree>
  </p:cSld>
  <p:clrMap bg1="lt1" tx1="dk1" bg2="lt2" tx2="dk2" accent1="accent1" accent2="accent2" accent3="accent3" accent4="accent4" accent5="accent5" accent6="accent6" hlink="hlink" folHlink="folHlink"/>
  <p:sldLayoutIdLst>
    <p:sldLayoutId id="2147483649" r:id="rId1"/>
    <p:sldLayoutId id="2147483677" r:id="rId2"/>
    <p:sldLayoutId id="2147483662" r:id="rId3"/>
    <p:sldLayoutId id="2147483679" r:id="rId4"/>
    <p:sldLayoutId id="2147483663" r:id="rId5"/>
    <p:sldLayoutId id="2147483650" r:id="rId6"/>
    <p:sldLayoutId id="2147483678" r:id="rId7"/>
    <p:sldLayoutId id="2147483676" r:id="rId8"/>
    <p:sldLayoutId id="2147483680" r:id="rId9"/>
    <p:sldLayoutId id="2147483669" r:id="rId10"/>
    <p:sldLayoutId id="2147483664" r:id="rId11"/>
    <p:sldLayoutId id="2147483671" r:id="rId12"/>
    <p:sldLayoutId id="2147483665" r:id="rId13"/>
    <p:sldLayoutId id="2147483672" r:id="rId14"/>
    <p:sldLayoutId id="2147483666" r:id="rId15"/>
    <p:sldLayoutId id="2147483668" r:id="rId16"/>
    <p:sldLayoutId id="2147483657" r:id="rId17"/>
    <p:sldLayoutId id="2147483654" r:id="rId18"/>
    <p:sldLayoutId id="2147483652" r:id="rId19"/>
    <p:sldLayoutId id="2147483667" r:id="rId20"/>
    <p:sldLayoutId id="2147483653" r:id="rId21"/>
    <p:sldLayoutId id="2147483675" r:id="rId22"/>
    <p:sldLayoutId id="2147483674" r:id="rId23"/>
    <p:sldLayoutId id="2147483655" r:id="rId24"/>
    <p:sldLayoutId id="2147483656" r:id="rId25"/>
    <p:sldLayoutId id="2147483681" r:id="rId26"/>
    <p:sldLayoutId id="2147483682" r:id="rId27"/>
    <p:sldLayoutId id="2147483683" r:id="rId28"/>
    <p:sldLayoutId id="2147483684" r:id="rId29"/>
    <p:sldLayoutId id="2147483685" r:id="rId30"/>
    <p:sldLayoutId id="2147483686" r:id="rId31"/>
    <p:sldLayoutId id="2147483687" r:id="rId32"/>
  </p:sldLayoutIdLst>
  <p:txStyles>
    <p:titleStyle>
      <a:lvl1pPr algn="l" defTabSz="1214963" rtl="0" eaLnBrk="1" latinLnBrk="0" hangingPunct="1">
        <a:spcBef>
          <a:spcPct val="0"/>
        </a:spcBef>
        <a:buNone/>
        <a:defRPr sz="5800" kern="1200">
          <a:solidFill>
            <a:srgbClr val="006EB5"/>
          </a:solidFill>
          <a:latin typeface="Arial Narrow" pitchFamily="34" charset="0"/>
          <a:ea typeface="+mj-ea"/>
          <a:cs typeface="+mj-cs"/>
        </a:defRPr>
      </a:lvl1pPr>
    </p:titleStyle>
    <p:bodyStyle>
      <a:lvl1pPr marL="455611" indent="-455611" algn="l" defTabSz="1214963" rtl="0" eaLnBrk="1" latinLnBrk="0" hangingPunct="1">
        <a:spcBef>
          <a:spcPct val="20000"/>
        </a:spcBef>
        <a:buClr>
          <a:srgbClr val="0064B9"/>
        </a:buClr>
        <a:buFont typeface="Arial" pitchFamily="34" charset="0"/>
        <a:buChar char="•"/>
        <a:defRPr sz="4300" kern="1200">
          <a:solidFill>
            <a:schemeClr val="tx1"/>
          </a:solidFill>
          <a:latin typeface="Arial Narrow" pitchFamily="34" charset="0"/>
          <a:ea typeface="+mn-ea"/>
          <a:cs typeface="+mn-cs"/>
        </a:defRPr>
      </a:lvl1pPr>
      <a:lvl2pPr marL="987158" indent="-379676" algn="l" defTabSz="1214963" rtl="0" eaLnBrk="1" latinLnBrk="0" hangingPunct="1">
        <a:spcBef>
          <a:spcPct val="20000"/>
        </a:spcBef>
        <a:buClr>
          <a:srgbClr val="0064B9"/>
        </a:buClr>
        <a:buFont typeface="Arial" pitchFamily="34" charset="0"/>
        <a:buChar char="–"/>
        <a:defRPr sz="3700" kern="1200">
          <a:solidFill>
            <a:schemeClr val="tx1"/>
          </a:solidFill>
          <a:latin typeface="Arial Narrow" pitchFamily="34" charset="0"/>
          <a:ea typeface="+mn-ea"/>
          <a:cs typeface="+mn-cs"/>
        </a:defRPr>
      </a:lvl2pPr>
      <a:lvl3pPr marL="1518704" indent="-303741" algn="l" defTabSz="1214963" rtl="0" eaLnBrk="1" latinLnBrk="0" hangingPunct="1">
        <a:spcBef>
          <a:spcPct val="20000"/>
        </a:spcBef>
        <a:buClr>
          <a:srgbClr val="0064B9"/>
        </a:buClr>
        <a:buFont typeface="Arial" pitchFamily="34" charset="0"/>
        <a:buChar char="•"/>
        <a:defRPr sz="3200" kern="1200">
          <a:solidFill>
            <a:schemeClr val="tx1"/>
          </a:solidFill>
          <a:latin typeface="Arial Narrow" pitchFamily="34" charset="0"/>
          <a:ea typeface="+mn-ea"/>
          <a:cs typeface="+mn-cs"/>
        </a:defRPr>
      </a:lvl3pPr>
      <a:lvl4pPr marL="2126186"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4pPr>
      <a:lvl5pPr marL="2733667"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5pPr>
      <a:lvl6pPr marL="3341149"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8631"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6112"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3594"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t-EE"/>
      </a:defPPr>
      <a:lvl1pPr marL="0" algn="l" defTabSz="1214963" rtl="0" eaLnBrk="1" latinLnBrk="0" hangingPunct="1">
        <a:defRPr sz="2400" kern="1200">
          <a:solidFill>
            <a:schemeClr val="tx1"/>
          </a:solidFill>
          <a:latin typeface="+mn-lt"/>
          <a:ea typeface="+mn-ea"/>
          <a:cs typeface="+mn-cs"/>
        </a:defRPr>
      </a:lvl1pPr>
      <a:lvl2pPr marL="607482" algn="l" defTabSz="1214963" rtl="0" eaLnBrk="1" latinLnBrk="0" hangingPunct="1">
        <a:defRPr sz="2400" kern="1200">
          <a:solidFill>
            <a:schemeClr val="tx1"/>
          </a:solidFill>
          <a:latin typeface="+mn-lt"/>
          <a:ea typeface="+mn-ea"/>
          <a:cs typeface="+mn-cs"/>
        </a:defRPr>
      </a:lvl2pPr>
      <a:lvl3pPr marL="1214963" algn="l" defTabSz="1214963" rtl="0" eaLnBrk="1" latinLnBrk="0" hangingPunct="1">
        <a:defRPr sz="2400" kern="1200">
          <a:solidFill>
            <a:schemeClr val="tx1"/>
          </a:solidFill>
          <a:latin typeface="+mn-lt"/>
          <a:ea typeface="+mn-ea"/>
          <a:cs typeface="+mn-cs"/>
        </a:defRPr>
      </a:lvl3pPr>
      <a:lvl4pPr marL="1822445" algn="l" defTabSz="1214963" rtl="0" eaLnBrk="1" latinLnBrk="0" hangingPunct="1">
        <a:defRPr sz="2400" kern="1200">
          <a:solidFill>
            <a:schemeClr val="tx1"/>
          </a:solidFill>
          <a:latin typeface="+mn-lt"/>
          <a:ea typeface="+mn-ea"/>
          <a:cs typeface="+mn-cs"/>
        </a:defRPr>
      </a:lvl4pPr>
      <a:lvl5pPr marL="2429927" algn="l" defTabSz="1214963" rtl="0" eaLnBrk="1" latinLnBrk="0" hangingPunct="1">
        <a:defRPr sz="2400" kern="1200">
          <a:solidFill>
            <a:schemeClr val="tx1"/>
          </a:solidFill>
          <a:latin typeface="+mn-lt"/>
          <a:ea typeface="+mn-ea"/>
          <a:cs typeface="+mn-cs"/>
        </a:defRPr>
      </a:lvl5pPr>
      <a:lvl6pPr marL="3037408" algn="l" defTabSz="1214963" rtl="0" eaLnBrk="1" latinLnBrk="0" hangingPunct="1">
        <a:defRPr sz="2400" kern="1200">
          <a:solidFill>
            <a:schemeClr val="tx1"/>
          </a:solidFill>
          <a:latin typeface="+mn-lt"/>
          <a:ea typeface="+mn-ea"/>
          <a:cs typeface="+mn-cs"/>
        </a:defRPr>
      </a:lvl6pPr>
      <a:lvl7pPr marL="3644890" algn="l" defTabSz="1214963" rtl="0" eaLnBrk="1" latinLnBrk="0" hangingPunct="1">
        <a:defRPr sz="2400" kern="1200">
          <a:solidFill>
            <a:schemeClr val="tx1"/>
          </a:solidFill>
          <a:latin typeface="+mn-lt"/>
          <a:ea typeface="+mn-ea"/>
          <a:cs typeface="+mn-cs"/>
        </a:defRPr>
      </a:lvl7pPr>
      <a:lvl8pPr marL="4252371" algn="l" defTabSz="1214963" rtl="0" eaLnBrk="1" latinLnBrk="0" hangingPunct="1">
        <a:defRPr sz="2400" kern="1200">
          <a:solidFill>
            <a:schemeClr val="tx1"/>
          </a:solidFill>
          <a:latin typeface="+mn-lt"/>
          <a:ea typeface="+mn-ea"/>
          <a:cs typeface="+mn-cs"/>
        </a:defRPr>
      </a:lvl8pPr>
      <a:lvl9pPr marL="4859853" algn="l" defTabSz="121496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s://www.agri.ee/regionaalareng-planeeringud/kohalikud-omavalitsused/omavalitsuspoliitika#peamised-muudatused" TargetMode="External"/><Relationship Id="rId2" Type="http://schemas.openxmlformats.org/officeDocument/2006/relationships/hyperlink" Target="https://eelnoud.valitsus.ee/main/mount/docList/345b8b87-0431-4aaa-ad59-6f0e7112fd8b" TargetMode="External"/><Relationship Id="rId1" Type="http://schemas.openxmlformats.org/officeDocument/2006/relationships/slideLayout" Target="../slideLayouts/slideLayout32.xml"/><Relationship Id="rId5" Type="http://schemas.openxmlformats.org/officeDocument/2006/relationships/hyperlink" Target="https://www.agri.ee/regionaalareng-planeeringud/kohalikud-omavalitsused/omavalitsuspoliitika#artiklid-koksi-muuda" TargetMode="External"/><Relationship Id="rId4" Type="http://schemas.openxmlformats.org/officeDocument/2006/relationships/hyperlink" Target="https://www.riigikogu.ee/tegevus/eelnoud/eelnou/11f0597d-860d-47d0-a759-1239bffba207/Kohaliku%20omavalitsuse%20korralduse%20seaduse%20ja%20sellega%20seonduvate%20seaduste%20muutmise%20seadu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hyperlink" Target="https://www.riigikogu.ee/tegevus/eelnoud/eelnou/11f0597d-860d-47d0-a759-1239bffba207/kohaliku-omavalitsuse-korralduse-seaduse-ja-sellega-seonduvate-seaduste-muutmise-seadus" TargetMode="Externa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1442828" y="1832125"/>
            <a:ext cx="9949599" cy="2448272"/>
          </a:xfrm>
        </p:spPr>
        <p:txBody>
          <a:bodyPr>
            <a:normAutofit/>
          </a:bodyPr>
          <a:lstStyle/>
          <a:p>
            <a:r>
              <a:rPr lang="et-EE" sz="4400" dirty="0"/>
              <a:t>Milliseid muudatusi kavandatakse kohaliku omavalitsuse korralduse seaduse muutmise eelnõuga omavalitsuste ametiasutuste töös?</a:t>
            </a:r>
          </a:p>
        </p:txBody>
      </p:sp>
      <p:sp>
        <p:nvSpPr>
          <p:cNvPr id="11" name="Subtitle 10"/>
          <p:cNvSpPr>
            <a:spLocks noGrp="1"/>
          </p:cNvSpPr>
          <p:nvPr>
            <p:ph type="subTitle" idx="1"/>
          </p:nvPr>
        </p:nvSpPr>
        <p:spPr/>
        <p:txBody>
          <a:bodyPr>
            <a:normAutofit/>
          </a:bodyPr>
          <a:lstStyle/>
          <a:p>
            <a:pPr>
              <a:lnSpc>
                <a:spcPct val="110000"/>
              </a:lnSpc>
              <a:spcBef>
                <a:spcPts val="0"/>
              </a:spcBef>
            </a:pPr>
            <a:r>
              <a:rPr lang="et-EE" dirty="0"/>
              <a:t>Olivia Taluste</a:t>
            </a:r>
          </a:p>
          <a:p>
            <a:pPr>
              <a:lnSpc>
                <a:spcPct val="110000"/>
              </a:lnSpc>
              <a:spcBef>
                <a:spcPts val="0"/>
              </a:spcBef>
            </a:pPr>
            <a:r>
              <a:rPr lang="et-EE" dirty="0"/>
              <a:t>kohalike omavalitsuste osakond</a:t>
            </a:r>
          </a:p>
          <a:p>
            <a:pPr>
              <a:lnSpc>
                <a:spcPct val="110000"/>
              </a:lnSpc>
              <a:spcBef>
                <a:spcPts val="0"/>
              </a:spcBef>
            </a:pPr>
            <a:r>
              <a:rPr lang="et-EE" dirty="0"/>
              <a:t>15.05.2024, KOV personalispetsialistidega kohtumine </a:t>
            </a:r>
            <a:r>
              <a:rPr lang="et-EE" dirty="0" err="1"/>
              <a:t>ELVLis</a:t>
            </a:r>
            <a:endParaRPr lang="et-E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8BAC5-8FAF-941D-DCC7-5EE06E9AD678}"/>
              </a:ext>
            </a:extLst>
          </p:cNvPr>
          <p:cNvSpPr>
            <a:spLocks noGrp="1"/>
          </p:cNvSpPr>
          <p:nvPr>
            <p:ph type="title"/>
          </p:nvPr>
        </p:nvSpPr>
        <p:spPr/>
        <p:txBody>
          <a:bodyPr>
            <a:normAutofit/>
          </a:bodyPr>
          <a:lstStyle/>
          <a:p>
            <a:pPr algn="ctr"/>
            <a:r>
              <a:rPr lang="fi-FI" sz="3600" dirty="0"/>
              <a:t>Volikogu liikme õigus saada teavet</a:t>
            </a:r>
            <a:endParaRPr lang="et-EE" sz="3600" dirty="0"/>
          </a:p>
        </p:txBody>
      </p:sp>
      <p:sp>
        <p:nvSpPr>
          <p:cNvPr id="3" name="Content Placeholder 2">
            <a:extLst>
              <a:ext uri="{FF2B5EF4-FFF2-40B4-BE49-F238E27FC236}">
                <a16:creationId xmlns:a16="http://schemas.microsoft.com/office/drawing/2014/main" id="{357E3BF7-54BD-44D1-7D18-1799C67CE5D5}"/>
              </a:ext>
            </a:extLst>
          </p:cNvPr>
          <p:cNvSpPr>
            <a:spLocks noGrp="1"/>
          </p:cNvSpPr>
          <p:nvPr>
            <p:ph idx="1"/>
          </p:nvPr>
        </p:nvSpPr>
        <p:spPr>
          <a:xfrm>
            <a:off x="835472" y="1616100"/>
            <a:ext cx="10481370" cy="4057365"/>
          </a:xfrm>
        </p:spPr>
        <p:txBody>
          <a:bodyPr>
            <a:normAutofit fontScale="77500" lnSpcReduction="20000"/>
          </a:bodyPr>
          <a:lstStyle/>
          <a:p>
            <a:r>
              <a:rPr lang="et-EE" dirty="0"/>
              <a:t>KOKS § 26 muudatused:</a:t>
            </a:r>
          </a:p>
          <a:p>
            <a:r>
              <a:rPr lang="et-EE" dirty="0">
                <a:solidFill>
                  <a:srgbClr val="C00000"/>
                </a:solidFill>
              </a:rPr>
              <a:t>Volikogu liikmel on õigus saada volikogu ja valitsuse õigusakte, dokumente ja muud teavet ning oma kirjalikule küsimusele vastus, </a:t>
            </a:r>
            <a:r>
              <a:rPr lang="et-EE" u="sng" dirty="0">
                <a:solidFill>
                  <a:srgbClr val="C00000"/>
                </a:solidFill>
              </a:rPr>
              <a:t>mida ta vajab volikogu liikme ülesannete täitmiseks</a:t>
            </a:r>
            <a:r>
              <a:rPr lang="et-EE" dirty="0">
                <a:solidFill>
                  <a:srgbClr val="C00000"/>
                </a:solidFill>
              </a:rPr>
              <a:t>, välja arvatud andmed, mille väljastamine on seadusega keelatud.</a:t>
            </a:r>
          </a:p>
          <a:p>
            <a:r>
              <a:rPr lang="et-EE" dirty="0"/>
              <a:t>Vastamist võib küsimuse keerukuse või suure mahu korral pikendada 10lt tööpäevalt 20 tööpäevani. Volikogu liiget teavitatakse vastamise tähtaja pikendamisest ja selle põhjusest.</a:t>
            </a:r>
          </a:p>
          <a:p>
            <a:r>
              <a:rPr lang="et-EE" dirty="0"/>
              <a:t>Välistatakse </a:t>
            </a:r>
            <a:r>
              <a:rPr lang="et-EE" dirty="0" err="1"/>
              <a:t>AvTSi</a:t>
            </a:r>
            <a:r>
              <a:rPr lang="et-EE" dirty="0"/>
              <a:t> ja </a:t>
            </a:r>
            <a:r>
              <a:rPr lang="et-EE" dirty="0" err="1"/>
              <a:t>MSVSi</a:t>
            </a:r>
            <a:r>
              <a:rPr lang="et-EE" dirty="0"/>
              <a:t> kohaldamine.</a:t>
            </a:r>
          </a:p>
          <a:p>
            <a:endParaRPr lang="et-EE" dirty="0"/>
          </a:p>
        </p:txBody>
      </p:sp>
    </p:spTree>
    <p:extLst>
      <p:ext uri="{BB962C8B-B14F-4D97-AF65-F5344CB8AC3E}">
        <p14:creationId xmlns:p14="http://schemas.microsoft.com/office/powerpoint/2010/main" val="115563917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D15C0-596D-B023-CCB2-ABF4E119E445}"/>
              </a:ext>
            </a:extLst>
          </p:cNvPr>
          <p:cNvSpPr>
            <a:spLocks noGrp="1"/>
          </p:cNvSpPr>
          <p:nvPr>
            <p:ph type="title"/>
          </p:nvPr>
        </p:nvSpPr>
        <p:spPr/>
        <p:txBody>
          <a:bodyPr>
            <a:normAutofit/>
          </a:bodyPr>
          <a:lstStyle/>
          <a:p>
            <a:pPr algn="ctr"/>
            <a:r>
              <a:rPr lang="et-EE" sz="3600" dirty="0"/>
              <a:t>Kohaliku rahvaalgatuse lihtsustamine*</a:t>
            </a:r>
          </a:p>
        </p:txBody>
      </p:sp>
      <p:sp>
        <p:nvSpPr>
          <p:cNvPr id="3" name="Content Placeholder 2">
            <a:extLst>
              <a:ext uri="{FF2B5EF4-FFF2-40B4-BE49-F238E27FC236}">
                <a16:creationId xmlns:a16="http://schemas.microsoft.com/office/drawing/2014/main" id="{13C50974-B155-0A2C-B228-02176326022F}"/>
              </a:ext>
            </a:extLst>
          </p:cNvPr>
          <p:cNvSpPr>
            <a:spLocks noGrp="1"/>
          </p:cNvSpPr>
          <p:nvPr>
            <p:ph idx="1"/>
          </p:nvPr>
        </p:nvSpPr>
        <p:spPr>
          <a:xfrm>
            <a:off x="835472" y="1681942"/>
            <a:ext cx="10481370" cy="3991524"/>
          </a:xfrm>
        </p:spPr>
        <p:txBody>
          <a:bodyPr>
            <a:normAutofit fontScale="47500" lnSpcReduction="20000"/>
          </a:bodyPr>
          <a:lstStyle/>
          <a:p>
            <a:r>
              <a:rPr lang="et-EE" dirty="0"/>
              <a:t>KOKS § 32 - 1% vähemalt 16-aastaste KOV hääleõiguslike elanike algatus: enam ei pea ettepanekut esitama volikogu või valitsuse õigusakti eelnõu kujul, vaid seda võib teha ka kirjaliku vabas vormis põhjendatud taotlusena (KOV ise saab volikogu ja valitsuse istungile esitamiseks vormistada selle nõuetelevastava eelnõu vormi). </a:t>
            </a:r>
          </a:p>
          <a:p>
            <a:r>
              <a:rPr lang="et-EE" dirty="0"/>
              <a:t>1% vähemalt 16-aastaste KOV hääleõiguslike elanike algatus võib puudutada ka muud kohaliku elu küsimust, mis ei vaja õigusakti kehtestamist. </a:t>
            </a:r>
          </a:p>
          <a:p>
            <a:r>
              <a:rPr lang="et-EE" i="1" dirty="0">
                <a:solidFill>
                  <a:schemeClr val="tx1">
                    <a:lumMod val="50000"/>
                    <a:lumOff val="50000"/>
                  </a:schemeClr>
                </a:solidFill>
              </a:rPr>
              <a:t>Kehtiva seaduse järgi lubatud ettepanekuid teha vaid valla- või linnavolikogu või -valitsuse õigusaktide vastuvõtmiseks, muutmiseks või kehtetuks tunnistamiseks, esitades vastava eelnõu.</a:t>
            </a:r>
          </a:p>
          <a:p>
            <a:r>
              <a:rPr lang="et-EE" dirty="0"/>
              <a:t>Algatus võetakse arutusele ja sellega seotud edasistest tegevustest informeeritakse esitajat kolme kuu jooksul algatuse esitamisest arvates. Võimalus tähtaega pikendada.</a:t>
            </a:r>
          </a:p>
          <a:p>
            <a:r>
              <a:rPr lang="et-EE" dirty="0"/>
              <a:t>Algatuse tagasilükkamist peab algatusel märgitud algatuse esitajate esindajale põhjendama ja põhjendus kantakse volikogu või valitsuse istungi protokolli.</a:t>
            </a:r>
          </a:p>
          <a:p>
            <a:r>
              <a:rPr lang="et-EE" dirty="0"/>
              <a:t>Kui elanikud soovivad rahvaalgatuses territooriumiosa üleandmist teisele </a:t>
            </a:r>
            <a:r>
              <a:rPr lang="et-EE" dirty="0" err="1"/>
              <a:t>KOVile</a:t>
            </a:r>
            <a:r>
              <a:rPr lang="et-EE" dirty="0"/>
              <a:t>, siis enne rahvaalgatuse arutelu volikogus tuleb läbi viia üleantava territooriumiosa elanike küsitlus. </a:t>
            </a:r>
          </a:p>
          <a:p>
            <a:endParaRPr lang="et-EE" dirty="0"/>
          </a:p>
          <a:p>
            <a:endParaRPr lang="et-EE" dirty="0"/>
          </a:p>
        </p:txBody>
      </p:sp>
    </p:spTree>
    <p:extLst>
      <p:ext uri="{BB962C8B-B14F-4D97-AF65-F5344CB8AC3E}">
        <p14:creationId xmlns:p14="http://schemas.microsoft.com/office/powerpoint/2010/main" val="106641967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7BD9-528A-A206-9A42-F624A5B2B71C}"/>
              </a:ext>
            </a:extLst>
          </p:cNvPr>
          <p:cNvSpPr>
            <a:spLocks noGrp="1"/>
          </p:cNvSpPr>
          <p:nvPr>
            <p:ph type="title"/>
          </p:nvPr>
        </p:nvSpPr>
        <p:spPr/>
        <p:txBody>
          <a:bodyPr>
            <a:normAutofit/>
          </a:bodyPr>
          <a:lstStyle/>
          <a:p>
            <a:pPr algn="ctr"/>
            <a:r>
              <a:rPr lang="et-EE" sz="3600" dirty="0"/>
              <a:t>Rahvaküsitlus elanike algatusel*</a:t>
            </a:r>
          </a:p>
        </p:txBody>
      </p:sp>
      <p:sp>
        <p:nvSpPr>
          <p:cNvPr id="3" name="Content Placeholder 2">
            <a:extLst>
              <a:ext uri="{FF2B5EF4-FFF2-40B4-BE49-F238E27FC236}">
                <a16:creationId xmlns:a16="http://schemas.microsoft.com/office/drawing/2014/main" id="{B9FE8013-D079-A0FF-7F7B-FCE7836E77A6}"/>
              </a:ext>
            </a:extLst>
          </p:cNvPr>
          <p:cNvSpPr>
            <a:spLocks noGrp="1"/>
          </p:cNvSpPr>
          <p:nvPr>
            <p:ph idx="1"/>
          </p:nvPr>
        </p:nvSpPr>
        <p:spPr>
          <a:xfrm>
            <a:off x="835472" y="1681942"/>
            <a:ext cx="10481370" cy="3991524"/>
          </a:xfrm>
        </p:spPr>
        <p:txBody>
          <a:bodyPr>
            <a:normAutofit fontScale="47500" lnSpcReduction="20000"/>
          </a:bodyPr>
          <a:lstStyle/>
          <a:p>
            <a:r>
              <a:rPr lang="et-EE" dirty="0"/>
              <a:t>Elanike algatusel võib esitada ka taotluse rahvaküsitluse korraldamiseks (nõutav vähemalt 10% antud KOV elanikest algatuse esitajatena, kuid mitte vähem kui 20 hääleõiguslikku, st vähemalt 16- aastast elanikku) </a:t>
            </a:r>
            <a:r>
              <a:rPr lang="et-EE" b="1" dirty="0"/>
              <a:t>olulises</a:t>
            </a:r>
            <a:r>
              <a:rPr lang="et-EE" dirty="0"/>
              <a:t> kohaliku elu küsimuses</a:t>
            </a:r>
            <a:r>
              <a:rPr lang="et-EE" i="1" dirty="0"/>
              <a:t>. </a:t>
            </a:r>
            <a:r>
              <a:rPr lang="et-EE" i="1" dirty="0">
                <a:solidFill>
                  <a:schemeClr val="tx1">
                    <a:lumMod val="50000"/>
                    <a:lumOff val="50000"/>
                  </a:schemeClr>
                </a:solidFill>
              </a:rPr>
              <a:t>Kehtivas seaduses rahvaküsitlus võimalik vaid volikogu algatusel.</a:t>
            </a:r>
          </a:p>
          <a:p>
            <a:r>
              <a:rPr lang="et-EE" dirty="0"/>
              <a:t>Volikogu sõnastab ise täpse korrektselt vormistatud küsimuse, mis tuleb algatuse esitajaga eelnevalt läbi rääkida. Küsitlus korraldatakse 6 kuu jooksul valitsusele esitamisest.</a:t>
            </a:r>
          </a:p>
          <a:p>
            <a:r>
              <a:rPr lang="et-EE" dirty="0"/>
              <a:t>Rahvaküsitlust elanike algatusel ei saa korraldada valla või linna eelarve (välja arvatud kaasav eelarve), maksude ja seadusest tulenevate hüvitiste ning avalik-õiguslike tasude, valla või linna ameti- või töökohtadele värbamise, palkade ja muude teenistussuhetega seonduvate ning seadusega mitte kooskõlas olevate küsimuste üle </a:t>
            </a:r>
            <a:r>
              <a:rPr lang="et-EE" i="1" dirty="0">
                <a:solidFill>
                  <a:schemeClr val="tx1">
                    <a:lumMod val="50000"/>
                    <a:lumOff val="50000"/>
                  </a:schemeClr>
                </a:solidFill>
              </a:rPr>
              <a:t>(eeskujuks rahvahääletuse seaduse § 1 lg 2: rahvahääletusele ei saa panna eelarve, maksude, riigi rahaliste kohustuste, </a:t>
            </a:r>
            <a:r>
              <a:rPr lang="et-EE" i="1" dirty="0" err="1">
                <a:solidFill>
                  <a:schemeClr val="tx1">
                    <a:lumMod val="50000"/>
                    <a:lumOff val="50000"/>
                  </a:schemeClr>
                </a:solidFill>
              </a:rPr>
              <a:t>välislepingute</a:t>
            </a:r>
            <a:r>
              <a:rPr lang="et-EE" i="1" dirty="0">
                <a:solidFill>
                  <a:schemeClr val="tx1">
                    <a:lumMod val="50000"/>
                    <a:lumOff val="50000"/>
                  </a:schemeClr>
                </a:solidFill>
              </a:rPr>
              <a:t> ratifitseerimise ja denonsseerimise, erakorralise seisukorra kehtestamise ja lõpetamise ning riigikaitse küsimusi).</a:t>
            </a:r>
          </a:p>
          <a:p>
            <a:r>
              <a:rPr lang="et-EE" dirty="0"/>
              <a:t>KOV veebilehel tuleb hiljemalt kolme kuu jooksul rahvaküsitluse korraldamisest, mis volikogus või valitsuses rahvaküsitlusel eelistatud lahenduse elluviimise kohta on otsustatud. Kui volikogu või valitsus rahvaküsitlusel eelistatud lahendust ei toeta, siis tuleb vastav põhjendus kanda volikogu või valitsuse istungi protokolli.</a:t>
            </a:r>
          </a:p>
          <a:p>
            <a:endParaRPr lang="et-EE" i="1" dirty="0">
              <a:solidFill>
                <a:schemeClr val="tx1">
                  <a:lumMod val="50000"/>
                  <a:lumOff val="50000"/>
                </a:schemeClr>
              </a:solidFill>
            </a:endParaRPr>
          </a:p>
          <a:p>
            <a:endParaRPr lang="et-EE" dirty="0"/>
          </a:p>
        </p:txBody>
      </p:sp>
    </p:spTree>
    <p:extLst>
      <p:ext uri="{BB962C8B-B14F-4D97-AF65-F5344CB8AC3E}">
        <p14:creationId xmlns:p14="http://schemas.microsoft.com/office/powerpoint/2010/main" val="420857724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E370B-D66B-C735-C8E4-F8ABAE28F21C}"/>
              </a:ext>
            </a:extLst>
          </p:cNvPr>
          <p:cNvSpPr>
            <a:spLocks noGrp="1"/>
          </p:cNvSpPr>
          <p:nvPr>
            <p:ph type="title"/>
          </p:nvPr>
        </p:nvSpPr>
        <p:spPr/>
        <p:txBody>
          <a:bodyPr>
            <a:noAutofit/>
          </a:bodyPr>
          <a:lstStyle/>
          <a:p>
            <a:pPr algn="ctr">
              <a:lnSpc>
                <a:spcPct val="100000"/>
              </a:lnSpc>
            </a:pPr>
            <a:r>
              <a:rPr lang="et-EE" sz="3600" dirty="0"/>
              <a:t>Riiklik järelevalve KOV eeskirjade täitmise üle</a:t>
            </a:r>
          </a:p>
        </p:txBody>
      </p:sp>
      <p:sp>
        <p:nvSpPr>
          <p:cNvPr id="3" name="Content Placeholder 2">
            <a:extLst>
              <a:ext uri="{FF2B5EF4-FFF2-40B4-BE49-F238E27FC236}">
                <a16:creationId xmlns:a16="http://schemas.microsoft.com/office/drawing/2014/main" id="{2DB413C4-F7BF-AD01-8995-088897E65A06}"/>
              </a:ext>
            </a:extLst>
          </p:cNvPr>
          <p:cNvSpPr>
            <a:spLocks noGrp="1"/>
          </p:cNvSpPr>
          <p:nvPr>
            <p:ph idx="1"/>
          </p:nvPr>
        </p:nvSpPr>
        <p:spPr>
          <a:xfrm>
            <a:off x="835472" y="1832124"/>
            <a:ext cx="10481370" cy="3841342"/>
          </a:xfrm>
        </p:spPr>
        <p:txBody>
          <a:bodyPr>
            <a:normAutofit fontScale="85000" lnSpcReduction="20000"/>
          </a:bodyPr>
          <a:lstStyle/>
          <a:p>
            <a:r>
              <a:rPr lang="et-EE" sz="2400" dirty="0"/>
              <a:t>KOKS täiendamine §-ga 65</a:t>
            </a:r>
            <a:r>
              <a:rPr lang="et-EE" sz="2400" baseline="30000" dirty="0"/>
              <a:t>1</a:t>
            </a:r>
            <a:r>
              <a:rPr lang="et-EE" sz="2400" dirty="0"/>
              <a:t>: </a:t>
            </a:r>
            <a:r>
              <a:rPr lang="et-EE" sz="2400" dirty="0" err="1"/>
              <a:t>KOVil</a:t>
            </a:r>
            <a:r>
              <a:rPr lang="et-EE" sz="2400" dirty="0"/>
              <a:t> on õigus teha riiklikku järelevalvet volikogu kehtestatud lemmikloomade pidamise eeskirjade, kaevetööde eeskirjade ja heakorra tagamiseks heakorraeeskirjade ning avalikult kasutataval maa-alal kaubanduse korraldamise nõuete ja korra täitmise üle.</a:t>
            </a:r>
          </a:p>
          <a:p>
            <a:r>
              <a:rPr lang="et-EE" sz="2400" dirty="0"/>
              <a:t>Nimetatud nõuete rikkumise korral on </a:t>
            </a:r>
            <a:r>
              <a:rPr lang="et-EE" sz="2400" dirty="0" err="1"/>
              <a:t>KOVil</a:t>
            </a:r>
            <a:r>
              <a:rPr lang="et-EE" sz="2400" dirty="0"/>
              <a:t> õigus teavitada avalikkust või isikut ohu ennetamisest, ohukahtlusest, ohust või korrarikkumisest, teha ettekirjutus ja kohaldada selle täitmata jätmise korral asendustäitmist ja sunniraha (kuni 6400 eurot).</a:t>
            </a:r>
          </a:p>
          <a:p>
            <a:r>
              <a:rPr lang="et-EE" sz="2400" dirty="0"/>
              <a:t>KOV võib järelevalve teostamisel kohaldada </a:t>
            </a:r>
            <a:r>
              <a:rPr lang="et-EE" sz="2400" dirty="0" err="1"/>
              <a:t>KorS</a:t>
            </a:r>
            <a:r>
              <a:rPr lang="et-EE" sz="2400" dirty="0"/>
              <a:t> §-des 30 ja 32 sätestatud riikliku järelevalve erimeedet </a:t>
            </a:r>
            <a:r>
              <a:rPr lang="et-EE" sz="2400" dirty="0">
                <a:solidFill>
                  <a:schemeClr val="tx1">
                    <a:lumMod val="50000"/>
                    <a:lumOff val="50000"/>
                  </a:schemeClr>
                </a:solidFill>
              </a:rPr>
              <a:t>(küsitlemine ja dokumentide nõudmine, isikusamasuse tuvastamine)</a:t>
            </a:r>
            <a:r>
              <a:rPr lang="et-EE" sz="2400" dirty="0"/>
              <a:t>. KOV võib vahetu ohu tõrjumiseks kohaldada </a:t>
            </a:r>
            <a:r>
              <a:rPr lang="et-EE" sz="2400" dirty="0" err="1"/>
              <a:t>KorS</a:t>
            </a:r>
            <a:r>
              <a:rPr lang="et-EE" sz="2400" dirty="0"/>
              <a:t> §-des 50, 51, 52 ja 53 sätestatud riikliku järelevalve erimeetmeid </a:t>
            </a:r>
            <a:r>
              <a:rPr lang="et-EE" sz="2400" dirty="0">
                <a:solidFill>
                  <a:schemeClr val="tx1">
                    <a:lumMod val="50000"/>
                    <a:lumOff val="50000"/>
                  </a:schemeClr>
                </a:solidFill>
              </a:rPr>
              <a:t>(valdusesse sisenemine, valduse läbivaatus, vallasasja hoiule võtmine, </a:t>
            </a:r>
            <a:r>
              <a:rPr lang="et-EE" sz="2400" dirty="0" err="1">
                <a:solidFill>
                  <a:schemeClr val="tx1">
                    <a:lumMod val="50000"/>
                    <a:lumOff val="50000"/>
                  </a:schemeClr>
                </a:solidFill>
              </a:rPr>
              <a:t>hoiulevõetud</a:t>
            </a:r>
            <a:r>
              <a:rPr lang="et-EE" sz="2400" dirty="0">
                <a:solidFill>
                  <a:schemeClr val="tx1">
                    <a:lumMod val="50000"/>
                    <a:lumOff val="50000"/>
                  </a:schemeClr>
                </a:solidFill>
              </a:rPr>
              <a:t> vallasasja müümine või hävitamine)</a:t>
            </a:r>
            <a:r>
              <a:rPr lang="et-EE" sz="2400" dirty="0"/>
              <a:t>, kui rikkumine võib põhjustada ohtu isiku elule või tervisele. </a:t>
            </a:r>
          </a:p>
          <a:p>
            <a:r>
              <a:rPr lang="et-EE" sz="2400" dirty="0"/>
              <a:t>Ei ole nõutav, et ülesande täitjaks oleks vaid korrakaitseametnikud.</a:t>
            </a:r>
          </a:p>
          <a:p>
            <a:endParaRPr lang="et-EE" sz="2400" dirty="0"/>
          </a:p>
          <a:p>
            <a:endParaRPr lang="et-EE" dirty="0"/>
          </a:p>
          <a:p>
            <a:endParaRPr lang="et-EE" dirty="0"/>
          </a:p>
        </p:txBody>
      </p:sp>
    </p:spTree>
    <p:extLst>
      <p:ext uri="{BB962C8B-B14F-4D97-AF65-F5344CB8AC3E}">
        <p14:creationId xmlns:p14="http://schemas.microsoft.com/office/powerpoint/2010/main" val="405301645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F311-1141-8E40-B16C-68A385C0CB40}"/>
              </a:ext>
            </a:extLst>
          </p:cNvPr>
          <p:cNvSpPr>
            <a:spLocks noGrp="1"/>
          </p:cNvSpPr>
          <p:nvPr>
            <p:ph type="title"/>
          </p:nvPr>
        </p:nvSpPr>
        <p:spPr/>
        <p:txBody>
          <a:bodyPr>
            <a:noAutofit/>
          </a:bodyPr>
          <a:lstStyle/>
          <a:p>
            <a:pPr algn="ctr"/>
            <a:r>
              <a:rPr lang="fi-FI" sz="3200" dirty="0" err="1"/>
              <a:t>Õigusaktide</a:t>
            </a:r>
            <a:r>
              <a:rPr lang="fi-FI" sz="3200" dirty="0"/>
              <a:t> </a:t>
            </a:r>
            <a:r>
              <a:rPr lang="fi-FI" sz="3200" dirty="0" err="1"/>
              <a:t>kehtestamine</a:t>
            </a:r>
            <a:r>
              <a:rPr lang="fi-FI" sz="3200" dirty="0"/>
              <a:t> </a:t>
            </a:r>
            <a:endParaRPr lang="et-EE" sz="3200" dirty="0"/>
          </a:p>
        </p:txBody>
      </p:sp>
      <p:sp>
        <p:nvSpPr>
          <p:cNvPr id="3" name="Content Placeholder 2">
            <a:extLst>
              <a:ext uri="{FF2B5EF4-FFF2-40B4-BE49-F238E27FC236}">
                <a16:creationId xmlns:a16="http://schemas.microsoft.com/office/drawing/2014/main" id="{A4E235A1-067F-0F43-9BE0-6F4542863A56}"/>
              </a:ext>
            </a:extLst>
          </p:cNvPr>
          <p:cNvSpPr>
            <a:spLocks noGrp="1"/>
          </p:cNvSpPr>
          <p:nvPr>
            <p:ph idx="1"/>
          </p:nvPr>
        </p:nvSpPr>
        <p:spPr/>
        <p:txBody>
          <a:bodyPr>
            <a:normAutofit fontScale="62500" lnSpcReduction="20000"/>
          </a:bodyPr>
          <a:lstStyle/>
          <a:p>
            <a:r>
              <a:rPr lang="et-EE" dirty="0"/>
              <a:t>Volikogu ja valitsuse õigusaktide andmist puudutavad sätted koondatakse kokku § 7.</a:t>
            </a:r>
          </a:p>
          <a:p>
            <a:r>
              <a:rPr lang="et-EE" b="1" dirty="0"/>
              <a:t>Volikogu ja valitsuse määruse eelnõule kohaldatakse Vabariigi Valitsuse ja ministri määruse eelnõu kohta kehtestatud normitehnilisi nõudeid (HÕNTE) täies mahus. </a:t>
            </a:r>
          </a:p>
          <a:p>
            <a:r>
              <a:rPr lang="et-EE" dirty="0"/>
              <a:t>Ka KOV õigusakti andmisel tuleb kaaluda sellega kaasnevaid mõjusid, akti andmist põhjendada ja koostada alati määruse seletuskiri.</a:t>
            </a:r>
          </a:p>
          <a:p>
            <a:r>
              <a:rPr lang="et-EE" dirty="0"/>
              <a:t>Valla või linna põhimääruses (KOKS § 8 lg 1 p 4) tuleb edaspidi sätestada ka ametiasutuste ja hallatavate asutuste ümberkorraldamise ja tegevuse lõpetamise kord. Praegu nimetatud vaid moodustamise korda.</a:t>
            </a:r>
          </a:p>
          <a:p>
            <a:endParaRPr lang="et-EE" dirty="0"/>
          </a:p>
        </p:txBody>
      </p:sp>
    </p:spTree>
    <p:extLst>
      <p:ext uri="{BB962C8B-B14F-4D97-AF65-F5344CB8AC3E}">
        <p14:creationId xmlns:p14="http://schemas.microsoft.com/office/powerpoint/2010/main" val="99497508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3C2DB-C9F5-E554-2874-EBEB1DB7B030}"/>
              </a:ext>
            </a:extLst>
          </p:cNvPr>
          <p:cNvSpPr>
            <a:spLocks noGrp="1"/>
          </p:cNvSpPr>
          <p:nvPr>
            <p:ph type="title"/>
          </p:nvPr>
        </p:nvSpPr>
        <p:spPr/>
        <p:txBody>
          <a:bodyPr>
            <a:normAutofit/>
          </a:bodyPr>
          <a:lstStyle/>
          <a:p>
            <a:pPr algn="ctr"/>
            <a:r>
              <a:rPr lang="fi-FI" sz="3600" dirty="0" err="1"/>
              <a:t>valla-</a:t>
            </a:r>
            <a:r>
              <a:rPr lang="fi-FI" sz="3600" dirty="0"/>
              <a:t> ja </a:t>
            </a:r>
            <a:r>
              <a:rPr lang="fi-FI" sz="3600" dirty="0" err="1"/>
              <a:t>linnasekretär</a:t>
            </a:r>
            <a:endParaRPr lang="et-EE" sz="3600" dirty="0"/>
          </a:p>
        </p:txBody>
      </p:sp>
      <p:sp>
        <p:nvSpPr>
          <p:cNvPr id="3" name="Content Placeholder 2">
            <a:extLst>
              <a:ext uri="{FF2B5EF4-FFF2-40B4-BE49-F238E27FC236}">
                <a16:creationId xmlns:a16="http://schemas.microsoft.com/office/drawing/2014/main" id="{E05667CF-27A5-CD30-F9F7-6ECDF7D853EE}"/>
              </a:ext>
            </a:extLst>
          </p:cNvPr>
          <p:cNvSpPr>
            <a:spLocks noGrp="1"/>
          </p:cNvSpPr>
          <p:nvPr>
            <p:ph idx="1"/>
          </p:nvPr>
        </p:nvSpPr>
        <p:spPr/>
        <p:txBody>
          <a:bodyPr>
            <a:normAutofit fontScale="77500" lnSpcReduction="20000"/>
          </a:bodyPr>
          <a:lstStyle/>
          <a:p>
            <a:r>
              <a:rPr lang="et-EE" dirty="0"/>
              <a:t>Valla- ja linnasekretärid vabanevad kohustusest juhtida kantseleid, et nad saaksid eelkõige keskenduda juriidiliste ülesannete täitmisele.</a:t>
            </a:r>
          </a:p>
          <a:p>
            <a:r>
              <a:rPr lang="et-EE" dirty="0"/>
              <a:t>Alates 2027. a algusest ei saa valla- ja linnasekretäri kutsetunnistuse omaja, kellel ei ole õiguse õppesuunal vähemalt bakalaureusekraadi, enam valla- ja linnasekretäri ametikohale nimetada. </a:t>
            </a:r>
          </a:p>
          <a:p>
            <a:r>
              <a:rPr lang="et-EE" dirty="0"/>
              <a:t>Kutsetunnistuse omaja saab samal ametikohal teenistust jätkata. Sama nõue kohaldub tema asendajale.</a:t>
            </a:r>
          </a:p>
          <a:p>
            <a:endParaRPr lang="et-EE" dirty="0"/>
          </a:p>
          <a:p>
            <a:endParaRPr lang="et-EE" dirty="0"/>
          </a:p>
          <a:p>
            <a:pPr marL="0" indent="0">
              <a:buNone/>
            </a:pPr>
            <a:endParaRPr lang="et-EE" dirty="0"/>
          </a:p>
          <a:p>
            <a:endParaRPr lang="et-EE" dirty="0"/>
          </a:p>
        </p:txBody>
      </p:sp>
    </p:spTree>
    <p:extLst>
      <p:ext uri="{BB962C8B-B14F-4D97-AF65-F5344CB8AC3E}">
        <p14:creationId xmlns:p14="http://schemas.microsoft.com/office/powerpoint/2010/main" val="230368778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44A4D-8ADA-0B18-E3CA-B2053830A849}"/>
              </a:ext>
            </a:extLst>
          </p:cNvPr>
          <p:cNvSpPr>
            <a:spLocks noGrp="1"/>
          </p:cNvSpPr>
          <p:nvPr>
            <p:ph type="title"/>
          </p:nvPr>
        </p:nvSpPr>
        <p:spPr/>
        <p:txBody>
          <a:bodyPr>
            <a:noAutofit/>
          </a:bodyPr>
          <a:lstStyle/>
          <a:p>
            <a:pPr algn="ctr">
              <a:lnSpc>
                <a:spcPts val="4500"/>
              </a:lnSpc>
            </a:pPr>
            <a:r>
              <a:rPr lang="et-EE" sz="4000" dirty="0"/>
              <a:t>KOV Ametiasutused ja Hallatavad asutused</a:t>
            </a:r>
          </a:p>
        </p:txBody>
      </p:sp>
      <p:sp>
        <p:nvSpPr>
          <p:cNvPr id="3" name="Content Placeholder 2">
            <a:extLst>
              <a:ext uri="{FF2B5EF4-FFF2-40B4-BE49-F238E27FC236}">
                <a16:creationId xmlns:a16="http://schemas.microsoft.com/office/drawing/2014/main" id="{259146C2-8B52-A880-1663-B663F4240095}"/>
              </a:ext>
            </a:extLst>
          </p:cNvPr>
          <p:cNvSpPr>
            <a:spLocks noGrp="1"/>
          </p:cNvSpPr>
          <p:nvPr>
            <p:ph idx="1"/>
          </p:nvPr>
        </p:nvSpPr>
        <p:spPr/>
        <p:txBody>
          <a:bodyPr>
            <a:normAutofit/>
          </a:bodyPr>
          <a:lstStyle/>
          <a:p>
            <a:r>
              <a:rPr lang="et-EE" dirty="0"/>
              <a:t>Lisatakse peatükk 3</a:t>
            </a:r>
            <a:r>
              <a:rPr lang="et-EE" baseline="30000" dirty="0"/>
              <a:t>1</a:t>
            </a:r>
            <a:r>
              <a:rPr lang="et-EE" dirty="0"/>
              <a:t> „Valla ja linna asutused“.</a:t>
            </a:r>
          </a:p>
          <a:p>
            <a:r>
              <a:rPr lang="et-EE" dirty="0"/>
              <a:t>Viiakse peatükki üle asutuste osa kehtivast KOKS §-st 35.</a:t>
            </a:r>
          </a:p>
          <a:p>
            <a:endParaRPr lang="et-EE" dirty="0"/>
          </a:p>
          <a:p>
            <a:endParaRPr lang="et-EE" dirty="0"/>
          </a:p>
        </p:txBody>
      </p:sp>
    </p:spTree>
    <p:extLst>
      <p:ext uri="{BB962C8B-B14F-4D97-AF65-F5344CB8AC3E}">
        <p14:creationId xmlns:p14="http://schemas.microsoft.com/office/powerpoint/2010/main" val="266686071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44A4D-8ADA-0B18-E3CA-B2053830A849}"/>
              </a:ext>
            </a:extLst>
          </p:cNvPr>
          <p:cNvSpPr>
            <a:spLocks noGrp="1"/>
          </p:cNvSpPr>
          <p:nvPr>
            <p:ph type="title"/>
          </p:nvPr>
        </p:nvSpPr>
        <p:spPr>
          <a:xfrm>
            <a:off x="835472" y="481347"/>
            <a:ext cx="10481370" cy="774713"/>
          </a:xfrm>
        </p:spPr>
        <p:txBody>
          <a:bodyPr>
            <a:noAutofit/>
          </a:bodyPr>
          <a:lstStyle/>
          <a:p>
            <a:pPr algn="ctr"/>
            <a:r>
              <a:rPr lang="et-EE" sz="4000" dirty="0"/>
              <a:t>KOV asutuste säte</a:t>
            </a:r>
          </a:p>
        </p:txBody>
      </p:sp>
      <p:sp>
        <p:nvSpPr>
          <p:cNvPr id="3" name="Content Placeholder 2">
            <a:extLst>
              <a:ext uri="{FF2B5EF4-FFF2-40B4-BE49-F238E27FC236}">
                <a16:creationId xmlns:a16="http://schemas.microsoft.com/office/drawing/2014/main" id="{259146C2-8B52-A880-1663-B663F4240095}"/>
              </a:ext>
            </a:extLst>
          </p:cNvPr>
          <p:cNvSpPr>
            <a:spLocks noGrp="1"/>
          </p:cNvSpPr>
          <p:nvPr>
            <p:ph idx="1"/>
          </p:nvPr>
        </p:nvSpPr>
        <p:spPr>
          <a:xfrm>
            <a:off x="835472" y="1256060"/>
            <a:ext cx="10481370" cy="4417405"/>
          </a:xfrm>
        </p:spPr>
        <p:txBody>
          <a:bodyPr>
            <a:normAutofit fontScale="25000" lnSpcReduction="20000"/>
          </a:bodyPr>
          <a:lstStyle/>
          <a:p>
            <a:pPr marL="6350" marR="1905" indent="-6350" algn="just">
              <a:lnSpc>
                <a:spcPct val="103000"/>
              </a:lnSpc>
              <a:spcAft>
                <a:spcPts val="70"/>
              </a:spcAft>
            </a:pPr>
            <a:r>
              <a:rPr lang="et-EE" sz="6400" b="1" dirty="0">
                <a:solidFill>
                  <a:srgbClr val="000000"/>
                </a:solidFill>
                <a:effectLst/>
                <a:ea typeface="Times New Roman" panose="02020603050405020304" pitchFamily="18" charset="0"/>
              </a:rPr>
              <a:t>KOKS uus </a:t>
            </a:r>
            <a:r>
              <a:rPr lang="et-EE" sz="6400" b="1" i="1" dirty="0">
                <a:solidFill>
                  <a:srgbClr val="C00000"/>
                </a:solidFill>
                <a:effectLst/>
                <a:ea typeface="Times New Roman" panose="02020603050405020304" pitchFamily="18" charset="0"/>
              </a:rPr>
              <a:t>§ 31</a:t>
            </a:r>
            <a:r>
              <a:rPr lang="et-EE" sz="6400" b="1" i="1" baseline="30000" dirty="0">
                <a:solidFill>
                  <a:srgbClr val="C00000"/>
                </a:solidFill>
                <a:effectLst/>
                <a:ea typeface="Times New Roman" panose="02020603050405020304" pitchFamily="18" charset="0"/>
              </a:rPr>
              <a:t>1</a:t>
            </a:r>
            <a:r>
              <a:rPr lang="et-EE" sz="6400" b="1" i="1" dirty="0">
                <a:solidFill>
                  <a:srgbClr val="C00000"/>
                </a:solidFill>
                <a:effectLst/>
                <a:ea typeface="Times New Roman" panose="02020603050405020304" pitchFamily="18" charset="0"/>
              </a:rPr>
              <a:t>. Valla ja linna ametiasutused ning hallatavad asutused </a:t>
            </a:r>
            <a:endParaRPr lang="et-EE" sz="6400" i="1" dirty="0">
              <a:solidFill>
                <a:srgbClr val="C00000"/>
              </a:solidFill>
              <a:effectLst/>
              <a:ea typeface="Times New Roman" panose="02020603050405020304" pitchFamily="18" charset="0"/>
            </a:endParaRPr>
          </a:p>
          <a:p>
            <a:pPr marL="6350" marR="1905" indent="-6350" algn="just">
              <a:lnSpc>
                <a:spcPct val="103000"/>
              </a:lnSpc>
              <a:spcAft>
                <a:spcPts val="70"/>
              </a:spcAft>
            </a:pPr>
            <a:r>
              <a:rPr lang="et-EE" sz="6400" i="1" dirty="0">
                <a:solidFill>
                  <a:srgbClr val="C00000"/>
                </a:solidFill>
                <a:effectLst/>
                <a:ea typeface="Times New Roman" panose="02020603050405020304" pitchFamily="18" charset="0"/>
              </a:rPr>
              <a:t>(1) Volikogu võib moodustada vallas või linnas nende täitevvõimu ülesannete täitmiseks, mis ei vaja valitsuse kui kollegiaalse otsustusorgani volitusi, avalikku võimu teostavaid ametiasutusi avaliku teenistuse seaduse § 6 lõike 3 tähenduses. Omavalitsusüksused võivad moodustada koostöös ka käesoleva seaduse §-des 62</a:t>
            </a:r>
            <a:r>
              <a:rPr lang="et-EE" sz="6400" i="1" baseline="30000" dirty="0">
                <a:solidFill>
                  <a:srgbClr val="C00000"/>
                </a:solidFill>
                <a:effectLst/>
                <a:ea typeface="Times New Roman" panose="02020603050405020304" pitchFamily="18" charset="0"/>
              </a:rPr>
              <a:t>1</a:t>
            </a:r>
            <a:r>
              <a:rPr lang="et-EE" sz="6400" i="1" dirty="0">
                <a:solidFill>
                  <a:srgbClr val="C00000"/>
                </a:solidFill>
                <a:effectLst/>
                <a:ea typeface="Times New Roman" panose="02020603050405020304" pitchFamily="18" charset="0"/>
              </a:rPr>
              <a:t>–62</a:t>
            </a:r>
            <a:r>
              <a:rPr lang="et-EE" sz="6400" i="1" baseline="30000" dirty="0">
                <a:solidFill>
                  <a:srgbClr val="C00000"/>
                </a:solidFill>
                <a:effectLst/>
                <a:ea typeface="Times New Roman" panose="02020603050405020304" pitchFamily="18" charset="0"/>
              </a:rPr>
              <a:t>3</a:t>
            </a:r>
            <a:r>
              <a:rPr lang="et-EE" sz="6400" i="1" dirty="0">
                <a:solidFill>
                  <a:srgbClr val="C00000"/>
                </a:solidFill>
                <a:effectLst/>
                <a:ea typeface="Times New Roman" panose="02020603050405020304" pitchFamily="18" charset="0"/>
              </a:rPr>
              <a:t> sätestatud korras </a:t>
            </a:r>
            <a:r>
              <a:rPr lang="et-EE" sz="6400" i="1" dirty="0" err="1">
                <a:solidFill>
                  <a:srgbClr val="C00000"/>
                </a:solidFill>
                <a:effectLst/>
                <a:ea typeface="Times New Roman" panose="02020603050405020304" pitchFamily="18" charset="0"/>
              </a:rPr>
              <a:t>ühisameteid</a:t>
            </a:r>
            <a:r>
              <a:rPr lang="et-EE" sz="6400" i="1" dirty="0">
                <a:solidFill>
                  <a:srgbClr val="C00000"/>
                </a:solidFill>
                <a:effectLst/>
                <a:ea typeface="Times New Roman" panose="02020603050405020304" pitchFamily="18" charset="0"/>
              </a:rPr>
              <a:t>. Nimetatud ametiasutused ei ole juriidilised isikud. </a:t>
            </a:r>
          </a:p>
          <a:p>
            <a:pPr marL="6350" marR="1905" indent="-6350" algn="just">
              <a:lnSpc>
                <a:spcPct val="103000"/>
              </a:lnSpc>
              <a:spcAft>
                <a:spcPts val="70"/>
              </a:spcAft>
            </a:pPr>
            <a:r>
              <a:rPr lang="et-EE" sz="6400" i="1" dirty="0">
                <a:solidFill>
                  <a:srgbClr val="C00000"/>
                </a:solidFill>
                <a:effectLst/>
                <a:ea typeface="Times New Roman" panose="02020603050405020304" pitchFamily="18" charset="0"/>
              </a:rPr>
              <a:t>(2) </a:t>
            </a:r>
            <a:r>
              <a:rPr lang="et-EE" sz="6400" i="1" u="sng" dirty="0">
                <a:solidFill>
                  <a:srgbClr val="C00000"/>
                </a:solidFill>
                <a:effectLst/>
                <a:ea typeface="Times New Roman" panose="02020603050405020304" pitchFamily="18" charset="0"/>
              </a:rPr>
              <a:t>Valla või linna ametiasutus, sealhulgas valla- või linnavalitsus ametiasutusena, täidab oma struktuuriüksuste kaudu seadustes ja muudes õigusaktides antud volituste ning pädevuse piires ametiasutusele ja valitsusele antud täitevvõimu korralduslikke ülesandeid, välja arvatud valitsuse määruste ja korralduste kehtestamine, ning teenindab volikogu, valitsust ja nende tööorganeid.</a:t>
            </a:r>
          </a:p>
          <a:p>
            <a:pPr marL="6350" marR="1905" indent="-6350" algn="just">
              <a:lnSpc>
                <a:spcPct val="103000"/>
              </a:lnSpc>
              <a:spcAft>
                <a:spcPts val="70"/>
              </a:spcAft>
            </a:pPr>
            <a:r>
              <a:rPr lang="et-EE" sz="6400" i="1" dirty="0">
                <a:solidFill>
                  <a:srgbClr val="C00000"/>
                </a:solidFill>
                <a:effectLst/>
                <a:ea typeface="Times New Roman" panose="02020603050405020304" pitchFamily="18" charset="0"/>
              </a:rPr>
              <a:t>(3) Omavalitsusüksuses võib teenuste osutamiseks moodustada valla või linna ametiasutuse hallatavaid asutusi või valdade ja linnade </a:t>
            </a:r>
            <a:r>
              <a:rPr lang="et-EE" sz="6400" i="1" dirty="0" err="1">
                <a:solidFill>
                  <a:srgbClr val="C00000"/>
                </a:solidFill>
                <a:effectLst/>
                <a:ea typeface="Times New Roman" panose="02020603050405020304" pitchFamily="18" charset="0"/>
              </a:rPr>
              <a:t>ühisasutusi</a:t>
            </a:r>
            <a:r>
              <a:rPr lang="et-EE" sz="6400" i="1" dirty="0">
                <a:solidFill>
                  <a:srgbClr val="C00000"/>
                </a:solidFill>
                <a:effectLst/>
                <a:ea typeface="Times New Roman" panose="02020603050405020304" pitchFamily="18" charset="0"/>
              </a:rPr>
              <a:t>, mis ei ole juriidilised isikud, ja milles ei teostata avalikku võimu.</a:t>
            </a:r>
          </a:p>
          <a:p>
            <a:pPr marL="6350" marR="1905" indent="-6350" algn="just">
              <a:lnSpc>
                <a:spcPct val="103000"/>
              </a:lnSpc>
              <a:spcAft>
                <a:spcPts val="70"/>
              </a:spcAft>
            </a:pPr>
            <a:r>
              <a:rPr lang="et-EE" sz="6400" i="1" dirty="0">
                <a:solidFill>
                  <a:srgbClr val="C00000"/>
                </a:solidFill>
                <a:effectLst/>
                <a:ea typeface="Times New Roman" panose="02020603050405020304" pitchFamily="18" charset="0"/>
              </a:rPr>
              <a:t> (4) Valla või linna ametiasutuse hallatava asutuse moodustamise ja selle tegevuse lõpetamise otsustab volikogu. Hallatava asutuse põhimääruse kehtestamine, struktuuri ja koosseisu kinnitamine ning muutmine toimub volikogu kehtestatud korras. </a:t>
            </a:r>
          </a:p>
          <a:p>
            <a:pPr marL="6350" marR="1905" indent="-6350" algn="just">
              <a:lnSpc>
                <a:spcPct val="103000"/>
              </a:lnSpc>
              <a:spcAft>
                <a:spcPts val="70"/>
              </a:spcAft>
            </a:pPr>
            <a:r>
              <a:rPr lang="et-EE" sz="6400" i="1" dirty="0">
                <a:solidFill>
                  <a:srgbClr val="C00000"/>
                </a:solidFill>
                <a:effectLst/>
                <a:ea typeface="Times New Roman" panose="02020603050405020304" pitchFamily="18" charset="0"/>
              </a:rPr>
              <a:t> (5) Valla või linna ametiasutus ja ametiasutuse hallatav asutus registreeritakse riigi ja kohaliku omavalitsuse asutuste registris.</a:t>
            </a:r>
          </a:p>
          <a:p>
            <a:pPr marL="6350" marR="1905" indent="-6350" algn="just">
              <a:lnSpc>
                <a:spcPct val="103000"/>
              </a:lnSpc>
              <a:spcAft>
                <a:spcPts val="70"/>
              </a:spcAft>
            </a:pPr>
            <a:r>
              <a:rPr lang="et-EE" sz="6400" i="1" dirty="0">
                <a:solidFill>
                  <a:srgbClr val="C00000"/>
                </a:solidFill>
                <a:effectLst/>
                <a:ea typeface="Times New Roman" panose="02020603050405020304" pitchFamily="18" charset="0"/>
              </a:rPr>
              <a:t> (6) Valla või linna ametiasutus ja ametiasutuse hallatav asutus esindavad valda või linna kui avalik-õiguslikku juriidilist isikut valla või linna põhimääruses sätestatud korras.</a:t>
            </a:r>
          </a:p>
          <a:p>
            <a:endParaRPr lang="et-EE" sz="6400" dirty="0"/>
          </a:p>
          <a:p>
            <a:endParaRPr lang="et-EE" dirty="0"/>
          </a:p>
        </p:txBody>
      </p:sp>
    </p:spTree>
    <p:extLst>
      <p:ext uri="{BB962C8B-B14F-4D97-AF65-F5344CB8AC3E}">
        <p14:creationId xmlns:p14="http://schemas.microsoft.com/office/powerpoint/2010/main" val="291618636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3F5D-7CCB-1A9E-E539-818EB3853759}"/>
              </a:ext>
            </a:extLst>
          </p:cNvPr>
          <p:cNvSpPr>
            <a:spLocks noGrp="1"/>
          </p:cNvSpPr>
          <p:nvPr>
            <p:ph type="title"/>
          </p:nvPr>
        </p:nvSpPr>
        <p:spPr/>
        <p:txBody>
          <a:bodyPr>
            <a:noAutofit/>
          </a:bodyPr>
          <a:lstStyle/>
          <a:p>
            <a:pPr algn="ctr">
              <a:lnSpc>
                <a:spcPts val="2800"/>
              </a:lnSpc>
            </a:pPr>
            <a:r>
              <a:rPr lang="et-EE" sz="2800" dirty="0"/>
              <a:t>Ametiasutuse teenistuskohtade koosseisu ja palgajuhendi kehtestamine</a:t>
            </a:r>
          </a:p>
        </p:txBody>
      </p:sp>
      <p:sp>
        <p:nvSpPr>
          <p:cNvPr id="3" name="Content Placeholder 2">
            <a:extLst>
              <a:ext uri="{FF2B5EF4-FFF2-40B4-BE49-F238E27FC236}">
                <a16:creationId xmlns:a16="http://schemas.microsoft.com/office/drawing/2014/main" id="{1175CFCC-9472-7BFF-EA28-D8A835C652B5}"/>
              </a:ext>
            </a:extLst>
          </p:cNvPr>
          <p:cNvSpPr>
            <a:spLocks noGrp="1"/>
          </p:cNvSpPr>
          <p:nvPr>
            <p:ph idx="1"/>
          </p:nvPr>
        </p:nvSpPr>
        <p:spPr>
          <a:xfrm>
            <a:off x="835472" y="1681942"/>
            <a:ext cx="10481370" cy="3991524"/>
          </a:xfrm>
        </p:spPr>
        <p:txBody>
          <a:bodyPr>
            <a:normAutofit fontScale="47500" lnSpcReduction="20000"/>
          </a:bodyPr>
          <a:lstStyle/>
          <a:p>
            <a:r>
              <a:rPr lang="et-EE" dirty="0"/>
              <a:t>KOKS § 22 lg 1 p 36 jäetakse volikogu pädevusest välja </a:t>
            </a:r>
            <a:r>
              <a:rPr lang="et-EE" b="1" dirty="0"/>
              <a:t>ametiasutuse teenistuskohtade koosseisu kehtestamine</a:t>
            </a:r>
            <a:r>
              <a:rPr lang="et-EE" dirty="0"/>
              <a:t>. </a:t>
            </a:r>
            <a:r>
              <a:rPr lang="et-EE" dirty="0">
                <a:solidFill>
                  <a:schemeClr val="tx1">
                    <a:lumMod val="75000"/>
                    <a:lumOff val="25000"/>
                  </a:schemeClr>
                </a:solidFill>
              </a:rPr>
              <a:t>See dubleerib ebavajalikult ATS § 11 lõike 5 esimest lauset.</a:t>
            </a:r>
          </a:p>
          <a:p>
            <a:r>
              <a:rPr lang="et-EE" dirty="0"/>
              <a:t>Eelnõus KOKS § 22 lg 1 p 36 jäetud alles volikogu pädevuses olevana ametiasutuste struktuuri ja </a:t>
            </a:r>
            <a:r>
              <a:rPr lang="et-EE" b="1" dirty="0"/>
              <a:t>palgajuhendi kehtestamine</a:t>
            </a:r>
            <a:r>
              <a:rPr lang="et-EE" dirty="0"/>
              <a:t>, kuid ELVL teinud ettepaneku kaaluda palgajuhendi kehtestamise edasivolitamist valitsusele (KOKS § 22 lg 3 võimalik muudatus). </a:t>
            </a:r>
            <a:r>
              <a:rPr lang="et-EE" dirty="0">
                <a:solidFill>
                  <a:schemeClr val="tx1">
                    <a:lumMod val="75000"/>
                    <a:lumOff val="25000"/>
                  </a:schemeClr>
                </a:solidFill>
              </a:rPr>
              <a:t>See norm dubleerib praegu samuti ATS § 63 lg 2 neljandat lauset.</a:t>
            </a:r>
          </a:p>
          <a:p>
            <a:r>
              <a:rPr lang="et-EE" dirty="0"/>
              <a:t>KOKS § 22 lg 3 muudetud sõnastus: </a:t>
            </a:r>
            <a:r>
              <a:rPr lang="et-EE" i="1" dirty="0">
                <a:solidFill>
                  <a:srgbClr val="C00000"/>
                </a:solidFill>
              </a:rPr>
              <a:t>Volikogu võib delegeerida valitsusele muudatuste tegemise ametiasutuse struktuuris volikogu kehtestatud eelarve piires.</a:t>
            </a:r>
          </a:p>
          <a:p>
            <a:r>
              <a:rPr lang="et-EE" dirty="0" err="1"/>
              <a:t>ELVLil</a:t>
            </a:r>
            <a:r>
              <a:rPr lang="et-EE" dirty="0"/>
              <a:t> ettepanek </a:t>
            </a:r>
            <a:r>
              <a:rPr lang="et-EE" dirty="0" err="1"/>
              <a:t>ettepanek</a:t>
            </a:r>
            <a:r>
              <a:rPr lang="et-EE" dirty="0"/>
              <a:t> muuta:</a:t>
            </a:r>
          </a:p>
          <a:p>
            <a:r>
              <a:rPr lang="et-EE" dirty="0"/>
              <a:t>1) ATS § 11 lg 5 selliselt, et ametiasutuse teenistuskohtade koosseisu ei pea kinnitama volikogu;</a:t>
            </a:r>
          </a:p>
          <a:p>
            <a:r>
              <a:rPr lang="et-EE" dirty="0"/>
              <a:t>2) ATS § 63 lg 2 neljandat lauset selliselt, et ametiasutuse palgajuhendi kehtestamise võib volikogu delegeerida valitsusele.</a:t>
            </a:r>
          </a:p>
          <a:p>
            <a:r>
              <a:rPr lang="et-EE" dirty="0">
                <a:solidFill>
                  <a:srgbClr val="C00000"/>
                </a:solidFill>
              </a:rPr>
              <a:t>Rahandusministeeriumi hinnang?</a:t>
            </a:r>
          </a:p>
          <a:p>
            <a:endParaRPr lang="et-EE" dirty="0">
              <a:solidFill>
                <a:schemeClr val="tx1">
                  <a:lumMod val="75000"/>
                  <a:lumOff val="25000"/>
                </a:schemeClr>
              </a:solidFill>
            </a:endParaRPr>
          </a:p>
          <a:p>
            <a:endParaRPr lang="et-EE" dirty="0">
              <a:solidFill>
                <a:schemeClr val="tx1">
                  <a:lumMod val="75000"/>
                  <a:lumOff val="25000"/>
                </a:schemeClr>
              </a:solidFill>
            </a:endParaRPr>
          </a:p>
          <a:p>
            <a:endParaRPr lang="et-EE" dirty="0"/>
          </a:p>
        </p:txBody>
      </p:sp>
    </p:spTree>
    <p:extLst>
      <p:ext uri="{BB962C8B-B14F-4D97-AF65-F5344CB8AC3E}">
        <p14:creationId xmlns:p14="http://schemas.microsoft.com/office/powerpoint/2010/main" val="350381527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44A4D-8ADA-0B18-E3CA-B2053830A849}"/>
              </a:ext>
            </a:extLst>
          </p:cNvPr>
          <p:cNvSpPr>
            <a:spLocks noGrp="1"/>
          </p:cNvSpPr>
          <p:nvPr>
            <p:ph type="title"/>
          </p:nvPr>
        </p:nvSpPr>
        <p:spPr/>
        <p:txBody>
          <a:bodyPr>
            <a:normAutofit/>
          </a:bodyPr>
          <a:lstStyle/>
          <a:p>
            <a:pPr algn="ctr"/>
            <a:r>
              <a:rPr lang="et-EE" sz="4000" dirty="0"/>
              <a:t>Isikuandmete töötlemine*</a:t>
            </a:r>
          </a:p>
        </p:txBody>
      </p:sp>
      <p:sp>
        <p:nvSpPr>
          <p:cNvPr id="3" name="Content Placeholder 2">
            <a:extLst>
              <a:ext uri="{FF2B5EF4-FFF2-40B4-BE49-F238E27FC236}">
                <a16:creationId xmlns:a16="http://schemas.microsoft.com/office/drawing/2014/main" id="{259146C2-8B52-A880-1663-B663F4240095}"/>
              </a:ext>
            </a:extLst>
          </p:cNvPr>
          <p:cNvSpPr>
            <a:spLocks noGrp="1"/>
          </p:cNvSpPr>
          <p:nvPr>
            <p:ph idx="1"/>
          </p:nvPr>
        </p:nvSpPr>
        <p:spPr/>
        <p:txBody>
          <a:bodyPr>
            <a:normAutofit fontScale="62500" lnSpcReduction="20000"/>
          </a:bodyPr>
          <a:lstStyle/>
          <a:p>
            <a:r>
              <a:rPr lang="et-EE" dirty="0"/>
              <a:t>Lisatakse peatükk 3</a:t>
            </a:r>
            <a:r>
              <a:rPr lang="et-EE" baseline="30000" dirty="0"/>
              <a:t>2</a:t>
            </a:r>
            <a:r>
              <a:rPr lang="et-EE" dirty="0"/>
              <a:t> „Isikuandmete töötlemine“</a:t>
            </a:r>
            <a:r>
              <a:rPr lang="et-EE" dirty="0">
                <a:solidFill>
                  <a:srgbClr val="C00000"/>
                </a:solidFill>
              </a:rPr>
              <a:t>?</a:t>
            </a:r>
          </a:p>
          <a:p>
            <a:r>
              <a:rPr lang="et-EE" dirty="0">
                <a:solidFill>
                  <a:srgbClr val="C00000"/>
                </a:solidFill>
              </a:rPr>
              <a:t>Valla või linna ametiasutusel ja ametiasutuse hallataval asutusel on </a:t>
            </a:r>
            <a:r>
              <a:rPr lang="et-EE" b="1" dirty="0">
                <a:solidFill>
                  <a:srgbClr val="C00000"/>
                </a:solidFill>
              </a:rPr>
              <a:t>õigus teha analüüse ja küsitlusi andmepõhise kohaliku poliitika kujundamise</a:t>
            </a:r>
            <a:r>
              <a:rPr lang="et-EE" dirty="0">
                <a:solidFill>
                  <a:srgbClr val="C00000"/>
                </a:solidFill>
              </a:rPr>
              <a:t>, sealhulgas arengudokumentide ja õigusaktide koostamise ja nende mõju hindamise, teenuste arendamise ja innovatsiooni edendamise eesmärgil. Analüüside ja küsitluste koostamiseks on valla või linna ametiasutusel ja ametiasutuse hallataval asutusel õigus teha päringuid teise vastutava või volitatud töötleja andmekogusse ning töödelda saadud andmeid, sealhulgas isikuandmeid.</a:t>
            </a:r>
          </a:p>
          <a:p>
            <a:r>
              <a:rPr lang="et-EE" dirty="0"/>
              <a:t>Lisatakse isikuandmete töötlemise tingimused analoogselt IKS §-ga 6. </a:t>
            </a:r>
          </a:p>
          <a:p>
            <a:endParaRPr lang="et-EE" dirty="0"/>
          </a:p>
          <a:p>
            <a:endParaRPr lang="et-EE" dirty="0"/>
          </a:p>
        </p:txBody>
      </p:sp>
    </p:spTree>
    <p:extLst>
      <p:ext uri="{BB962C8B-B14F-4D97-AF65-F5344CB8AC3E}">
        <p14:creationId xmlns:p14="http://schemas.microsoft.com/office/powerpoint/2010/main" val="424907324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AB6B-9F87-E279-29D9-2C74909FA690}"/>
              </a:ext>
            </a:extLst>
          </p:cNvPr>
          <p:cNvSpPr>
            <a:spLocks noGrp="1"/>
          </p:cNvSpPr>
          <p:nvPr>
            <p:ph type="ctrTitle"/>
          </p:nvPr>
        </p:nvSpPr>
        <p:spPr>
          <a:xfrm>
            <a:off x="1440000" y="2624212"/>
            <a:ext cx="6868404" cy="1368152"/>
          </a:xfrm>
        </p:spPr>
        <p:txBody>
          <a:bodyPr/>
          <a:lstStyle/>
          <a:p>
            <a:r>
              <a:rPr lang="et-EE" dirty="0"/>
              <a:t>KOKSi muutmise vajadus, </a:t>
            </a:r>
            <a:br>
              <a:rPr lang="et-EE" dirty="0"/>
            </a:br>
            <a:r>
              <a:rPr lang="et-EE" dirty="0"/>
              <a:t>eesmärgid, ulatus ja menetlus</a:t>
            </a:r>
          </a:p>
        </p:txBody>
      </p:sp>
    </p:spTree>
    <p:extLst>
      <p:ext uri="{BB962C8B-B14F-4D97-AF65-F5344CB8AC3E}">
        <p14:creationId xmlns:p14="http://schemas.microsoft.com/office/powerpoint/2010/main" val="1200136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44A4D-8ADA-0B18-E3CA-B2053830A849}"/>
              </a:ext>
            </a:extLst>
          </p:cNvPr>
          <p:cNvSpPr>
            <a:spLocks noGrp="1"/>
          </p:cNvSpPr>
          <p:nvPr>
            <p:ph type="title"/>
          </p:nvPr>
        </p:nvSpPr>
        <p:spPr/>
        <p:txBody>
          <a:bodyPr>
            <a:noAutofit/>
          </a:bodyPr>
          <a:lstStyle/>
          <a:p>
            <a:pPr algn="ctr"/>
            <a:r>
              <a:rPr lang="et-EE" sz="4000" dirty="0"/>
              <a:t>KOV sisemine töökorraldus vabamaks</a:t>
            </a:r>
          </a:p>
        </p:txBody>
      </p:sp>
      <p:sp>
        <p:nvSpPr>
          <p:cNvPr id="3" name="Content Placeholder 2">
            <a:extLst>
              <a:ext uri="{FF2B5EF4-FFF2-40B4-BE49-F238E27FC236}">
                <a16:creationId xmlns:a16="http://schemas.microsoft.com/office/drawing/2014/main" id="{259146C2-8B52-A880-1663-B663F4240095}"/>
              </a:ext>
            </a:extLst>
          </p:cNvPr>
          <p:cNvSpPr>
            <a:spLocks noGrp="1"/>
          </p:cNvSpPr>
          <p:nvPr>
            <p:ph idx="1"/>
          </p:nvPr>
        </p:nvSpPr>
        <p:spPr/>
        <p:txBody>
          <a:bodyPr>
            <a:normAutofit fontScale="47500" lnSpcReduction="20000"/>
          </a:bodyPr>
          <a:lstStyle/>
          <a:p>
            <a:r>
              <a:rPr lang="et-EE" dirty="0"/>
              <a:t>Lisaks volikogu esimehele lubatakse palgaliseks muuta ka aseesimehe koht </a:t>
            </a:r>
            <a:r>
              <a:rPr lang="et-EE" dirty="0">
                <a:solidFill>
                  <a:schemeClr val="tx1">
                    <a:lumMod val="50000"/>
                    <a:lumOff val="50000"/>
                  </a:schemeClr>
                </a:solidFill>
              </a:rPr>
              <a:t>(praegu saab palgaline olla esimees või aseesimees, aga mitte mõlemad)</a:t>
            </a:r>
            <a:r>
              <a:rPr lang="et-EE" dirty="0"/>
              <a:t>.</a:t>
            </a:r>
          </a:p>
          <a:p>
            <a:r>
              <a:rPr lang="et-EE" dirty="0"/>
              <a:t>KOKS §-i 40 lisatakse volikogu ja valitsuse istungite ja koosolekute elektrooniliste vahendite abil läbiviimise võimalus. </a:t>
            </a:r>
            <a:r>
              <a:rPr lang="et-EE" dirty="0" err="1"/>
              <a:t>KOVidel</a:t>
            </a:r>
            <a:r>
              <a:rPr lang="et-EE" dirty="0"/>
              <a:t> tuleks oma töökordadesse elektrooniliste istungite pidamise alused sisse viia. </a:t>
            </a:r>
          </a:p>
          <a:p>
            <a:r>
              <a:rPr lang="et-EE" dirty="0"/>
              <a:t>Vähendatakse küsimuste hulka, mis peab olema reguleeritud valla ja linna põhimääruses, volikogu ainupädevuses. </a:t>
            </a:r>
          </a:p>
          <a:p>
            <a:r>
              <a:rPr lang="et-EE" dirty="0"/>
              <a:t>KOV sisemine delegeerimine lihtsustub. </a:t>
            </a:r>
            <a:r>
              <a:rPr lang="et-EE" dirty="0">
                <a:solidFill>
                  <a:srgbClr val="C00000"/>
                </a:solidFill>
              </a:rPr>
              <a:t>Volikogu ei pea enam andma eraldi volitust (KOKS § 22 lõike 2 tähenduses)valitsusele ja valitsusele kui ametiasutusele küsimuste lahendamiseks, mis on olemuselt täitevvõimu lahendatavad korralduslikud ülesanded ning mida saab täita valitsus või valla või linna ametiasutus.</a:t>
            </a:r>
          </a:p>
          <a:p>
            <a:r>
              <a:rPr lang="et-EE" dirty="0"/>
              <a:t>Ei kirjutata enam seadusega ette, kuidas peab </a:t>
            </a:r>
            <a:r>
              <a:rPr lang="et-EE" dirty="0" err="1"/>
              <a:t>KOVis</a:t>
            </a:r>
            <a:r>
              <a:rPr lang="et-EE" dirty="0"/>
              <a:t> toimuma </a:t>
            </a:r>
            <a:r>
              <a:rPr lang="et-EE" dirty="0" err="1"/>
              <a:t>siseauditeerimise</a:t>
            </a:r>
            <a:r>
              <a:rPr lang="et-EE" dirty="0"/>
              <a:t> töökorraldus.</a:t>
            </a:r>
          </a:p>
          <a:p>
            <a:endParaRPr lang="et-EE" dirty="0"/>
          </a:p>
        </p:txBody>
      </p:sp>
    </p:spTree>
    <p:extLst>
      <p:ext uri="{BB962C8B-B14F-4D97-AF65-F5344CB8AC3E}">
        <p14:creationId xmlns:p14="http://schemas.microsoft.com/office/powerpoint/2010/main" val="215652232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C337-3BD4-CC9B-673C-0B903A4262B5}"/>
              </a:ext>
            </a:extLst>
          </p:cNvPr>
          <p:cNvSpPr>
            <a:spLocks noGrp="1"/>
          </p:cNvSpPr>
          <p:nvPr>
            <p:ph type="title"/>
          </p:nvPr>
        </p:nvSpPr>
        <p:spPr/>
        <p:txBody>
          <a:bodyPr>
            <a:normAutofit/>
          </a:bodyPr>
          <a:lstStyle/>
          <a:p>
            <a:pPr algn="ctr"/>
            <a:r>
              <a:rPr lang="et-EE" sz="4000" dirty="0"/>
              <a:t>Sisekontrollisüsteem*</a:t>
            </a:r>
          </a:p>
        </p:txBody>
      </p:sp>
      <p:sp>
        <p:nvSpPr>
          <p:cNvPr id="3" name="Content Placeholder 2">
            <a:extLst>
              <a:ext uri="{FF2B5EF4-FFF2-40B4-BE49-F238E27FC236}">
                <a16:creationId xmlns:a16="http://schemas.microsoft.com/office/drawing/2014/main" id="{78ABD2EC-755A-240D-0332-E0AFC3AE3758}"/>
              </a:ext>
            </a:extLst>
          </p:cNvPr>
          <p:cNvSpPr>
            <a:spLocks noGrp="1"/>
          </p:cNvSpPr>
          <p:nvPr>
            <p:ph idx="1"/>
          </p:nvPr>
        </p:nvSpPr>
        <p:spPr/>
        <p:txBody>
          <a:bodyPr>
            <a:normAutofit fontScale="55000" lnSpcReduction="20000"/>
          </a:bodyPr>
          <a:lstStyle/>
          <a:p>
            <a:r>
              <a:rPr lang="et-EE" dirty="0"/>
              <a:t>KOKS §-s 48</a:t>
            </a:r>
            <a:r>
              <a:rPr lang="et-EE" baseline="30000" dirty="0"/>
              <a:t>1</a:t>
            </a:r>
            <a:r>
              <a:rPr lang="et-EE" dirty="0"/>
              <a:t> sätestatakse sisekontrollisüsteemi mõiste ja eesmärk:</a:t>
            </a:r>
          </a:p>
          <a:p>
            <a:r>
              <a:rPr lang="et-EE" dirty="0">
                <a:solidFill>
                  <a:srgbClr val="C00000"/>
                </a:solidFill>
              </a:rPr>
              <a:t>Sisekontrollisüsteem on valla või linna ametiasutuse ja hallatava asutuse juhtimisel rakendatav seaduslikkust ja otstarbekust käsitlev terviklik abinõude kompleks, mis võimaldab tagada: 1) õigusaktidest kinnipidamise ja täitmise kontrolli; 2) vara kaitstuse raiskamisest, ebasihipärasest kasutamisest, ebakompetentsest juhtimisest ja muust sellisest tingitud kahju eest; 3) asutuse tegevuse otstarbekuse oma ülesannete täitmisel; 4) asutuse tegevusest tõese, õigeaegse ja usaldusväärse informatsiooni kogumise, säilitamise ja avaldamise.</a:t>
            </a:r>
          </a:p>
          <a:p>
            <a:r>
              <a:rPr lang="et-EE" dirty="0"/>
              <a:t>Sisekontrollisüsteemi toimimise eest omavalitsusüksuses vastutab valitsus. Sisekontrollisüsteemi  rakendamise ja selle tulemuslikkuse eest vastutab vastava valla või linna ametiasutuse või selle hallatava asutuse juht.</a:t>
            </a:r>
          </a:p>
          <a:p>
            <a:endParaRPr lang="et-EE" dirty="0"/>
          </a:p>
        </p:txBody>
      </p:sp>
    </p:spTree>
    <p:extLst>
      <p:ext uri="{BB962C8B-B14F-4D97-AF65-F5344CB8AC3E}">
        <p14:creationId xmlns:p14="http://schemas.microsoft.com/office/powerpoint/2010/main" val="111901699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1978-4D42-8438-CE21-917A2F3BD7FE}"/>
              </a:ext>
            </a:extLst>
          </p:cNvPr>
          <p:cNvSpPr>
            <a:spLocks noGrp="1"/>
          </p:cNvSpPr>
          <p:nvPr>
            <p:ph type="title"/>
          </p:nvPr>
        </p:nvSpPr>
        <p:spPr/>
        <p:txBody>
          <a:bodyPr>
            <a:normAutofit/>
          </a:bodyPr>
          <a:lstStyle/>
          <a:p>
            <a:pPr algn="ctr"/>
            <a:r>
              <a:rPr lang="et-EE" sz="3600" dirty="0"/>
              <a:t>Siseauditeerimise korraldamine*</a:t>
            </a:r>
          </a:p>
        </p:txBody>
      </p:sp>
      <p:sp>
        <p:nvSpPr>
          <p:cNvPr id="3" name="Content Placeholder 2">
            <a:extLst>
              <a:ext uri="{FF2B5EF4-FFF2-40B4-BE49-F238E27FC236}">
                <a16:creationId xmlns:a16="http://schemas.microsoft.com/office/drawing/2014/main" id="{E26C87D4-C970-A5E1-DBF0-ABB648AEAE80}"/>
              </a:ext>
            </a:extLst>
          </p:cNvPr>
          <p:cNvSpPr>
            <a:spLocks noGrp="1"/>
          </p:cNvSpPr>
          <p:nvPr>
            <p:ph idx="1"/>
          </p:nvPr>
        </p:nvSpPr>
        <p:spPr/>
        <p:txBody>
          <a:bodyPr>
            <a:normAutofit fontScale="47500" lnSpcReduction="20000"/>
          </a:bodyPr>
          <a:lstStyle/>
          <a:p>
            <a:r>
              <a:rPr lang="et-EE" dirty="0"/>
              <a:t>Volikogu kehtestab määrusega </a:t>
            </a:r>
            <a:r>
              <a:rPr lang="et-EE" dirty="0" err="1"/>
              <a:t>siseauditeerimise</a:t>
            </a:r>
            <a:r>
              <a:rPr lang="et-EE" dirty="0"/>
              <a:t> üldise töökorralduse. </a:t>
            </a:r>
          </a:p>
          <a:p>
            <a:r>
              <a:rPr lang="et-EE" dirty="0"/>
              <a:t>Volikogu peab olema kaasatud </a:t>
            </a:r>
            <a:r>
              <a:rPr lang="et-EE" dirty="0" err="1"/>
              <a:t>siseauditeerimise</a:t>
            </a:r>
            <a:r>
              <a:rPr lang="et-EE" dirty="0"/>
              <a:t> aasta tegevusplaani kavandamisse. </a:t>
            </a:r>
          </a:p>
          <a:p>
            <a:r>
              <a:rPr lang="et-EE" dirty="0"/>
              <a:t>Eelnõuga pannakse kohustus viia läbi siseaudit sisekontrollisüsteemi toimimise kohta </a:t>
            </a:r>
            <a:r>
              <a:rPr lang="et-EE" dirty="0" err="1"/>
              <a:t>KOVis</a:t>
            </a:r>
            <a:r>
              <a:rPr lang="et-EE" dirty="0"/>
              <a:t> vähemalt kord nelja aasta jooksul.</a:t>
            </a:r>
          </a:p>
          <a:p>
            <a:r>
              <a:rPr lang="et-EE" dirty="0"/>
              <a:t>KOKS § 48</a:t>
            </a:r>
            <a:r>
              <a:rPr lang="et-EE" baseline="30000" dirty="0"/>
              <a:t>1</a:t>
            </a:r>
            <a:r>
              <a:rPr lang="et-EE" dirty="0"/>
              <a:t> täiendatakse lõikega 2</a:t>
            </a:r>
            <a:r>
              <a:rPr lang="et-EE" baseline="30000" dirty="0"/>
              <a:t>1</a:t>
            </a:r>
            <a:r>
              <a:rPr lang="et-EE" dirty="0"/>
              <a:t>: </a:t>
            </a:r>
            <a:r>
              <a:rPr lang="et-EE" dirty="0">
                <a:solidFill>
                  <a:srgbClr val="C00000"/>
                </a:solidFill>
              </a:rPr>
              <a:t>Omavalitsusüksus peab vähemalt kord nelja aasta jooksul korraldama oma sisekontrollisüsteemi toimimise, asjakohasuse ja tõhususe hindamise. Hindaja peab olema audiitortegevuse seaduses sätestatud atesteeritud siseaudiitori või avaliku sektori üksuse siseaudiitori pädevusega isik.</a:t>
            </a:r>
          </a:p>
          <a:p>
            <a:r>
              <a:rPr lang="et-EE" dirty="0"/>
              <a:t>KOV peab korraldama sisekontrollisüsteemi toimimise, asjakohasuse ja tõhususe auditeerimise ning selle kohta aruande koostamise hiljemalt 2028. aasta 31. detsembriks. </a:t>
            </a:r>
          </a:p>
          <a:p>
            <a:r>
              <a:rPr lang="et-EE" dirty="0"/>
              <a:t>Praktikas tehakse teemapõhine audit riskihindamise põhjal.</a:t>
            </a:r>
          </a:p>
          <a:p>
            <a:endParaRPr lang="et-EE" dirty="0"/>
          </a:p>
        </p:txBody>
      </p:sp>
    </p:spTree>
    <p:extLst>
      <p:ext uri="{BB962C8B-B14F-4D97-AF65-F5344CB8AC3E}">
        <p14:creationId xmlns:p14="http://schemas.microsoft.com/office/powerpoint/2010/main" val="137867664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6442-F829-EE78-AA91-EFDFC570852F}"/>
              </a:ext>
            </a:extLst>
          </p:cNvPr>
          <p:cNvSpPr>
            <a:spLocks noGrp="1"/>
          </p:cNvSpPr>
          <p:nvPr>
            <p:ph type="title"/>
          </p:nvPr>
        </p:nvSpPr>
        <p:spPr/>
        <p:txBody>
          <a:bodyPr>
            <a:normAutofit/>
          </a:bodyPr>
          <a:lstStyle/>
          <a:p>
            <a:pPr algn="ctr"/>
            <a:r>
              <a:rPr lang="et-EE" sz="4000" dirty="0" err="1"/>
              <a:t>KOVide</a:t>
            </a:r>
            <a:r>
              <a:rPr lang="et-EE" sz="4000" dirty="0"/>
              <a:t> nn tuumikülesanded*</a:t>
            </a:r>
          </a:p>
        </p:txBody>
      </p:sp>
      <p:sp>
        <p:nvSpPr>
          <p:cNvPr id="3" name="Content Placeholder 2">
            <a:extLst>
              <a:ext uri="{FF2B5EF4-FFF2-40B4-BE49-F238E27FC236}">
                <a16:creationId xmlns:a16="http://schemas.microsoft.com/office/drawing/2014/main" id="{A5ACAFA3-F3B9-FA67-535F-B1AF665E4921}"/>
              </a:ext>
            </a:extLst>
          </p:cNvPr>
          <p:cNvSpPr>
            <a:spLocks noGrp="1"/>
          </p:cNvSpPr>
          <p:nvPr>
            <p:ph idx="1"/>
          </p:nvPr>
        </p:nvSpPr>
        <p:spPr/>
        <p:txBody>
          <a:bodyPr>
            <a:normAutofit fontScale="55000" lnSpcReduction="20000"/>
          </a:bodyPr>
          <a:lstStyle/>
          <a:p>
            <a:r>
              <a:rPr lang="et-EE" dirty="0"/>
              <a:t>KOKS § 6 lõike 1 loetelu kohaliku elu ülesannetest, mida KOV peab korraldama, muudetakse mitteammendavaks:</a:t>
            </a:r>
          </a:p>
          <a:p>
            <a:r>
              <a:rPr lang="et-EE" i="1" dirty="0">
                <a:solidFill>
                  <a:srgbClr val="C00000"/>
                </a:solidFill>
              </a:rPr>
              <a:t>Omavalitsusüksuse ülesanne</a:t>
            </a:r>
            <a:r>
              <a:rPr lang="et-EE" i="1" u="sng" dirty="0">
                <a:solidFill>
                  <a:srgbClr val="C00000"/>
                </a:solidFill>
              </a:rPr>
              <a:t>teks kohaliku elu korraldamisel </a:t>
            </a:r>
            <a:r>
              <a:rPr lang="et-EE" i="1" dirty="0">
                <a:solidFill>
                  <a:srgbClr val="C00000"/>
                </a:solidFill>
              </a:rPr>
              <a:t>on</a:t>
            </a:r>
            <a:r>
              <a:rPr lang="et-EE" i="1" u="sng" dirty="0">
                <a:solidFill>
                  <a:srgbClr val="C00000"/>
                </a:solidFill>
              </a:rPr>
              <a:t> </a:t>
            </a:r>
            <a:r>
              <a:rPr lang="et-EE" i="1" dirty="0">
                <a:solidFill>
                  <a:srgbClr val="C00000"/>
                </a:solidFill>
              </a:rPr>
              <a:t>korraldada vallas või linnas </a:t>
            </a:r>
            <a:r>
              <a:rPr lang="et-EE" i="1" u="sng" dirty="0">
                <a:solidFill>
                  <a:srgbClr val="C00000"/>
                </a:solidFill>
              </a:rPr>
              <a:t>ka sotsiaalhoolekannet, haridust</a:t>
            </a:r>
            <a:r>
              <a:rPr lang="et-EE" i="1" dirty="0">
                <a:solidFill>
                  <a:srgbClr val="C00000"/>
                </a:solidFill>
              </a:rPr>
              <a:t>, kultuuri-, spordi- ja noorsootööd, elamu- ja kommunaalmajandust, veevarustust ja kanalisatsiooni, heakorda, jäätmehooldust, ruumilist planeerimist, valla- või linnasisest ühistransporti ning valla või linna teede ehitamist ja korrashoidu, kui need ülesanded ei ole seadusega antud kellegi teise täita. </a:t>
            </a:r>
            <a:r>
              <a:rPr lang="et-EE" i="1" u="sng" dirty="0">
                <a:solidFill>
                  <a:srgbClr val="C00000"/>
                </a:solidFill>
              </a:rPr>
              <a:t>Omavalitsusüksusele täitmiseks pandud ülesannete üldine sisu ja pädevus kehtestatakse seadustes ning seaduste alusel antud õigusaktides. Kui seaduses ei ole nimetatud, mis on omavalitsusüksusele seadusega pandud ülesande täitmise üldine sisu ja pädevus, määrab omavalitsusüksus selle ise.</a:t>
            </a:r>
          </a:p>
          <a:p>
            <a:r>
              <a:rPr lang="et-EE" dirty="0"/>
              <a:t>KOKS § 6 lõige 2 tunnistatakse kehtetuks. </a:t>
            </a:r>
          </a:p>
          <a:p>
            <a:endParaRPr lang="et-EE" dirty="0"/>
          </a:p>
        </p:txBody>
      </p:sp>
    </p:spTree>
    <p:extLst>
      <p:ext uri="{BB962C8B-B14F-4D97-AF65-F5344CB8AC3E}">
        <p14:creationId xmlns:p14="http://schemas.microsoft.com/office/powerpoint/2010/main" val="311901819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3ABE4-E611-44AD-FEFE-BA0A2DF5E21E}"/>
              </a:ext>
            </a:extLst>
          </p:cNvPr>
          <p:cNvSpPr>
            <a:spLocks noGrp="1"/>
          </p:cNvSpPr>
          <p:nvPr>
            <p:ph type="title"/>
          </p:nvPr>
        </p:nvSpPr>
        <p:spPr/>
        <p:txBody>
          <a:bodyPr>
            <a:noAutofit/>
          </a:bodyPr>
          <a:lstStyle/>
          <a:p>
            <a:pPr algn="ctr">
              <a:lnSpc>
                <a:spcPct val="100000"/>
              </a:lnSpc>
            </a:pPr>
            <a:r>
              <a:rPr lang="et-EE" sz="3600" dirty="0"/>
              <a:t>Volikogu esimehe, aseesimehe ja liikme tasustamine</a:t>
            </a:r>
          </a:p>
        </p:txBody>
      </p:sp>
      <p:sp>
        <p:nvSpPr>
          <p:cNvPr id="3" name="Content Placeholder 2">
            <a:extLst>
              <a:ext uri="{FF2B5EF4-FFF2-40B4-BE49-F238E27FC236}">
                <a16:creationId xmlns:a16="http://schemas.microsoft.com/office/drawing/2014/main" id="{C826ED58-8F8E-6EAA-8196-73AF32D5BAD7}"/>
              </a:ext>
            </a:extLst>
          </p:cNvPr>
          <p:cNvSpPr>
            <a:spLocks noGrp="1"/>
          </p:cNvSpPr>
          <p:nvPr>
            <p:ph idx="1"/>
          </p:nvPr>
        </p:nvSpPr>
        <p:spPr/>
        <p:txBody>
          <a:bodyPr>
            <a:normAutofit fontScale="55000" lnSpcReduction="20000"/>
          </a:bodyPr>
          <a:lstStyle/>
          <a:p>
            <a:r>
              <a:rPr lang="et-EE" dirty="0"/>
              <a:t>KOKS § 17 lg 3 ja 4 muudatused:</a:t>
            </a:r>
          </a:p>
          <a:p>
            <a:r>
              <a:rPr lang="et-EE" dirty="0">
                <a:solidFill>
                  <a:srgbClr val="C00000"/>
                </a:solidFill>
              </a:rPr>
              <a:t>Volikogul on õigus maksta oma liikmetele tasu volikogu, </a:t>
            </a:r>
            <a:r>
              <a:rPr lang="et-EE" u="sng" dirty="0">
                <a:solidFill>
                  <a:srgbClr val="C00000"/>
                </a:solidFill>
              </a:rPr>
              <a:t>sealhulgas volikogu moodustatud komisjonide ja muude töövormide </a:t>
            </a:r>
            <a:r>
              <a:rPr lang="et-EE" dirty="0">
                <a:solidFill>
                  <a:srgbClr val="C00000"/>
                </a:solidFill>
              </a:rPr>
              <a:t>tööst osavõtu eest, ja hüvitist volikogu ülesannete täitmisel tehtud kulutuste eest esitatud dokumentide alusel volikogu kehtestatud määras ja korras. Kui volikogu liige on oma volituste ajal Euroopa Parlamendi või Riigikogu liige, ei maksta talle volikogu</a:t>
            </a:r>
            <a:r>
              <a:rPr lang="et-EE" u="sng" dirty="0">
                <a:solidFill>
                  <a:srgbClr val="C00000"/>
                </a:solidFill>
              </a:rPr>
              <a:t>, sealhulgas volikogu moodustatud komisjonide ja muude töövormide</a:t>
            </a:r>
            <a:r>
              <a:rPr lang="et-EE" dirty="0">
                <a:solidFill>
                  <a:srgbClr val="C00000"/>
                </a:solidFill>
              </a:rPr>
              <a:t> tööst osavõtu eest tasu.</a:t>
            </a:r>
          </a:p>
          <a:p>
            <a:r>
              <a:rPr lang="et-EE" dirty="0">
                <a:solidFill>
                  <a:srgbClr val="C00000"/>
                </a:solidFill>
              </a:rPr>
              <a:t>Volikogu esimehe </a:t>
            </a:r>
            <a:r>
              <a:rPr lang="et-EE" u="sng" dirty="0">
                <a:solidFill>
                  <a:srgbClr val="C00000"/>
                </a:solidFill>
              </a:rPr>
              <a:t>ja</a:t>
            </a:r>
            <a:r>
              <a:rPr lang="et-EE" dirty="0">
                <a:solidFill>
                  <a:srgbClr val="C00000"/>
                </a:solidFill>
              </a:rPr>
              <a:t> aseesimehe ametikohad võivad volikogu otsusel olla palgalised. Volikogu palgalisele esimehele ja aseesimehele võib maksta vaid sellist lisatasu, hüvitist või muud tasu ja nende suhtes rakendada selliseid soodustusi, mida volikogu </a:t>
            </a:r>
            <a:r>
              <a:rPr lang="et-EE" u="sng" dirty="0">
                <a:solidFill>
                  <a:srgbClr val="C00000"/>
                </a:solidFill>
              </a:rPr>
              <a:t>on oma kehtestatud korras ette näinud ja </a:t>
            </a:r>
            <a:r>
              <a:rPr lang="et-EE" dirty="0">
                <a:solidFill>
                  <a:srgbClr val="C00000"/>
                </a:solidFill>
              </a:rPr>
              <a:t>otsustanud. </a:t>
            </a:r>
          </a:p>
          <a:p>
            <a:r>
              <a:rPr lang="et-EE" dirty="0"/>
              <a:t>EP või Riigikogu liikmest esimehele ja aseesimehele töötasu ei maksta, tema saab vaid hüvitist volikogu, selle komisjonide ja muude töövormides osalemise/volikogu ülesannete täitmisel tehtud kulude eest. </a:t>
            </a:r>
          </a:p>
        </p:txBody>
      </p:sp>
    </p:spTree>
    <p:extLst>
      <p:ext uri="{BB962C8B-B14F-4D97-AF65-F5344CB8AC3E}">
        <p14:creationId xmlns:p14="http://schemas.microsoft.com/office/powerpoint/2010/main" val="184738787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3C4B1-4EED-F2D5-83CB-75CFF36ECB7F}"/>
              </a:ext>
            </a:extLst>
          </p:cNvPr>
          <p:cNvSpPr>
            <a:spLocks noGrp="1"/>
          </p:cNvSpPr>
          <p:nvPr>
            <p:ph type="title"/>
          </p:nvPr>
        </p:nvSpPr>
        <p:spPr/>
        <p:txBody>
          <a:bodyPr>
            <a:noAutofit/>
          </a:bodyPr>
          <a:lstStyle/>
          <a:p>
            <a:pPr algn="ctr"/>
            <a:r>
              <a:rPr lang="et-EE" sz="4000" dirty="0"/>
              <a:t>Vallavanema ja linnapea (lisa)tasustamine</a:t>
            </a:r>
          </a:p>
        </p:txBody>
      </p:sp>
      <p:sp>
        <p:nvSpPr>
          <p:cNvPr id="3" name="Content Placeholder 2">
            <a:extLst>
              <a:ext uri="{FF2B5EF4-FFF2-40B4-BE49-F238E27FC236}">
                <a16:creationId xmlns:a16="http://schemas.microsoft.com/office/drawing/2014/main" id="{14CD92F4-923C-1F11-7C8B-0DBAD6E35110}"/>
              </a:ext>
            </a:extLst>
          </p:cNvPr>
          <p:cNvSpPr>
            <a:spLocks noGrp="1"/>
          </p:cNvSpPr>
          <p:nvPr>
            <p:ph idx="1"/>
          </p:nvPr>
        </p:nvSpPr>
        <p:spPr/>
        <p:txBody>
          <a:bodyPr>
            <a:normAutofit fontScale="92500" lnSpcReduction="10000"/>
          </a:bodyPr>
          <a:lstStyle/>
          <a:p>
            <a:r>
              <a:rPr lang="et-EE" dirty="0"/>
              <a:t>KOKS § 49 lõike 4</a:t>
            </a:r>
            <a:r>
              <a:rPr lang="et-EE" baseline="30000" dirty="0"/>
              <a:t>2</a:t>
            </a:r>
            <a:r>
              <a:rPr lang="et-EE" dirty="0"/>
              <a:t> muudatus: </a:t>
            </a:r>
            <a:r>
              <a:rPr lang="et-EE" dirty="0">
                <a:solidFill>
                  <a:srgbClr val="C00000"/>
                </a:solidFill>
              </a:rPr>
              <a:t>Vallavanemale või linnapeale ja valitsuse liikmele võib maksta vaid sellist lisatasu, hüvitist või toetust ja rakendada tema suhtes selliseid soodustusi, </a:t>
            </a:r>
            <a:r>
              <a:rPr lang="et-EE" u="sng" dirty="0">
                <a:solidFill>
                  <a:srgbClr val="C00000"/>
                </a:solidFill>
              </a:rPr>
              <a:t>mis volikogu on oma kehtestatud korras ette näinud</a:t>
            </a:r>
            <a:r>
              <a:rPr lang="et-EE" dirty="0">
                <a:solidFill>
                  <a:srgbClr val="C00000"/>
                </a:solidFill>
              </a:rPr>
              <a:t> ja otsustanud. </a:t>
            </a:r>
            <a:r>
              <a:rPr lang="et-EE" u="sng" dirty="0">
                <a:solidFill>
                  <a:srgbClr val="C00000"/>
                </a:solidFill>
              </a:rPr>
              <a:t>Vallavanemale või linnapeale ja valitsuse liikmele võib maksta lisatasu, hüvitist või toetust ning muid soodustusi tema volituste täitmise kestel.</a:t>
            </a:r>
          </a:p>
          <a:p>
            <a:endParaRPr lang="et-EE" u="sng" dirty="0"/>
          </a:p>
        </p:txBody>
      </p:sp>
    </p:spTree>
    <p:extLst>
      <p:ext uri="{BB962C8B-B14F-4D97-AF65-F5344CB8AC3E}">
        <p14:creationId xmlns:p14="http://schemas.microsoft.com/office/powerpoint/2010/main" val="345075967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A6D3C-BF89-E96B-E3B1-AD2B202788F7}"/>
              </a:ext>
            </a:extLst>
          </p:cNvPr>
          <p:cNvSpPr>
            <a:spLocks noGrp="1"/>
          </p:cNvSpPr>
          <p:nvPr>
            <p:ph type="title"/>
          </p:nvPr>
        </p:nvSpPr>
        <p:spPr/>
        <p:txBody>
          <a:bodyPr>
            <a:normAutofit fontScale="90000"/>
          </a:bodyPr>
          <a:lstStyle/>
          <a:p>
            <a:r>
              <a:rPr lang="et-EE" dirty="0"/>
              <a:t>KOV ülesande volitamine teisele </a:t>
            </a:r>
            <a:r>
              <a:rPr lang="et-EE" dirty="0" err="1"/>
              <a:t>KOVile</a:t>
            </a:r>
            <a:endParaRPr lang="et-EE" dirty="0"/>
          </a:p>
        </p:txBody>
      </p:sp>
      <p:sp>
        <p:nvSpPr>
          <p:cNvPr id="3" name="Content Placeholder 2">
            <a:extLst>
              <a:ext uri="{FF2B5EF4-FFF2-40B4-BE49-F238E27FC236}">
                <a16:creationId xmlns:a16="http://schemas.microsoft.com/office/drawing/2014/main" id="{6250446F-8E55-E505-80B7-1C8FBE632BC4}"/>
              </a:ext>
            </a:extLst>
          </p:cNvPr>
          <p:cNvSpPr>
            <a:spLocks noGrp="1"/>
          </p:cNvSpPr>
          <p:nvPr>
            <p:ph idx="1"/>
          </p:nvPr>
        </p:nvSpPr>
        <p:spPr/>
        <p:txBody>
          <a:bodyPr>
            <a:normAutofit lnSpcReduction="10000"/>
          </a:bodyPr>
          <a:lstStyle/>
          <a:p>
            <a:pPr marL="6350" marR="1905" indent="-6350" algn="just">
              <a:lnSpc>
                <a:spcPct val="103000"/>
              </a:lnSpc>
              <a:spcAft>
                <a:spcPts val="70"/>
              </a:spcAft>
            </a:pPr>
            <a:r>
              <a:rPr lang="et-EE" sz="2000" dirty="0">
                <a:solidFill>
                  <a:srgbClr val="000000"/>
                </a:solidFill>
                <a:effectLst/>
                <a:ea typeface="Times New Roman" panose="02020603050405020304" pitchFamily="18" charset="0"/>
              </a:rPr>
              <a:t>KOKS § 62 kavandatakse täiendada lõikega 1</a:t>
            </a:r>
            <a:r>
              <a:rPr lang="et-EE" sz="2000" baseline="30000" dirty="0">
                <a:solidFill>
                  <a:srgbClr val="000000"/>
                </a:solidFill>
                <a:effectLst/>
                <a:ea typeface="Times New Roman" panose="02020603050405020304" pitchFamily="18" charset="0"/>
              </a:rPr>
              <a:t>1</a:t>
            </a:r>
            <a:r>
              <a:rPr lang="et-EE" sz="2000" dirty="0">
                <a:solidFill>
                  <a:srgbClr val="000000"/>
                </a:solidFill>
                <a:effectLst/>
                <a:ea typeface="Times New Roman" panose="02020603050405020304" pitchFamily="18" charset="0"/>
              </a:rPr>
              <a:t> :</a:t>
            </a:r>
          </a:p>
          <a:p>
            <a:pPr marL="6350" marR="1905" indent="-6350" algn="just">
              <a:lnSpc>
                <a:spcPct val="103000"/>
              </a:lnSpc>
              <a:spcAft>
                <a:spcPts val="70"/>
              </a:spcAft>
            </a:pPr>
            <a:r>
              <a:rPr lang="et-EE" sz="2000" i="1" dirty="0">
                <a:solidFill>
                  <a:srgbClr val="C00000"/>
                </a:solidFill>
                <a:effectLst/>
                <a:ea typeface="Times New Roman" panose="02020603050405020304" pitchFamily="18" charset="0"/>
              </a:rPr>
              <a:t>(1</a:t>
            </a:r>
            <a:r>
              <a:rPr lang="et-EE" sz="2000" i="1" baseline="30000" dirty="0">
                <a:solidFill>
                  <a:srgbClr val="C00000"/>
                </a:solidFill>
                <a:effectLst/>
                <a:ea typeface="Times New Roman" panose="02020603050405020304" pitchFamily="18" charset="0"/>
              </a:rPr>
              <a:t>1</a:t>
            </a:r>
            <a:r>
              <a:rPr lang="et-EE" sz="2000" i="1" dirty="0">
                <a:solidFill>
                  <a:srgbClr val="C00000"/>
                </a:solidFill>
                <a:effectLst/>
                <a:ea typeface="Times New Roman" panose="02020603050405020304" pitchFamily="18" charset="0"/>
              </a:rPr>
              <a:t>) Seadusega või selle alusel omavalitsusüksusele pandud kohaliku ülesande võib halduslepinguga anda teisele omavalitsusüksusele täitmiseks, kui seadus ei sätesta teisiti ja ülesande täitjaks ei ole seaduses määratud kindel omavalitsusorgan.</a:t>
            </a:r>
          </a:p>
          <a:p>
            <a:pPr marL="6350" marR="1905" indent="-6350" algn="just">
              <a:lnSpc>
                <a:spcPct val="103000"/>
              </a:lnSpc>
              <a:spcAft>
                <a:spcPts val="70"/>
              </a:spcAft>
            </a:pPr>
            <a:r>
              <a:rPr lang="et-EE" sz="2000" dirty="0">
                <a:solidFill>
                  <a:srgbClr val="000000"/>
                </a:solidFill>
                <a:effectLst/>
                <a:ea typeface="Times New Roman" panose="02020603050405020304" pitchFamily="18" charset="0"/>
              </a:rPr>
              <a:t> See tähendab, et ülesande võib teisele </a:t>
            </a:r>
            <a:r>
              <a:rPr lang="et-EE" sz="2000" dirty="0" err="1">
                <a:solidFill>
                  <a:srgbClr val="000000"/>
                </a:solidFill>
                <a:effectLst/>
                <a:ea typeface="Times New Roman" panose="02020603050405020304" pitchFamily="18" charset="0"/>
              </a:rPr>
              <a:t>KOVile</a:t>
            </a:r>
            <a:r>
              <a:rPr lang="et-EE" sz="2000" dirty="0">
                <a:solidFill>
                  <a:srgbClr val="000000"/>
                </a:solidFill>
                <a:effectLst/>
                <a:ea typeface="Times New Roman" panose="02020603050405020304" pitchFamily="18" charset="0"/>
              </a:rPr>
              <a:t> volitada ka ilma seaduse erivolituseta. Ära ei saa delegeerida volikogu ja valitsuse pädevust, aktide kehtestamist. </a:t>
            </a:r>
          </a:p>
          <a:p>
            <a:pPr marL="6350" marR="1905" indent="-6350" algn="just">
              <a:lnSpc>
                <a:spcPct val="103000"/>
              </a:lnSpc>
              <a:spcAft>
                <a:spcPts val="70"/>
              </a:spcAft>
            </a:pPr>
            <a:r>
              <a:rPr lang="et-EE" sz="2000" dirty="0">
                <a:solidFill>
                  <a:srgbClr val="000000"/>
                </a:solidFill>
                <a:effectLst/>
                <a:ea typeface="Times New Roman" panose="02020603050405020304" pitchFamily="18" charset="0"/>
              </a:rPr>
              <a:t>Halduskoostöö seadusesse lisatakse erisus, et KOV ja riigi haldusülesande </a:t>
            </a:r>
            <a:r>
              <a:rPr lang="et-EE" sz="2000" dirty="0" err="1">
                <a:solidFill>
                  <a:srgbClr val="000000"/>
                </a:solidFill>
                <a:effectLst/>
                <a:ea typeface="Times New Roman" panose="02020603050405020304" pitchFamily="18" charset="0"/>
              </a:rPr>
              <a:t>KOVile</a:t>
            </a:r>
            <a:r>
              <a:rPr lang="et-EE" sz="2000" dirty="0">
                <a:solidFill>
                  <a:srgbClr val="000000"/>
                </a:solidFill>
                <a:effectLst/>
                <a:ea typeface="Times New Roman" panose="02020603050405020304" pitchFamily="18" charset="0"/>
              </a:rPr>
              <a:t> (nt </a:t>
            </a:r>
            <a:r>
              <a:rPr lang="et-EE" sz="2000" dirty="0" err="1">
                <a:solidFill>
                  <a:srgbClr val="000000"/>
                </a:solidFill>
                <a:effectLst/>
                <a:ea typeface="Times New Roman" panose="02020603050405020304" pitchFamily="18" charset="0"/>
              </a:rPr>
              <a:t>KOVilt</a:t>
            </a:r>
            <a:r>
              <a:rPr lang="et-EE" sz="2000" dirty="0">
                <a:solidFill>
                  <a:srgbClr val="000000"/>
                </a:solidFill>
                <a:effectLst/>
                <a:ea typeface="Times New Roman" panose="02020603050405020304" pitchFamily="18" charset="0"/>
              </a:rPr>
              <a:t> </a:t>
            </a:r>
            <a:r>
              <a:rPr lang="et-EE" sz="2000" dirty="0" err="1">
                <a:solidFill>
                  <a:srgbClr val="000000"/>
                </a:solidFill>
                <a:effectLst/>
                <a:ea typeface="Times New Roman" panose="02020603050405020304" pitchFamily="18" charset="0"/>
              </a:rPr>
              <a:t>KOVile</a:t>
            </a:r>
            <a:r>
              <a:rPr lang="et-EE" sz="2000" dirty="0">
                <a:solidFill>
                  <a:srgbClr val="000000"/>
                </a:solidFill>
                <a:effectLst/>
                <a:ea typeface="Times New Roman" panose="02020603050405020304" pitchFamily="18" charset="0"/>
              </a:rPr>
              <a:t> volitamisel) täitmiseks volitamise halduslepingu puhul ei juhinduta riigihangete seaduses teenuste hankelepingu sõlmimise tingimustest ja riigihanke läbiviimise korrast.</a:t>
            </a:r>
            <a:endParaRPr lang="et-EE" sz="2000" dirty="0"/>
          </a:p>
        </p:txBody>
      </p:sp>
    </p:spTree>
    <p:extLst>
      <p:ext uri="{BB962C8B-B14F-4D97-AF65-F5344CB8AC3E}">
        <p14:creationId xmlns:p14="http://schemas.microsoft.com/office/powerpoint/2010/main" val="126182237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3C4B1-4EED-F2D5-83CB-75CFF36ECB7F}"/>
              </a:ext>
            </a:extLst>
          </p:cNvPr>
          <p:cNvSpPr>
            <a:spLocks noGrp="1"/>
          </p:cNvSpPr>
          <p:nvPr>
            <p:ph type="title"/>
          </p:nvPr>
        </p:nvSpPr>
        <p:spPr/>
        <p:txBody>
          <a:bodyPr>
            <a:normAutofit fontScale="90000"/>
          </a:bodyPr>
          <a:lstStyle/>
          <a:p>
            <a:pPr algn="ctr"/>
            <a:r>
              <a:rPr lang="et-EE" sz="4000" dirty="0"/>
              <a:t>KOV haldusaktide Riigi Teatajas avaldamine</a:t>
            </a:r>
          </a:p>
        </p:txBody>
      </p:sp>
      <p:sp>
        <p:nvSpPr>
          <p:cNvPr id="3" name="Content Placeholder 2">
            <a:extLst>
              <a:ext uri="{FF2B5EF4-FFF2-40B4-BE49-F238E27FC236}">
                <a16:creationId xmlns:a16="http://schemas.microsoft.com/office/drawing/2014/main" id="{14CD92F4-923C-1F11-7C8B-0DBAD6E35110}"/>
              </a:ext>
            </a:extLst>
          </p:cNvPr>
          <p:cNvSpPr>
            <a:spLocks noGrp="1"/>
          </p:cNvSpPr>
          <p:nvPr>
            <p:ph idx="1"/>
          </p:nvPr>
        </p:nvSpPr>
        <p:spPr/>
        <p:txBody>
          <a:bodyPr>
            <a:normAutofit fontScale="92500" lnSpcReduction="20000"/>
          </a:bodyPr>
          <a:lstStyle/>
          <a:p>
            <a:r>
              <a:rPr lang="et-EE" dirty="0"/>
              <a:t>Seaduse rakendussäte (eelnõu § 7) – Riigi Teataja seaduse § 2 lg 5 muutmine:</a:t>
            </a:r>
          </a:p>
          <a:p>
            <a:r>
              <a:rPr lang="et-EE" dirty="0"/>
              <a:t>Riigi Teataja neljandas osas „Kohaliku omavalitsuse määrused“, mille kohta võib kasutada lühendtähist KO, avaldatakse valla- ja linnavolikogu ning valla- ja linnavalitsuse määrused </a:t>
            </a:r>
            <a:r>
              <a:rPr lang="et-EE" dirty="0">
                <a:solidFill>
                  <a:srgbClr val="C00000"/>
                </a:solidFill>
              </a:rPr>
              <a:t>ning piiritlemata arvu juhtumeid reguleerivad </a:t>
            </a:r>
            <a:r>
              <a:rPr lang="et-EE">
                <a:solidFill>
                  <a:srgbClr val="C00000"/>
                </a:solidFill>
              </a:rPr>
              <a:t>halduslepingud</a:t>
            </a:r>
            <a:r>
              <a:rPr lang="et-EE"/>
              <a:t>.</a:t>
            </a:r>
            <a:endParaRPr lang="et-EE" dirty="0"/>
          </a:p>
          <a:p>
            <a:endParaRPr lang="et-EE" dirty="0"/>
          </a:p>
          <a:p>
            <a:endParaRPr lang="et-EE" u="sng" dirty="0"/>
          </a:p>
        </p:txBody>
      </p:sp>
    </p:spTree>
    <p:extLst>
      <p:ext uri="{BB962C8B-B14F-4D97-AF65-F5344CB8AC3E}">
        <p14:creationId xmlns:p14="http://schemas.microsoft.com/office/powerpoint/2010/main" val="112422449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D1E48-2EB6-52AB-1679-FD68096F90C9}"/>
              </a:ext>
            </a:extLst>
          </p:cNvPr>
          <p:cNvSpPr>
            <a:spLocks noGrp="1"/>
          </p:cNvSpPr>
          <p:nvPr>
            <p:ph type="ctrTitle"/>
          </p:nvPr>
        </p:nvSpPr>
        <p:spPr/>
        <p:txBody>
          <a:bodyPr/>
          <a:lstStyle/>
          <a:p>
            <a:r>
              <a:rPr lang="et-EE" dirty="0"/>
              <a:t>Kasulikud viited</a:t>
            </a:r>
          </a:p>
        </p:txBody>
      </p:sp>
    </p:spTree>
    <p:extLst>
      <p:ext uri="{BB962C8B-B14F-4D97-AF65-F5344CB8AC3E}">
        <p14:creationId xmlns:p14="http://schemas.microsoft.com/office/powerpoint/2010/main" val="319207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3F366-C452-87E1-8813-653B137BD653}"/>
              </a:ext>
            </a:extLst>
          </p:cNvPr>
          <p:cNvSpPr>
            <a:spLocks noGrp="1"/>
          </p:cNvSpPr>
          <p:nvPr>
            <p:ph idx="1"/>
          </p:nvPr>
        </p:nvSpPr>
        <p:spPr>
          <a:xfrm>
            <a:off x="835472" y="679996"/>
            <a:ext cx="10481370" cy="4993469"/>
          </a:xfrm>
        </p:spPr>
        <p:txBody>
          <a:bodyPr>
            <a:normAutofit fontScale="70000" lnSpcReduction="20000"/>
          </a:bodyPr>
          <a:lstStyle/>
          <a:p>
            <a:r>
              <a:rPr lang="et-EE" dirty="0"/>
              <a:t>KOKSi muutmise seaduse eelnõu </a:t>
            </a:r>
            <a:r>
              <a:rPr lang="et-EE" dirty="0" err="1"/>
              <a:t>EISis</a:t>
            </a:r>
            <a:r>
              <a:rPr lang="et-EE" dirty="0"/>
              <a:t>: </a:t>
            </a:r>
            <a:r>
              <a:rPr lang="et-EE" dirty="0">
                <a:hlinkClick r:id="rId2"/>
              </a:rPr>
              <a:t>https://eelnoud.valitsus.ee/main/mount/docList/345b8b87-0431-4aaa-ad59-6f0e7112fd8b</a:t>
            </a:r>
            <a:r>
              <a:rPr lang="et-EE" dirty="0"/>
              <a:t>. </a:t>
            </a:r>
          </a:p>
          <a:p>
            <a:r>
              <a:rPr lang="et-EE" dirty="0"/>
              <a:t>Pikem kokkuvõte </a:t>
            </a:r>
            <a:r>
              <a:rPr lang="et-EE" dirty="0" err="1"/>
              <a:t>KOKSis</a:t>
            </a:r>
            <a:r>
              <a:rPr lang="et-EE" dirty="0"/>
              <a:t> kavandatavatest muudatustest: </a:t>
            </a:r>
            <a:r>
              <a:rPr lang="et-EE" dirty="0">
                <a:hlinkClick r:id="rId3"/>
              </a:rPr>
              <a:t>https://www.agri.ee/regionaalareng-planeeringud/kohalikud-omavalitsused/omavalitsuspoliitika#peamised-muudatused</a:t>
            </a:r>
            <a:r>
              <a:rPr lang="et-EE" dirty="0"/>
              <a:t>. </a:t>
            </a:r>
          </a:p>
          <a:p>
            <a:r>
              <a:rPr lang="et-EE" dirty="0"/>
              <a:t>Varasem eelnõu (626 SE) on kättesaadav Riigikogu veebilehelt: </a:t>
            </a:r>
            <a:r>
              <a:rPr lang="et-EE" dirty="0">
                <a:hlinkClick r:id="rId4"/>
              </a:rPr>
              <a:t>https://www.riigikogu.ee/tegevus/eelnoud/eelnou/11f0597d-860d-47d0-a759-1239bffba207/Kohaliku%20omavalitsuse%20korralduse%20seaduse%20ja%20sellega%20seonduvate%20seaduste%20muutmise%20seadus</a:t>
            </a:r>
            <a:r>
              <a:rPr lang="et-EE" dirty="0"/>
              <a:t>. </a:t>
            </a:r>
          </a:p>
          <a:p>
            <a:r>
              <a:rPr lang="et-EE" dirty="0"/>
              <a:t>KOKSi revisjoni materjalid on kättesaadavad lingilt: </a:t>
            </a:r>
            <a:r>
              <a:rPr lang="et-EE" dirty="0">
                <a:hlinkClick r:id="rId5"/>
              </a:rPr>
              <a:t>https://www.agri.ee/regionaalareng-planeeringud/kohalikud-omavalitsused/omavalitsuspoliitika#artiklid-koksi-muuda</a:t>
            </a:r>
            <a:r>
              <a:rPr lang="et-EE" dirty="0"/>
              <a:t>. </a:t>
            </a:r>
          </a:p>
          <a:p>
            <a:endParaRPr lang="et-EE" dirty="0"/>
          </a:p>
        </p:txBody>
      </p:sp>
    </p:spTree>
    <p:extLst>
      <p:ext uri="{BB962C8B-B14F-4D97-AF65-F5344CB8AC3E}">
        <p14:creationId xmlns:p14="http://schemas.microsoft.com/office/powerpoint/2010/main" val="217464171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540A-D30A-2A44-4AD0-D562C92BD7BE}"/>
              </a:ext>
            </a:extLst>
          </p:cNvPr>
          <p:cNvSpPr>
            <a:spLocks noGrp="1"/>
          </p:cNvSpPr>
          <p:nvPr>
            <p:ph type="title"/>
          </p:nvPr>
        </p:nvSpPr>
        <p:spPr/>
        <p:txBody>
          <a:bodyPr>
            <a:normAutofit/>
          </a:bodyPr>
          <a:lstStyle/>
          <a:p>
            <a:r>
              <a:rPr lang="et-EE" sz="3600" dirty="0"/>
              <a:t>KOKSi muutmise vajadus</a:t>
            </a:r>
          </a:p>
        </p:txBody>
      </p:sp>
      <p:sp>
        <p:nvSpPr>
          <p:cNvPr id="3" name="Content Placeholder 2">
            <a:extLst>
              <a:ext uri="{FF2B5EF4-FFF2-40B4-BE49-F238E27FC236}">
                <a16:creationId xmlns:a16="http://schemas.microsoft.com/office/drawing/2014/main" id="{5FB8AA2B-2838-1354-C0BB-82B389973AAC}"/>
              </a:ext>
            </a:extLst>
          </p:cNvPr>
          <p:cNvSpPr>
            <a:spLocks noGrp="1"/>
          </p:cNvSpPr>
          <p:nvPr>
            <p:ph idx="1"/>
          </p:nvPr>
        </p:nvSpPr>
        <p:spPr/>
        <p:txBody>
          <a:bodyPr>
            <a:normAutofit fontScale="77500" lnSpcReduction="20000"/>
          </a:bodyPr>
          <a:lstStyle/>
          <a:p>
            <a:r>
              <a:rPr lang="et-EE" dirty="0"/>
              <a:t>KOKSi üksikmuudatused (seadust muudetud üle 100 korra) tinginud  terminoloogilise ebaühtluse, normide vastuolulisuse ja lünklikkuse. </a:t>
            </a:r>
          </a:p>
          <a:p>
            <a:r>
              <a:rPr lang="et-EE" dirty="0"/>
              <a:t>Haldusreformi ja </a:t>
            </a:r>
            <a:r>
              <a:rPr lang="et-EE" dirty="0" err="1"/>
              <a:t>KOVide</a:t>
            </a:r>
            <a:r>
              <a:rPr lang="et-EE" dirty="0"/>
              <a:t> praktika käigus ilmnenud seaduse tõlgendamis- ja kohaldamisprobleemid.</a:t>
            </a:r>
          </a:p>
          <a:p>
            <a:r>
              <a:rPr lang="et-EE" dirty="0"/>
              <a:t>Kohtupraktika.</a:t>
            </a:r>
          </a:p>
          <a:p>
            <a:r>
              <a:rPr lang="et-EE" dirty="0"/>
              <a:t>30-aastase seaduse terviklikku ülevaatust ehk revisjoni ei olnud varem läbi viidud. </a:t>
            </a:r>
          </a:p>
        </p:txBody>
      </p:sp>
    </p:spTree>
    <p:extLst>
      <p:ext uri="{BB962C8B-B14F-4D97-AF65-F5344CB8AC3E}">
        <p14:creationId xmlns:p14="http://schemas.microsoft.com/office/powerpoint/2010/main" val="326118178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t-EE" sz="5694" dirty="0"/>
              <a:t>Tänan kuulamast!</a:t>
            </a:r>
          </a:p>
        </p:txBody>
      </p:sp>
      <p:sp>
        <p:nvSpPr>
          <p:cNvPr id="11" name="Subtitle 10"/>
          <p:cNvSpPr>
            <a:spLocks noGrp="1"/>
          </p:cNvSpPr>
          <p:nvPr>
            <p:ph type="subTitle" idx="1"/>
          </p:nvPr>
        </p:nvSpPr>
        <p:spPr/>
        <p:txBody>
          <a:bodyPr/>
          <a:lstStyle/>
          <a:p>
            <a:r>
              <a:rPr lang="et-EE" sz="2952" b="1" dirty="0"/>
              <a:t>Olivia Taluste</a:t>
            </a:r>
          </a:p>
          <a:p>
            <a:r>
              <a:rPr lang="et-EE" sz="2952" dirty="0"/>
              <a:t>Kohalike omavalitsuste osakonna õigusnõunik</a:t>
            </a:r>
          </a:p>
          <a:p>
            <a:r>
              <a:rPr lang="et-EE" sz="2320" dirty="0"/>
              <a:t>Olivia.taluste@agri.ee</a:t>
            </a:r>
            <a:endParaRPr lang="en-GB" sz="2320" dirty="0"/>
          </a:p>
        </p:txBody>
      </p:sp>
    </p:spTree>
    <p:extLst>
      <p:ext uri="{BB962C8B-B14F-4D97-AF65-F5344CB8AC3E}">
        <p14:creationId xmlns:p14="http://schemas.microsoft.com/office/powerpoint/2010/main" val="2343101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29A7-9532-DA1B-6B70-EBD074128D7E}"/>
              </a:ext>
            </a:extLst>
          </p:cNvPr>
          <p:cNvSpPr>
            <a:spLocks noGrp="1"/>
          </p:cNvSpPr>
          <p:nvPr>
            <p:ph type="title"/>
          </p:nvPr>
        </p:nvSpPr>
        <p:spPr/>
        <p:txBody>
          <a:bodyPr>
            <a:normAutofit/>
          </a:bodyPr>
          <a:lstStyle/>
          <a:p>
            <a:r>
              <a:rPr lang="fi-FI" sz="3600" dirty="0"/>
              <a:t>K</a:t>
            </a:r>
            <a:r>
              <a:rPr lang="et-EE" sz="3600" dirty="0"/>
              <a:t>O</a:t>
            </a:r>
            <a:r>
              <a:rPr lang="fi-FI" sz="3600" dirty="0"/>
              <a:t>KSi muutmise eesmärgid ja ulatus</a:t>
            </a:r>
            <a:endParaRPr lang="et-EE" sz="3600" dirty="0"/>
          </a:p>
        </p:txBody>
      </p:sp>
      <p:sp>
        <p:nvSpPr>
          <p:cNvPr id="3" name="Content Placeholder 2">
            <a:extLst>
              <a:ext uri="{FF2B5EF4-FFF2-40B4-BE49-F238E27FC236}">
                <a16:creationId xmlns:a16="http://schemas.microsoft.com/office/drawing/2014/main" id="{F49774B9-6FD0-C996-0C93-B5DC09C23D3D}"/>
              </a:ext>
            </a:extLst>
          </p:cNvPr>
          <p:cNvSpPr>
            <a:spLocks noGrp="1"/>
          </p:cNvSpPr>
          <p:nvPr>
            <p:ph idx="1"/>
          </p:nvPr>
        </p:nvSpPr>
        <p:spPr>
          <a:xfrm>
            <a:off x="835472" y="1681942"/>
            <a:ext cx="10481370" cy="3991524"/>
          </a:xfrm>
        </p:spPr>
        <p:txBody>
          <a:bodyPr>
            <a:normAutofit fontScale="55000" lnSpcReduction="20000"/>
          </a:bodyPr>
          <a:lstStyle/>
          <a:p>
            <a:pPr>
              <a:lnSpc>
                <a:spcPct val="120000"/>
              </a:lnSpc>
            </a:pPr>
            <a:r>
              <a:rPr lang="et-EE" dirty="0"/>
              <a:t>KOV enesekorraldusõiguse suurendamine – anda </a:t>
            </a:r>
            <a:r>
              <a:rPr lang="et-EE" dirty="0" err="1"/>
              <a:t>KOVidele</a:t>
            </a:r>
            <a:r>
              <a:rPr lang="et-EE" dirty="0"/>
              <a:t> senisest rohkem otsustus- ja kaalutlusõigust kohaliku elu korraldamisel. ​</a:t>
            </a:r>
          </a:p>
          <a:p>
            <a:pPr>
              <a:lnSpc>
                <a:spcPct val="120000"/>
              </a:lnSpc>
            </a:pPr>
            <a:r>
              <a:rPr lang="et-EE" dirty="0"/>
              <a:t>Osalusdemokraatia võimaluste paindlikumaks muutmine ja elanike suurem kaasamine (nt rahvaküsitluste algatamine 10% elanike ettepanekul). ​</a:t>
            </a:r>
          </a:p>
          <a:p>
            <a:pPr>
              <a:lnSpc>
                <a:spcPct val="120000"/>
              </a:lnSpc>
            </a:pPr>
            <a:r>
              <a:rPr lang="et-EE" dirty="0" err="1"/>
              <a:t>KOVide</a:t>
            </a:r>
            <a:r>
              <a:rPr lang="et-EE" dirty="0"/>
              <a:t> aluskorralduse ajakohastamine (kõrvaldada praktikas ilmnenud õiguslikud lüngad, õiguslikud vastuolud ja ühtlustada seadust keeleliselt). ​</a:t>
            </a:r>
          </a:p>
          <a:p>
            <a:pPr>
              <a:lnSpc>
                <a:spcPct val="120000"/>
              </a:lnSpc>
            </a:pPr>
            <a:r>
              <a:rPr lang="et-EE" dirty="0"/>
              <a:t>Muudatustega ei panda </a:t>
            </a:r>
            <a:r>
              <a:rPr lang="et-EE" dirty="0" err="1"/>
              <a:t>KOVidele</a:t>
            </a:r>
            <a:r>
              <a:rPr lang="et-EE" dirty="0"/>
              <a:t> täitmiseks uusi ülesandeid, ei tehta kohalike maksude muudatusi. ​</a:t>
            </a:r>
          </a:p>
          <a:p>
            <a:pPr>
              <a:lnSpc>
                <a:spcPct val="120000"/>
              </a:lnSpc>
            </a:pPr>
            <a:r>
              <a:rPr lang="et-EE" dirty="0"/>
              <a:t>Vabariigi Valitsusele esitamine hiljemalt juuni 2024. ​</a:t>
            </a:r>
          </a:p>
          <a:p>
            <a:pPr>
              <a:lnSpc>
                <a:spcPct val="120000"/>
              </a:lnSpc>
            </a:pPr>
            <a:r>
              <a:rPr lang="et-EE" dirty="0"/>
              <a:t>Jõustumine 01.01.2025.</a:t>
            </a:r>
          </a:p>
        </p:txBody>
      </p:sp>
    </p:spTree>
    <p:extLst>
      <p:ext uri="{BB962C8B-B14F-4D97-AF65-F5344CB8AC3E}">
        <p14:creationId xmlns:p14="http://schemas.microsoft.com/office/powerpoint/2010/main" val="159789506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5F43-8BE1-ABAA-C8B6-4F0AD4DB00C1}"/>
              </a:ext>
            </a:extLst>
          </p:cNvPr>
          <p:cNvSpPr>
            <a:spLocks noGrp="1"/>
          </p:cNvSpPr>
          <p:nvPr>
            <p:ph type="title"/>
          </p:nvPr>
        </p:nvSpPr>
        <p:spPr/>
        <p:txBody>
          <a:bodyPr>
            <a:normAutofit/>
          </a:bodyPr>
          <a:lstStyle/>
          <a:p>
            <a:r>
              <a:rPr lang="et-EE" sz="3600" dirty="0"/>
              <a:t>KOKSi muutmise ajakava</a:t>
            </a:r>
          </a:p>
        </p:txBody>
      </p:sp>
      <p:sp>
        <p:nvSpPr>
          <p:cNvPr id="3" name="Content Placeholder 2">
            <a:extLst>
              <a:ext uri="{FF2B5EF4-FFF2-40B4-BE49-F238E27FC236}">
                <a16:creationId xmlns:a16="http://schemas.microsoft.com/office/drawing/2014/main" id="{407A31E6-3D9D-4B6B-4646-A880424C9E59}"/>
              </a:ext>
            </a:extLst>
          </p:cNvPr>
          <p:cNvSpPr>
            <a:spLocks noGrp="1"/>
          </p:cNvSpPr>
          <p:nvPr>
            <p:ph idx="1"/>
          </p:nvPr>
        </p:nvSpPr>
        <p:spPr>
          <a:xfrm>
            <a:off x="835472" y="1544092"/>
            <a:ext cx="10481370" cy="4129373"/>
          </a:xfrm>
        </p:spPr>
        <p:txBody>
          <a:bodyPr>
            <a:normAutofit fontScale="47500" lnSpcReduction="20000"/>
          </a:bodyPr>
          <a:lstStyle/>
          <a:p>
            <a:r>
              <a:rPr lang="et-EE" dirty="0"/>
              <a:t>2018 aruteluringide algus </a:t>
            </a:r>
            <a:r>
              <a:rPr lang="et-EE" dirty="0" err="1"/>
              <a:t>KOVide</a:t>
            </a:r>
            <a:r>
              <a:rPr lang="et-EE" dirty="0"/>
              <a:t>, põhiseaduslike institutsioonide ja ministeeriumitega</a:t>
            </a:r>
          </a:p>
          <a:p>
            <a:r>
              <a:rPr lang="et-EE" dirty="0"/>
              <a:t>2019 laiapõhjalise eksperdikomisjoni moodustamine (21 liiget)</a:t>
            </a:r>
          </a:p>
          <a:p>
            <a:r>
              <a:rPr lang="et-EE" dirty="0"/>
              <a:t>2020 KOKSi muutmise väljatöötamiskavatsus (VTK) läbis avaliku kooskõlastusringi</a:t>
            </a:r>
          </a:p>
          <a:p>
            <a:r>
              <a:rPr lang="et-EE" dirty="0"/>
              <a:t>2021 sügis - 2022 kevad KOKSi muutmise eelnõu ministeeriumite, </a:t>
            </a:r>
            <a:r>
              <a:rPr lang="et-EE" dirty="0" err="1"/>
              <a:t>ELVLi</a:t>
            </a:r>
            <a:r>
              <a:rPr lang="et-EE" dirty="0"/>
              <a:t>  kooskõlastusring,</a:t>
            </a:r>
          </a:p>
          <a:p>
            <a:r>
              <a:rPr lang="et-EE" dirty="0"/>
              <a:t>12.05.2022 - eelnõu heakskiitmine Vabariigi Valitsuses</a:t>
            </a:r>
          </a:p>
          <a:p>
            <a:r>
              <a:rPr lang="et-EE" dirty="0"/>
              <a:t>16.05.2022 - eelnõu esitamine Riigikogu menetlusse, mai 2022-märts 2023 – eelnõu (</a:t>
            </a:r>
            <a:r>
              <a:rPr lang="et-EE" dirty="0">
                <a:hlinkClick r:id="rId2"/>
              </a:rPr>
              <a:t>626 SE</a:t>
            </a:r>
            <a:r>
              <a:rPr lang="et-EE" dirty="0"/>
              <a:t>)  menetlus Riigikogus ja menetlusest välja langemine koosseisu volituste lõppemisel</a:t>
            </a:r>
          </a:p>
          <a:p>
            <a:r>
              <a:rPr lang="et-EE" dirty="0"/>
              <a:t>03.01-30.01.2024 – suur kooskõlastusring </a:t>
            </a:r>
            <a:r>
              <a:rPr lang="et-EE" dirty="0" err="1"/>
              <a:t>EISis</a:t>
            </a:r>
            <a:r>
              <a:rPr lang="et-EE" dirty="0"/>
              <a:t>, 17.04.-19.05.2024 – </a:t>
            </a:r>
            <a:r>
              <a:rPr lang="et-EE" dirty="0" err="1"/>
              <a:t>JuM</a:t>
            </a:r>
            <a:r>
              <a:rPr lang="et-EE" dirty="0"/>
              <a:t> II ring </a:t>
            </a:r>
            <a:r>
              <a:rPr lang="et-EE" dirty="0" err="1"/>
              <a:t>EISis</a:t>
            </a:r>
            <a:endParaRPr lang="et-EE" dirty="0"/>
          </a:p>
          <a:p>
            <a:r>
              <a:rPr lang="et-EE" dirty="0"/>
              <a:t>Mai lõpp-juuni algus 2024. a - esitamine Vabariigi Valitsusele, algatamine Riigikogus?</a:t>
            </a:r>
          </a:p>
          <a:p>
            <a:r>
              <a:rPr lang="et-EE" dirty="0"/>
              <a:t>Seaduse kavandatud jõustumine 1.01.2025</a:t>
            </a:r>
          </a:p>
          <a:p>
            <a:endParaRPr lang="et-EE" dirty="0"/>
          </a:p>
        </p:txBody>
      </p:sp>
    </p:spTree>
    <p:extLst>
      <p:ext uri="{BB962C8B-B14F-4D97-AF65-F5344CB8AC3E}">
        <p14:creationId xmlns:p14="http://schemas.microsoft.com/office/powerpoint/2010/main" val="112859267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296A-C8C6-446D-9128-C116FE44DF93}"/>
              </a:ext>
            </a:extLst>
          </p:cNvPr>
          <p:cNvSpPr>
            <a:spLocks noGrp="1"/>
          </p:cNvSpPr>
          <p:nvPr>
            <p:ph type="ctrTitle"/>
          </p:nvPr>
        </p:nvSpPr>
        <p:spPr>
          <a:xfrm>
            <a:off x="531540" y="2624212"/>
            <a:ext cx="8496944" cy="2592288"/>
          </a:xfrm>
        </p:spPr>
        <p:txBody>
          <a:bodyPr/>
          <a:lstStyle/>
          <a:p>
            <a:r>
              <a:rPr lang="fi-FI" dirty="0"/>
              <a:t>KOKSi muutmise </a:t>
            </a:r>
            <a:r>
              <a:rPr lang="et-EE" dirty="0"/>
              <a:t>seaduse </a:t>
            </a:r>
            <a:r>
              <a:rPr lang="fi-FI" dirty="0"/>
              <a:t>eelnõuga </a:t>
            </a:r>
            <a:br>
              <a:rPr lang="et-EE" dirty="0"/>
            </a:br>
            <a:r>
              <a:rPr lang="fi-FI" dirty="0"/>
              <a:t>kavandatavad </a:t>
            </a:r>
            <a:r>
              <a:rPr lang="fi-FI" dirty="0" err="1"/>
              <a:t>peamised</a:t>
            </a:r>
            <a:r>
              <a:rPr lang="fi-FI" dirty="0"/>
              <a:t> </a:t>
            </a:r>
            <a:r>
              <a:rPr lang="et-EE" dirty="0"/>
              <a:t>KOV </a:t>
            </a:r>
            <a:br>
              <a:rPr lang="et-EE" dirty="0"/>
            </a:br>
            <a:r>
              <a:rPr lang="et-EE" dirty="0"/>
              <a:t>ametiasutuste tööd puudutavad </a:t>
            </a:r>
            <a:br>
              <a:rPr lang="et-EE" dirty="0"/>
            </a:br>
            <a:r>
              <a:rPr lang="fi-FI" dirty="0" err="1"/>
              <a:t>muudatused</a:t>
            </a:r>
            <a:endParaRPr lang="et-EE" dirty="0"/>
          </a:p>
        </p:txBody>
      </p:sp>
    </p:spTree>
    <p:extLst>
      <p:ext uri="{BB962C8B-B14F-4D97-AF65-F5344CB8AC3E}">
        <p14:creationId xmlns:p14="http://schemas.microsoft.com/office/powerpoint/2010/main" val="1531316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60A7-0113-5044-695A-D8A879CBF22C}"/>
              </a:ext>
            </a:extLst>
          </p:cNvPr>
          <p:cNvSpPr>
            <a:spLocks noGrp="1"/>
          </p:cNvSpPr>
          <p:nvPr>
            <p:ph type="title"/>
          </p:nvPr>
        </p:nvSpPr>
        <p:spPr/>
        <p:txBody>
          <a:bodyPr>
            <a:noAutofit/>
          </a:bodyPr>
          <a:lstStyle/>
          <a:p>
            <a:pPr algn="ctr"/>
            <a:r>
              <a:rPr lang="fi-FI" sz="3600" dirty="0"/>
              <a:t>KOV </a:t>
            </a:r>
            <a:r>
              <a:rPr lang="et-EE" sz="3600" dirty="0"/>
              <a:t>tegevuse eesmärk</a:t>
            </a:r>
          </a:p>
        </p:txBody>
      </p:sp>
      <p:sp>
        <p:nvSpPr>
          <p:cNvPr id="3" name="Content Placeholder 2">
            <a:extLst>
              <a:ext uri="{FF2B5EF4-FFF2-40B4-BE49-F238E27FC236}">
                <a16:creationId xmlns:a16="http://schemas.microsoft.com/office/drawing/2014/main" id="{C06FE6FE-3AFF-73AA-6ED4-134DF87A3293}"/>
              </a:ext>
            </a:extLst>
          </p:cNvPr>
          <p:cNvSpPr>
            <a:spLocks noGrp="1"/>
          </p:cNvSpPr>
          <p:nvPr>
            <p:ph idx="1"/>
          </p:nvPr>
        </p:nvSpPr>
        <p:spPr/>
        <p:txBody>
          <a:bodyPr>
            <a:normAutofit fontScale="62500" lnSpcReduction="20000"/>
          </a:bodyPr>
          <a:lstStyle/>
          <a:p>
            <a:r>
              <a:rPr lang="et-EE" dirty="0"/>
              <a:t>KOKS § 2 täiendamine lõikega 3:</a:t>
            </a:r>
          </a:p>
          <a:p>
            <a:r>
              <a:rPr lang="et-EE" dirty="0">
                <a:solidFill>
                  <a:srgbClr val="C00000"/>
                </a:solidFill>
              </a:rPr>
              <a:t>Kohaliku omavalitsuse eesmärk on aidata kaasa oma elanikele kvaliteetse, turvalise ja nende vajadustele vastava elukeskkonna ning heaolu loomisele, tagada oma elanikele kvaliteetsed ja kättesaadavad avalikud teenused, edendada kohalikku ettevõtluskeskkonda ning tugevdada piirkondlikku konkurentsivõimet nii riigiga tehtavas kui ka omavalitsusüksuste omavahelises koostöös.</a:t>
            </a:r>
          </a:p>
          <a:p>
            <a:r>
              <a:rPr lang="et-EE" dirty="0">
                <a:solidFill>
                  <a:schemeClr val="bg1">
                    <a:lumMod val="50000"/>
                  </a:schemeClr>
                </a:solidFill>
              </a:rPr>
              <a:t>Kehtiv seadus avab küll kohaliku omavalitsuse mõtte ja põhimõtted (sh </a:t>
            </a:r>
            <a:r>
              <a:rPr lang="fi-FI" dirty="0">
                <a:solidFill>
                  <a:schemeClr val="bg1">
                    <a:lumMod val="50000"/>
                  </a:schemeClr>
                </a:solidFill>
              </a:rPr>
              <a:t>kohaliku elu küsimuste iseseisev ja lõplik otsustamine ja korraldamine</a:t>
            </a:r>
            <a:r>
              <a:rPr lang="et-EE" dirty="0">
                <a:solidFill>
                  <a:schemeClr val="bg1">
                    <a:lumMod val="50000"/>
                  </a:schemeClr>
                </a:solidFill>
              </a:rPr>
              <a:t>, elanike osalusõigus, tegevuse avalikkus), kuid ei määratle, milliste eesmärkide täitmist KOV oma tegevuses konkreetsemalt peab sihtima. </a:t>
            </a:r>
          </a:p>
        </p:txBody>
      </p:sp>
    </p:spTree>
    <p:extLst>
      <p:ext uri="{BB962C8B-B14F-4D97-AF65-F5344CB8AC3E}">
        <p14:creationId xmlns:p14="http://schemas.microsoft.com/office/powerpoint/2010/main" val="7309702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60A7-0113-5044-695A-D8A879CBF22C}"/>
              </a:ext>
            </a:extLst>
          </p:cNvPr>
          <p:cNvSpPr>
            <a:spLocks noGrp="1"/>
          </p:cNvSpPr>
          <p:nvPr>
            <p:ph type="title"/>
          </p:nvPr>
        </p:nvSpPr>
        <p:spPr/>
        <p:txBody>
          <a:bodyPr>
            <a:noAutofit/>
          </a:bodyPr>
          <a:lstStyle/>
          <a:p>
            <a:pPr algn="ctr"/>
            <a:r>
              <a:rPr lang="fi-FI" sz="3600" dirty="0"/>
              <a:t>KOV hallatavate asutuste juhtide volikogu liikmesuse piirang</a:t>
            </a:r>
            <a:endParaRPr lang="et-EE" sz="3600" dirty="0"/>
          </a:p>
        </p:txBody>
      </p:sp>
      <p:sp>
        <p:nvSpPr>
          <p:cNvPr id="3" name="Content Placeholder 2">
            <a:extLst>
              <a:ext uri="{FF2B5EF4-FFF2-40B4-BE49-F238E27FC236}">
                <a16:creationId xmlns:a16="http://schemas.microsoft.com/office/drawing/2014/main" id="{C06FE6FE-3AFF-73AA-6ED4-134DF87A3293}"/>
              </a:ext>
            </a:extLst>
          </p:cNvPr>
          <p:cNvSpPr>
            <a:spLocks noGrp="1"/>
          </p:cNvSpPr>
          <p:nvPr>
            <p:ph idx="1"/>
          </p:nvPr>
        </p:nvSpPr>
        <p:spPr/>
        <p:txBody>
          <a:bodyPr>
            <a:normAutofit fontScale="55000" lnSpcReduction="20000"/>
          </a:bodyPr>
          <a:lstStyle/>
          <a:p>
            <a:r>
              <a:rPr lang="et-EE" dirty="0"/>
              <a:t>KOKS § 19 täiendamine uue volikogu liikme volituste peatumise alusega - kui ta on kinnitatud ametisse sama valla või linna ametiasutuse hallatava asutuse juhiks.</a:t>
            </a:r>
          </a:p>
          <a:p>
            <a:r>
              <a:rPr lang="et-EE" dirty="0"/>
              <a:t>Eesmärk välistada rollikonfliktid ja vältida huvide konflikti: </a:t>
            </a:r>
          </a:p>
          <a:p>
            <a:r>
              <a:rPr lang="et-EE" dirty="0">
                <a:solidFill>
                  <a:schemeClr val="tx1">
                    <a:lumMod val="50000"/>
                    <a:lumOff val="50000"/>
                  </a:schemeClr>
                </a:solidFill>
              </a:rPr>
              <a:t>Hallatav asutus allub valla- või linna ametiasutusele, teenistuslikku järelevalvet selle juhi suhtes teeb valitsus. Volikogu liikmena on hallatava asutuse juhil vahetu mõju valitsuse üle ja kehtiv keeld kuuluda revisjonikomisjoni koosseisu seda vastuolu (rollikonflikti) ei kõrvalda. </a:t>
            </a:r>
          </a:p>
          <a:p>
            <a:r>
              <a:rPr lang="et-EE" dirty="0">
                <a:solidFill>
                  <a:schemeClr val="tx1">
                    <a:lumMod val="50000"/>
                    <a:lumOff val="50000"/>
                  </a:schemeClr>
                </a:solidFill>
              </a:rPr>
              <a:t>Hallatava asutuse juhi puhul risk, et võib tekkida soov langetada volikogus otsuseid mitte avaliku huvi, vaid asutuse ja ka isiklikest huvidest lähtuvalt </a:t>
            </a:r>
            <a:r>
              <a:rPr lang="et-EE" i="1" dirty="0">
                <a:solidFill>
                  <a:schemeClr val="tx1">
                    <a:lumMod val="50000"/>
                    <a:lumOff val="50000"/>
                  </a:schemeClr>
                </a:solidFill>
              </a:rPr>
              <a:t>(nt eelarveprotsessis oma asutuse huvide esikohale seadmine, selle asemel, et juhinduda tervikpildist).</a:t>
            </a:r>
          </a:p>
          <a:p>
            <a:r>
              <a:rPr lang="et-EE" dirty="0"/>
              <a:t>Muudatuse jõustumine 2025. a KOV volikogu valimistulemuste väljakuulutamisest.</a:t>
            </a:r>
          </a:p>
          <a:p>
            <a:endParaRPr lang="et-EE" dirty="0"/>
          </a:p>
        </p:txBody>
      </p:sp>
    </p:spTree>
    <p:extLst>
      <p:ext uri="{BB962C8B-B14F-4D97-AF65-F5344CB8AC3E}">
        <p14:creationId xmlns:p14="http://schemas.microsoft.com/office/powerpoint/2010/main" val="52450504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7132-0DC5-92ED-EBBC-C61854C95DD8}"/>
              </a:ext>
            </a:extLst>
          </p:cNvPr>
          <p:cNvSpPr>
            <a:spLocks noGrp="1"/>
          </p:cNvSpPr>
          <p:nvPr>
            <p:ph type="title"/>
          </p:nvPr>
        </p:nvSpPr>
        <p:spPr/>
        <p:txBody>
          <a:bodyPr>
            <a:noAutofit/>
          </a:bodyPr>
          <a:lstStyle/>
          <a:p>
            <a:pPr algn="ctr"/>
            <a:r>
              <a:rPr lang="et-EE" sz="3600" dirty="0"/>
              <a:t>Ametnikust volikogu liikme volituste peatumine lõpetamise asemel</a:t>
            </a:r>
          </a:p>
        </p:txBody>
      </p:sp>
      <p:sp>
        <p:nvSpPr>
          <p:cNvPr id="3" name="Content Placeholder 2">
            <a:extLst>
              <a:ext uri="{FF2B5EF4-FFF2-40B4-BE49-F238E27FC236}">
                <a16:creationId xmlns:a16="http://schemas.microsoft.com/office/drawing/2014/main" id="{2F8CC46D-3FF0-6490-2AF6-86C833506C85}"/>
              </a:ext>
            </a:extLst>
          </p:cNvPr>
          <p:cNvSpPr>
            <a:spLocks noGrp="1"/>
          </p:cNvSpPr>
          <p:nvPr>
            <p:ph idx="1"/>
          </p:nvPr>
        </p:nvSpPr>
        <p:spPr>
          <a:xfrm>
            <a:off x="835472" y="2264172"/>
            <a:ext cx="10481370" cy="3409293"/>
          </a:xfrm>
        </p:spPr>
        <p:txBody>
          <a:bodyPr>
            <a:normAutofit fontScale="62500" lnSpcReduction="20000"/>
          </a:bodyPr>
          <a:lstStyle/>
          <a:p>
            <a:r>
              <a:rPr lang="et-EE" dirty="0"/>
              <a:t>Töötamine sama valla või linna kohaliku omavalitsuse ametnikuna muudetakse volikogu liikme volituste peatumise (mitte lõppemise nagu kehtivas </a:t>
            </a:r>
            <a:r>
              <a:rPr lang="et-EE" dirty="0" err="1"/>
              <a:t>KOKSis</a:t>
            </a:r>
            <a:r>
              <a:rPr lang="et-EE" dirty="0"/>
              <a:t>) aluseks analoogselt KOV ametiasutuse töötajatega. ‘</a:t>
            </a:r>
          </a:p>
          <a:p>
            <a:r>
              <a:rPr lang="et-EE" i="1" dirty="0">
                <a:solidFill>
                  <a:srgbClr val="C00000"/>
                </a:solidFill>
              </a:rPr>
              <a:t>Volikogu liikme volitused peatatakse, kui ta on nimetatud sama valla või linna ametiasutuse ametnikuks või kui ta töötab sama valla või linna ametiasutuses töölepingu alusel. </a:t>
            </a:r>
          </a:p>
          <a:p>
            <a:r>
              <a:rPr lang="et-EE" dirty="0"/>
              <a:t>Töötajate osas toimus sama muudatus Riigikohtu 17.04.2020 otsuse 5-19-45 alusel tehtud KOKS muudatusega (jõustus 20. juulil 2021). </a:t>
            </a:r>
          </a:p>
          <a:p>
            <a:r>
              <a:rPr lang="et-EE" dirty="0"/>
              <a:t>KOV ametnike ja töötajate vahel vahetegu praktikas üsna keeruline. Võrdne kohtlemine. </a:t>
            </a:r>
          </a:p>
          <a:p>
            <a:endParaRPr lang="et-EE" dirty="0"/>
          </a:p>
        </p:txBody>
      </p:sp>
    </p:spTree>
    <p:extLst>
      <p:ext uri="{BB962C8B-B14F-4D97-AF65-F5344CB8AC3E}">
        <p14:creationId xmlns:p14="http://schemas.microsoft.com/office/powerpoint/2010/main" val="939678845"/>
      </p:ext>
    </p:extLst>
  </p:cSld>
  <p:clrMapOvr>
    <a:masterClrMapping/>
  </p:clrMapOvr>
  <p:transition>
    <p:fade/>
  </p:transition>
</p:sld>
</file>

<file path=ppt/theme/theme1.xml><?xml version="1.0" encoding="utf-8"?>
<a:theme xmlns:a="http://schemas.openxmlformats.org/drawingml/2006/main" name="val.vis.id_esitlus_2018">
  <a:themeElements>
    <a:clrScheme name="val.vis.id 2.0">
      <a:dk1>
        <a:srgbClr val="000000"/>
      </a:dk1>
      <a:lt1>
        <a:srgbClr val="FFFFFF"/>
      </a:lt1>
      <a:dk2>
        <a:srgbClr val="003087"/>
      </a:dk2>
      <a:lt2>
        <a:srgbClr val="FFFFFF"/>
      </a:lt2>
      <a:accent1>
        <a:srgbClr val="006EB5"/>
      </a:accent1>
      <a:accent2>
        <a:srgbClr val="F0A321"/>
      </a:accent2>
      <a:accent3>
        <a:srgbClr val="003087"/>
      </a:accent3>
      <a:accent4>
        <a:srgbClr val="90C8E8"/>
      </a:accent4>
      <a:accent5>
        <a:srgbClr val="E76000"/>
      </a:accent5>
      <a:accent6>
        <a:srgbClr val="B9D9EB"/>
      </a:accent6>
      <a:hlink>
        <a:srgbClr val="97999B"/>
      </a:hlink>
      <a:folHlink>
        <a:srgbClr val="F0A321"/>
      </a:folHlink>
    </a:clrScheme>
    <a:fontScheme name="Valitsusasutused">
      <a:majorFont>
        <a:latin typeface="Roboto Condensed Light"/>
        <a:ea typeface=""/>
        <a:cs typeface=""/>
      </a:majorFont>
      <a:minorFont>
        <a:latin typeface="Roboto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itlusslaidid_2.0" id="{F79D94D4-7318-46D5-B69E-3797256D7263}" vid="{80B8DB8B-CB66-4BAA-824C-FBE97BF2F5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2_esitlusslaidid_2.0_3lovi</Template>
  <TotalTime>14633</TotalTime>
  <Words>3016</Words>
  <Application>Microsoft Office PowerPoint</Application>
  <PresentationFormat>Custom</PresentationFormat>
  <Paragraphs>159</Paragraphs>
  <Slides>30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Arial Narrow</vt:lpstr>
      <vt:lpstr>Calibri</vt:lpstr>
      <vt:lpstr>Roboto Condensed</vt:lpstr>
      <vt:lpstr>val.vis.id_esitlus_2018</vt:lpstr>
      <vt:lpstr>Milliseid muudatusi kavandatakse kohaliku omavalitsuse korralduse seaduse muutmise eelnõuga omavalitsuste ametiasutuste töös?</vt:lpstr>
      <vt:lpstr>KOKSi muutmise vajadus,  eesmärgid, ulatus ja menetlus</vt:lpstr>
      <vt:lpstr>KOKSi muutmise vajadus</vt:lpstr>
      <vt:lpstr>KOKSi muutmise eesmärgid ja ulatus</vt:lpstr>
      <vt:lpstr>KOKSi muutmise ajakava</vt:lpstr>
      <vt:lpstr>KOKSi muutmise seaduse eelnõuga  kavandatavad peamised KOV  ametiasutuste tööd puudutavad  muudatused</vt:lpstr>
      <vt:lpstr>KOV tegevuse eesmärk</vt:lpstr>
      <vt:lpstr>KOV hallatavate asutuste juhtide volikogu liikmesuse piirang</vt:lpstr>
      <vt:lpstr>Ametnikust volikogu liikme volituste peatumine lõpetamise asemel</vt:lpstr>
      <vt:lpstr>Volikogu liikme õigus saada teavet</vt:lpstr>
      <vt:lpstr>Kohaliku rahvaalgatuse lihtsustamine*</vt:lpstr>
      <vt:lpstr>Rahvaküsitlus elanike algatusel*</vt:lpstr>
      <vt:lpstr>Riiklik järelevalve KOV eeskirjade täitmise üle</vt:lpstr>
      <vt:lpstr>Õigusaktide kehtestamine </vt:lpstr>
      <vt:lpstr>valla- ja linnasekretär</vt:lpstr>
      <vt:lpstr>KOV Ametiasutused ja Hallatavad asutused</vt:lpstr>
      <vt:lpstr>KOV asutuste säte</vt:lpstr>
      <vt:lpstr>Ametiasutuse teenistuskohtade koosseisu ja palgajuhendi kehtestamine</vt:lpstr>
      <vt:lpstr>Isikuandmete töötlemine*</vt:lpstr>
      <vt:lpstr>KOV sisemine töökorraldus vabamaks</vt:lpstr>
      <vt:lpstr>Sisekontrollisüsteem*</vt:lpstr>
      <vt:lpstr>Siseauditeerimise korraldamine*</vt:lpstr>
      <vt:lpstr>KOVide nn tuumikülesanded*</vt:lpstr>
      <vt:lpstr>Volikogu esimehe, aseesimehe ja liikme tasustamine</vt:lpstr>
      <vt:lpstr>Vallavanema ja linnapea (lisa)tasustamine</vt:lpstr>
      <vt:lpstr>KOV ülesande volitamine teisele KOVile</vt:lpstr>
      <vt:lpstr>KOV haldusaktide Riigi Teatajas avaldamine</vt:lpstr>
      <vt:lpstr>Kasulikud viited</vt:lpstr>
      <vt:lpstr>PowerPoint Presentation</vt:lpstr>
      <vt:lpstr>Tänan kuulamast!</vt:lpstr>
    </vt:vector>
  </TitlesOfParts>
  <Company>Justiitsministeerium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Kai-Riin Meri</dc:creator>
  <cp:lastModifiedBy>Olivia Taluste</cp:lastModifiedBy>
  <cp:revision>314</cp:revision>
  <dcterms:created xsi:type="dcterms:W3CDTF">2019-11-04T07:02:54Z</dcterms:created>
  <dcterms:modified xsi:type="dcterms:W3CDTF">2024-05-15T08:48:22Z</dcterms:modified>
</cp:coreProperties>
</file>