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9" r:id="rId3"/>
    <p:sldId id="283" r:id="rId4"/>
    <p:sldId id="285" r:id="rId5"/>
    <p:sldId id="286" r:id="rId6"/>
    <p:sldId id="287" r:id="rId7"/>
    <p:sldId id="284" r:id="rId8"/>
    <p:sldId id="280" r:id="rId9"/>
  </p:sldIdLst>
  <p:sldSz cx="12152313" cy="6832600"/>
  <p:notesSz cx="6858000" cy="9144000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B5"/>
    <a:srgbClr val="007BD1"/>
    <a:srgbClr val="0064B9"/>
    <a:srgbClr val="4F81BD"/>
    <a:srgbClr val="003087"/>
    <a:srgbClr val="89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7" d="100"/>
          <a:sy n="67" d="100"/>
        </p:scale>
        <p:origin x="612" y="32"/>
      </p:cViewPr>
      <p:guideLst>
        <p:guide orient="horz" pos="2152"/>
        <p:guide pos="38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20.03.2024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1</a:t>
            </a:fld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 dirty="0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147537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512168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29003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880400" y="-40084"/>
            <a:ext cx="4316436" cy="691276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64492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52313" cy="68326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9532700" cy="1368152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Vaheslaidide taustaks võib kasutada </a:t>
            </a:r>
            <a:br>
              <a:rPr lang="et-EE" dirty="0"/>
            </a:br>
            <a:r>
              <a:rPr lang="et-EE" dirty="0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12699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 dirty="0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Esitlusslaidide</a:t>
            </a:r>
            <a:r>
              <a:rPr lang="en-US" dirty="0"/>
              <a:t> </a:t>
            </a:r>
            <a:r>
              <a:rPr lang="en-US" dirty="0" err="1"/>
              <a:t>kujundamine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4" y="1594275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/>
              <a:t>Lähtuda</a:t>
            </a:r>
            <a:r>
              <a:rPr lang="en-US" dirty="0"/>
              <a:t> </a:t>
            </a:r>
            <a:r>
              <a:rPr lang="en-US" dirty="0" err="1"/>
              <a:t>stiiliraamatust</a:t>
            </a:r>
            <a:endParaRPr lang="en-US" dirty="0"/>
          </a:p>
          <a:p>
            <a:pPr lvl="1"/>
            <a:r>
              <a:rPr lang="en-US" dirty="0"/>
              <a:t>Font </a:t>
            </a:r>
            <a:r>
              <a:rPr lang="en-US" dirty="0" err="1"/>
              <a:t>Roboto</a:t>
            </a:r>
            <a:r>
              <a:rPr lang="en-US" dirty="0"/>
              <a:t> Condensed</a:t>
            </a:r>
            <a:r>
              <a:rPr lang="et-EE" dirty="0"/>
              <a:t> või </a:t>
            </a:r>
            <a:r>
              <a:rPr lang="et-EE" dirty="0" err="1"/>
              <a:t>Arial</a:t>
            </a:r>
            <a:r>
              <a:rPr lang="et-EE" dirty="0"/>
              <a:t> </a:t>
            </a:r>
            <a:r>
              <a:rPr lang="et-EE" dirty="0" err="1"/>
              <a:t>Narrow</a:t>
            </a:r>
            <a:endParaRPr lang="en-US" dirty="0"/>
          </a:p>
          <a:p>
            <a:pPr lvl="3"/>
            <a:r>
              <a:rPr lang="en-US" dirty="0" err="1"/>
              <a:t>Pealkirjad</a:t>
            </a:r>
            <a:r>
              <a:rPr lang="en-US" dirty="0"/>
              <a:t> on 48pt Light, </a:t>
            </a:r>
            <a:r>
              <a:rPr lang="en-US" dirty="0" err="1"/>
              <a:t>sisutekstid</a:t>
            </a:r>
            <a:r>
              <a:rPr lang="en-US" dirty="0"/>
              <a:t> 24pt </a:t>
            </a:r>
            <a:r>
              <a:rPr lang="en-US" dirty="0" err="1"/>
              <a:t>või</a:t>
            </a:r>
            <a:r>
              <a:rPr lang="en-US" dirty="0"/>
              <a:t> 18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slaidile</a:t>
            </a:r>
            <a:r>
              <a:rPr lang="en-US" dirty="0"/>
              <a:t> </a:t>
            </a:r>
            <a:r>
              <a:rPr lang="en-US" dirty="0" err="1"/>
              <a:t>paigutada</a:t>
            </a:r>
            <a:r>
              <a:rPr lang="en-US" dirty="0"/>
              <a:t> </a:t>
            </a:r>
            <a:r>
              <a:rPr lang="en-US" dirty="0" err="1"/>
              <a:t>mõõdukas</a:t>
            </a:r>
            <a:r>
              <a:rPr lang="en-US" dirty="0"/>
              <a:t> </a:t>
            </a:r>
            <a:r>
              <a:rPr lang="en-US" dirty="0" err="1"/>
              <a:t>kogus</a:t>
            </a:r>
            <a:r>
              <a:rPr lang="en-US" dirty="0"/>
              <a:t> </a:t>
            </a:r>
            <a:r>
              <a:rPr lang="en-US" dirty="0" err="1"/>
              <a:t>infot</a:t>
            </a:r>
            <a:endParaRPr lang="et-EE" dirty="0"/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90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2388"/>
            <a:ext cx="12152313" cy="542021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66818"/>
            <a:ext cx="6012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Graafikutes on ka laiendatud värvipalett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9" name="TextBox 8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 dirty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287608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304154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20272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5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397385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5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392708"/>
            <a:ext cx="2876200" cy="115048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5246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86978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77735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t-E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-1130525" y="5114150"/>
            <a:ext cx="2835540" cy="363773"/>
          </a:xfrm>
          <a:prstGeom prst="rect">
            <a:avLst/>
          </a:prstGeom>
        </p:spPr>
        <p:txBody>
          <a:bodyPr vert="horz" wrap="none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Eesti Vabariik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9"/>
            <a:ext cx="384823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732" y="6332809"/>
            <a:ext cx="64807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62" r:id="rId3"/>
    <p:sldLayoutId id="2147483679" r:id="rId4"/>
    <p:sldLayoutId id="2147483663" r:id="rId5"/>
    <p:sldLayoutId id="2147483650" r:id="rId6"/>
    <p:sldLayoutId id="2147483678" r:id="rId7"/>
    <p:sldLayoutId id="2147483676" r:id="rId8"/>
    <p:sldLayoutId id="2147483680" r:id="rId9"/>
    <p:sldLayoutId id="2147483669" r:id="rId10"/>
    <p:sldLayoutId id="2147483664" r:id="rId11"/>
    <p:sldLayoutId id="2147483671" r:id="rId12"/>
    <p:sldLayoutId id="2147483665" r:id="rId13"/>
    <p:sldLayoutId id="2147483672" r:id="rId14"/>
    <p:sldLayoutId id="2147483666" r:id="rId15"/>
    <p:sldLayoutId id="2147483668" r:id="rId16"/>
    <p:sldLayoutId id="2147483657" r:id="rId17"/>
    <p:sldLayoutId id="2147483654" r:id="rId18"/>
    <p:sldLayoutId id="2147483652" r:id="rId19"/>
    <p:sldLayoutId id="2147483667" r:id="rId20"/>
    <p:sldLayoutId id="2147483653" r:id="rId21"/>
    <p:sldLayoutId id="2147483675" r:id="rId22"/>
    <p:sldLayoutId id="2147483674" r:id="rId23"/>
    <p:sldLayoutId id="2147483655" r:id="rId24"/>
    <p:sldLayoutId id="2147483656" r:id="rId25"/>
    <p:sldLayoutId id="2147483681" r:id="rId26"/>
    <p:sldLayoutId id="2147483682" r:id="rId27"/>
    <p:sldLayoutId id="2147483683" r:id="rId28"/>
    <p:sldLayoutId id="2147483684" r:id="rId29"/>
    <p:sldLayoutId id="2147483685" r:id="rId30"/>
  </p:sldLayoutIdLst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aris.lanno@fin.ee" TargetMode="External"/><Relationship Id="rId2" Type="http://schemas.openxmlformats.org/officeDocument/2006/relationships/hyperlink" Target="mailto:elis-ketter.muursepp@fin.ee" TargetMode="Externa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9C7E0E75-2DED-0459-DFB1-64E9E99ED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802" y="2876240"/>
            <a:ext cx="6868404" cy="1080120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Avaliku</a:t>
            </a:r>
            <a:r>
              <a:rPr lang="fi-FI" dirty="0"/>
              <a:t> </a:t>
            </a:r>
            <a:r>
              <a:rPr lang="fi-FI" dirty="0" err="1"/>
              <a:t>teenistuse</a:t>
            </a:r>
            <a:r>
              <a:rPr lang="fi-FI" dirty="0"/>
              <a:t> </a:t>
            </a:r>
            <a:r>
              <a:rPr lang="fi-FI" dirty="0" err="1"/>
              <a:t>seaduse</a:t>
            </a:r>
            <a:r>
              <a:rPr lang="fi-FI" dirty="0"/>
              <a:t> ja </a:t>
            </a:r>
            <a:br>
              <a:rPr lang="et-EE" dirty="0"/>
            </a:br>
            <a:r>
              <a:rPr lang="fi-FI" dirty="0" err="1"/>
              <a:t>teiste</a:t>
            </a:r>
            <a:r>
              <a:rPr lang="fi-FI" dirty="0"/>
              <a:t> </a:t>
            </a:r>
            <a:r>
              <a:rPr lang="fi-FI" dirty="0" err="1"/>
              <a:t>seaduste</a:t>
            </a:r>
            <a:r>
              <a:rPr lang="fi-FI" dirty="0"/>
              <a:t> </a:t>
            </a:r>
            <a:r>
              <a:rPr lang="fi-FI" dirty="0" err="1"/>
              <a:t>muutmise</a:t>
            </a:r>
            <a:r>
              <a:rPr lang="fi-FI" dirty="0"/>
              <a:t> </a:t>
            </a:r>
            <a:r>
              <a:rPr lang="fi-FI" dirty="0" err="1"/>
              <a:t>seadus</a:t>
            </a:r>
            <a:r>
              <a:rPr lang="et-EE" dirty="0"/>
              <a:t>e</a:t>
            </a:r>
            <a:br>
              <a:rPr lang="et-EE" dirty="0"/>
            </a:br>
            <a:r>
              <a:rPr lang="et-EE" dirty="0"/>
              <a:t>eelnõu</a:t>
            </a:r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C79E617A-9743-8684-5C35-3E0B86A19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Elis-Ketter Müürsepp ja Maris Lanno</a:t>
            </a:r>
          </a:p>
        </p:txBody>
      </p:sp>
      <p:sp>
        <p:nvSpPr>
          <p:cNvPr id="12" name="Teksti kohatäide 11">
            <a:extLst>
              <a:ext uri="{FF2B5EF4-FFF2-40B4-BE49-F238E27FC236}">
                <a16:creationId xmlns:a16="http://schemas.microsoft.com/office/drawing/2014/main" id="{55A54BD4-B9C2-1A79-4D5B-41056BE06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t-EE" dirty="0"/>
              <a:t>Rahandusministeeriumi riigihalduse osakond</a:t>
            </a:r>
          </a:p>
        </p:txBody>
      </p:sp>
      <p:sp>
        <p:nvSpPr>
          <p:cNvPr id="14" name="Teksti kohatäide 13">
            <a:extLst>
              <a:ext uri="{FF2B5EF4-FFF2-40B4-BE49-F238E27FC236}">
                <a16:creationId xmlns:a16="http://schemas.microsoft.com/office/drawing/2014/main" id="{56B4FF6D-42F3-F92B-CFCD-DBEF07FDE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t-EE" dirty="0"/>
              <a:t>Tallinnas, 21.03.2024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valik teenistus | Rahandusministeerium">
            <a:extLst>
              <a:ext uri="{FF2B5EF4-FFF2-40B4-BE49-F238E27FC236}">
                <a16:creationId xmlns:a16="http://schemas.microsoft.com/office/drawing/2014/main" id="{C251CB4B-F7F1-FEEA-3B28-08CFBC58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r="9439" b="1"/>
          <a:stretch/>
        </p:blipFill>
        <p:spPr bwMode="auto">
          <a:xfrm>
            <a:off x="5860132" y="1040036"/>
            <a:ext cx="5569345" cy="528100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Content Placeholder 8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4532434" cy="52667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t-EE" sz="2100" dirty="0"/>
              <a:t>A</a:t>
            </a:r>
            <a:r>
              <a:rPr lang="en-US" sz="2100" dirty="0" err="1"/>
              <a:t>valikus</a:t>
            </a:r>
            <a:r>
              <a:rPr lang="en-US" sz="2100" dirty="0"/>
              <a:t> </a:t>
            </a:r>
            <a:r>
              <a:rPr lang="en-US" sz="2100" dirty="0" err="1"/>
              <a:t>teenistuses</a:t>
            </a:r>
            <a:r>
              <a:rPr lang="en-US" sz="2100" dirty="0"/>
              <a:t> 20 134 </a:t>
            </a:r>
            <a:r>
              <a:rPr lang="en-US" sz="2100" dirty="0" err="1"/>
              <a:t>ametnikku</a:t>
            </a:r>
            <a:r>
              <a:rPr lang="en-US" sz="2100" dirty="0"/>
              <a:t> ja 7798 </a:t>
            </a:r>
            <a:r>
              <a:rPr lang="en-US" sz="2100" dirty="0" err="1"/>
              <a:t>töötajat</a:t>
            </a:r>
            <a:r>
              <a:rPr lang="et-EE" sz="2100" dirty="0"/>
              <a:t> (2022)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100" dirty="0"/>
              <a:t>KOV </a:t>
            </a:r>
            <a:r>
              <a:rPr lang="en-US" sz="2100" dirty="0" err="1"/>
              <a:t>ametiasutustes</a:t>
            </a:r>
            <a:r>
              <a:rPr lang="et-EE" sz="2100" dirty="0"/>
              <a:t> </a:t>
            </a:r>
            <a:r>
              <a:rPr lang="en-US" sz="2100" dirty="0"/>
              <a:t>5517 </a:t>
            </a:r>
            <a:r>
              <a:rPr lang="et-EE" sz="2100" dirty="0"/>
              <a:t>teenistujat (2957 ametnikku ja 2560 töötajat)</a:t>
            </a:r>
            <a:endParaRPr lang="en-US" sz="2100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100" dirty="0" err="1"/>
              <a:t>Ametnike</a:t>
            </a:r>
            <a:r>
              <a:rPr lang="en-US" sz="2100" dirty="0"/>
              <a:t> ja </a:t>
            </a:r>
            <a:r>
              <a:rPr lang="en-US" sz="2100" dirty="0" err="1"/>
              <a:t>töötajate</a:t>
            </a:r>
            <a:r>
              <a:rPr lang="en-US" sz="2100" dirty="0"/>
              <a:t> </a:t>
            </a:r>
            <a:r>
              <a:rPr lang="en-US" sz="2100" dirty="0" err="1"/>
              <a:t>eristamine</a:t>
            </a:r>
            <a:r>
              <a:rPr lang="en-US" sz="2100" dirty="0"/>
              <a:t> </a:t>
            </a:r>
            <a:r>
              <a:rPr lang="en-US" sz="2100" dirty="0" err="1"/>
              <a:t>ei</a:t>
            </a:r>
            <a:r>
              <a:rPr lang="en-US" sz="2100" dirty="0"/>
              <a:t> </a:t>
            </a:r>
            <a:r>
              <a:rPr lang="en-US" sz="2100" dirty="0" err="1"/>
              <a:t>joonistu</a:t>
            </a:r>
            <a:r>
              <a:rPr lang="en-US" sz="2100" dirty="0"/>
              <a:t> </a:t>
            </a:r>
            <a:r>
              <a:rPr lang="en-US" sz="2100" dirty="0" err="1"/>
              <a:t>praktilises</a:t>
            </a:r>
            <a:r>
              <a:rPr lang="en-US" sz="2100" dirty="0"/>
              <a:t> </a:t>
            </a:r>
            <a:r>
              <a:rPr lang="en-US" sz="2100" dirty="0" err="1"/>
              <a:t>elus</a:t>
            </a:r>
            <a:r>
              <a:rPr lang="en-US" sz="2100" dirty="0"/>
              <a:t> </a:t>
            </a:r>
            <a:r>
              <a:rPr lang="en-US" sz="2100" dirty="0" err="1"/>
              <a:t>selgelt</a:t>
            </a:r>
            <a:r>
              <a:rPr lang="en-US" sz="2100" dirty="0"/>
              <a:t> </a:t>
            </a:r>
            <a:r>
              <a:rPr lang="en-US" sz="2100" dirty="0" err="1"/>
              <a:t>välja</a:t>
            </a:r>
            <a:endParaRPr lang="en-US" sz="2100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100" dirty="0" err="1"/>
              <a:t>Töölepingulisele</a:t>
            </a:r>
            <a:r>
              <a:rPr lang="en-US" sz="2100" dirty="0"/>
              <a:t> </a:t>
            </a:r>
            <a:r>
              <a:rPr lang="en-US" sz="2100" dirty="0" err="1"/>
              <a:t>avalikule</a:t>
            </a:r>
            <a:r>
              <a:rPr lang="en-US" sz="2100" dirty="0"/>
              <a:t> </a:t>
            </a:r>
            <a:r>
              <a:rPr lang="en-US" sz="2100" dirty="0" err="1"/>
              <a:t>teenistujale</a:t>
            </a:r>
            <a:r>
              <a:rPr lang="en-US" sz="2100" dirty="0"/>
              <a:t> </a:t>
            </a:r>
            <a:r>
              <a:rPr lang="en-US" sz="2100" dirty="0" err="1"/>
              <a:t>kohalduvad</a:t>
            </a:r>
            <a:r>
              <a:rPr lang="en-US" sz="2100" dirty="0"/>
              <a:t> </a:t>
            </a:r>
            <a:r>
              <a:rPr lang="en-US" sz="2100" dirty="0" err="1"/>
              <a:t>soodsamad</a:t>
            </a:r>
            <a:r>
              <a:rPr lang="en-US" sz="2100" dirty="0"/>
              <a:t> </a:t>
            </a:r>
            <a:r>
              <a:rPr lang="en-US" sz="2100" dirty="0" err="1"/>
              <a:t>tingimused</a:t>
            </a:r>
            <a:r>
              <a:rPr lang="en-US" sz="2100" dirty="0"/>
              <a:t>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100" dirty="0" err="1"/>
              <a:t>Ebavõrdsus</a:t>
            </a:r>
            <a:r>
              <a:rPr lang="en-US" sz="2100" dirty="0"/>
              <a:t> </a:t>
            </a:r>
            <a:r>
              <a:rPr lang="en-US" sz="2100" dirty="0" err="1"/>
              <a:t>samas</a:t>
            </a:r>
            <a:r>
              <a:rPr lang="en-US" sz="2100" dirty="0"/>
              <a:t> </a:t>
            </a:r>
            <a:r>
              <a:rPr lang="en-US" sz="2100" dirty="0" err="1"/>
              <a:t>ametiasutuses</a:t>
            </a:r>
            <a:r>
              <a:rPr lang="en-US" sz="2100" dirty="0"/>
              <a:t> </a:t>
            </a:r>
            <a:r>
              <a:rPr lang="en-US" sz="2100" dirty="0" err="1"/>
              <a:t>töötavate</a:t>
            </a:r>
            <a:r>
              <a:rPr lang="en-US" sz="2100" dirty="0"/>
              <a:t> </a:t>
            </a:r>
            <a:r>
              <a:rPr lang="en-US" sz="2100" dirty="0" err="1"/>
              <a:t>ametnike</a:t>
            </a:r>
            <a:r>
              <a:rPr lang="en-US" sz="2100" dirty="0"/>
              <a:t> ja </a:t>
            </a:r>
            <a:r>
              <a:rPr lang="en-US" sz="2100" dirty="0" err="1"/>
              <a:t>töötajate</a:t>
            </a:r>
            <a:r>
              <a:rPr lang="en-US" sz="2100" dirty="0"/>
              <a:t> seas</a:t>
            </a:r>
            <a:endParaRPr lang="et-EE" sz="2100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100" dirty="0" err="1"/>
              <a:t>Erisused</a:t>
            </a:r>
            <a:r>
              <a:rPr lang="en-US" sz="2100" dirty="0"/>
              <a:t> </a:t>
            </a:r>
            <a:r>
              <a:rPr lang="en-US" sz="2100" dirty="0" err="1"/>
              <a:t>tekitavad</a:t>
            </a:r>
            <a:r>
              <a:rPr lang="en-US" sz="2100" dirty="0"/>
              <a:t> </a:t>
            </a:r>
            <a:r>
              <a:rPr lang="en-US" sz="2100" dirty="0" err="1"/>
              <a:t>täiendavat</a:t>
            </a:r>
            <a:r>
              <a:rPr lang="en-US" sz="2100" dirty="0"/>
              <a:t> </a:t>
            </a:r>
            <a:r>
              <a:rPr lang="en-US" sz="2100" dirty="0" err="1"/>
              <a:t>bürokraatiat</a:t>
            </a:r>
            <a:r>
              <a:rPr lang="en-US" sz="2100" dirty="0"/>
              <a:t> </a:t>
            </a:r>
            <a:r>
              <a:rPr lang="en-US" sz="2100" dirty="0" err="1"/>
              <a:t>asjaajamisel</a:t>
            </a:r>
            <a:r>
              <a:rPr lang="en-US" sz="2100" dirty="0"/>
              <a:t> ja </a:t>
            </a:r>
            <a:r>
              <a:rPr lang="en-US" sz="2100" dirty="0" err="1"/>
              <a:t>tugiteenuste</a:t>
            </a:r>
            <a:r>
              <a:rPr lang="en-US" sz="2100" dirty="0"/>
              <a:t> </a:t>
            </a:r>
            <a:r>
              <a:rPr lang="en-US" sz="2100" dirty="0" err="1"/>
              <a:t>töö</a:t>
            </a:r>
            <a:r>
              <a:rPr lang="et-EE" sz="2100" dirty="0"/>
              <a:t>s</a:t>
            </a:r>
            <a:endParaRPr lang="en-US" sz="21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7618" y="272039"/>
            <a:ext cx="3998027" cy="984022"/>
          </a:xfrm>
        </p:spPr>
        <p:txBody>
          <a:bodyPr anchor="b">
            <a:normAutofit/>
          </a:bodyPr>
          <a:lstStyle/>
          <a:p>
            <a:r>
              <a:rPr lang="et-EE" dirty="0"/>
              <a:t>Üldine taust</a:t>
            </a:r>
          </a:p>
        </p:txBody>
      </p:sp>
    </p:spTree>
    <p:extLst>
      <p:ext uri="{BB962C8B-B14F-4D97-AF65-F5344CB8AC3E}">
        <p14:creationId xmlns:p14="http://schemas.microsoft.com/office/powerpoint/2010/main" val="218013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D6D7FE4-18DB-523A-A2E0-56C4B71D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4400" dirty="0"/>
              <a:t>Milliseid </a:t>
            </a:r>
            <a:r>
              <a:rPr lang="et-EE" sz="4400" dirty="0" err="1"/>
              <a:t>ATSi</a:t>
            </a:r>
            <a:r>
              <a:rPr lang="et-EE" sz="4400" dirty="0"/>
              <a:t> sätteid ametiasutuse töötajatele kohaldama hakatakse?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94F9DF2-A812-0262-F32B-90F10FA781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t-EE" sz="4000" dirty="0"/>
              <a:t>eetika (§ 12)  - kujundatakse välja terviklik avaliku teenistuse eetika ja kohaldatakse eetikat ka ametiasutuse töötajatele</a:t>
            </a:r>
          </a:p>
          <a:p>
            <a:pPr>
              <a:lnSpc>
                <a:spcPct val="120000"/>
              </a:lnSpc>
            </a:pPr>
            <a:r>
              <a:rPr lang="et-EE" sz="4000" dirty="0"/>
              <a:t>konkursi korraldamine (2. peatüki 2. jagu) - avaliku konkursi nõue ka ametiasutuse töötaja värbamisel, kohustuslik kõigile, miinimum tähtaeg 7 tööpäeva</a:t>
            </a:r>
          </a:p>
          <a:p>
            <a:pPr>
              <a:lnSpc>
                <a:spcPct val="120000"/>
              </a:lnSpc>
            </a:pPr>
            <a:r>
              <a:rPr lang="et-EE" sz="4000" dirty="0"/>
              <a:t>tähtajaline üleviimine (§ 33) – tähtajalise üleviimise juures luuakse võimalus liikuda ameti- ja töökoha vahel ning täpsustatakse seniseid põhimõtteid nt ennetähtaegse lõpetamise osas, liikumine hallatavatesse asutusesse</a:t>
            </a:r>
          </a:p>
          <a:p>
            <a:pPr>
              <a:lnSpc>
                <a:spcPct val="120000"/>
              </a:lnSpc>
            </a:pPr>
            <a:r>
              <a:rPr lang="et-EE" sz="4000" dirty="0"/>
              <a:t>puhkus (§ 43) – </a:t>
            </a:r>
            <a:r>
              <a:rPr lang="fi-FI" sz="4000" dirty="0" err="1"/>
              <a:t>ametiasutuse</a:t>
            </a:r>
            <a:r>
              <a:rPr lang="fi-FI" sz="4000" dirty="0"/>
              <a:t> </a:t>
            </a:r>
            <a:r>
              <a:rPr lang="fi-FI" sz="4000" dirty="0" err="1"/>
              <a:t>töötaja</a:t>
            </a:r>
            <a:r>
              <a:rPr lang="fi-FI" sz="4000" dirty="0"/>
              <a:t> </a:t>
            </a:r>
            <a:r>
              <a:rPr lang="fi-FI" sz="4000" dirty="0" err="1"/>
              <a:t>põhipuhkus</a:t>
            </a:r>
            <a:r>
              <a:rPr lang="fi-FI" sz="4000" dirty="0"/>
              <a:t> </a:t>
            </a:r>
            <a:r>
              <a:rPr lang="fi-FI" sz="4000" dirty="0" err="1"/>
              <a:t>pikkus</a:t>
            </a:r>
            <a:r>
              <a:rPr lang="et-EE" sz="4000" dirty="0"/>
              <a:t>ega </a:t>
            </a:r>
            <a:r>
              <a:rPr lang="fi-FI" sz="4000" dirty="0"/>
              <a:t>35 </a:t>
            </a:r>
            <a:r>
              <a:rPr lang="fi-FI" sz="4000" dirty="0" err="1"/>
              <a:t>kalendripäeva</a:t>
            </a:r>
            <a:endParaRPr lang="et-EE" sz="4000" dirty="0"/>
          </a:p>
          <a:p>
            <a:pPr>
              <a:lnSpc>
                <a:spcPct val="120000"/>
              </a:lnSpc>
            </a:pPr>
            <a:r>
              <a:rPr lang="et-EE" sz="4000" dirty="0"/>
              <a:t>asendamine (§ 57) – töötajal võimalus ametnikku asendada</a:t>
            </a:r>
          </a:p>
          <a:p>
            <a:pPr>
              <a:lnSpc>
                <a:spcPct val="120000"/>
              </a:lnSpc>
            </a:pPr>
            <a:r>
              <a:rPr lang="et-EE" sz="4000" dirty="0"/>
              <a:t>palgakorraldus (§-d 61, 63 ja 65) - palka ja palgakomponente puudutavate sätete kohaldamisala laiendamine ametiasutuse töötajatele, avalikustatakse ka ametiasutuse töötajate palgad, lisades juurde teenistuskohtade võrdlusandmed, nt tööväärtuspunktid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8007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13EC82C-47FD-EEDF-F6CE-0884165F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ATSi</a:t>
            </a:r>
            <a:r>
              <a:rPr lang="et-EE" dirty="0"/>
              <a:t> regulatsiooni ühtlustamine </a:t>
            </a:r>
            <a:r>
              <a:rPr lang="et-EE" dirty="0" err="1"/>
              <a:t>TLSiga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3C27824-63AC-04AF-F81D-5C6D51774E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t-EE" sz="2500" dirty="0"/>
              <a:t>katseaja regulatsiooni osas tehakse viide </a:t>
            </a:r>
            <a:r>
              <a:rPr lang="et-EE" sz="2500" dirty="0" err="1"/>
              <a:t>TLSile</a:t>
            </a:r>
            <a:endParaRPr lang="et-EE" sz="2500" dirty="0"/>
          </a:p>
          <a:p>
            <a:pPr>
              <a:spcAft>
                <a:spcPts val="1200"/>
              </a:spcAft>
            </a:pPr>
            <a:r>
              <a:rPr lang="et-EE" sz="2500" dirty="0"/>
              <a:t>muudetakse ületunnitöö hüvitamisel kehtivat korda selliselt, et ületunnitöö hüvitamisel eelistatakse esmalt vaba aja andmist, kuid säilib võimalus hüvitada ületunnitöö rahas</a:t>
            </a:r>
          </a:p>
          <a:p>
            <a:pPr>
              <a:spcAft>
                <a:spcPts val="1200"/>
              </a:spcAft>
            </a:pPr>
            <a:r>
              <a:rPr lang="et-EE" sz="2500" dirty="0"/>
              <a:t>koondamisest etteteatamise tähtaega muudetakse selliselt, et koondamise korral on etteteatamise tähtaeg seotud ametiasutuses teenistuses oldud ajaga, sh kaob vajadus avaliku teenistuse staaži eraldi arvestamiseks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34592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43C51F8-D262-6FDF-BC30-4A43E55F5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Muud muudatusettepanekud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1A153B4-7CE3-5CBF-3A86-9B47E5757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t-EE" sz="2500" dirty="0"/>
              <a:t>emapuhkusel, isapuhkusel, lapsendajapuhkusel või vanemapuhkusel viibiva tippjuhi ametikohale </a:t>
            </a:r>
            <a:r>
              <a:rPr lang="et-EE" sz="2500" dirty="0" err="1"/>
              <a:t>sisekonkursi</a:t>
            </a:r>
            <a:r>
              <a:rPr lang="et-EE" sz="2500" dirty="0"/>
              <a:t> korraldamise võimaldamine</a:t>
            </a:r>
          </a:p>
          <a:p>
            <a:pPr>
              <a:spcAft>
                <a:spcPts val="1200"/>
              </a:spcAft>
            </a:pPr>
            <a:r>
              <a:rPr lang="et-EE" sz="2500" dirty="0"/>
              <a:t>arengu- ja hindamisvestluste regulatsiooni lihtsustatakse</a:t>
            </a:r>
          </a:p>
          <a:p>
            <a:pPr>
              <a:spcAft>
                <a:spcPts val="1200"/>
              </a:spcAft>
            </a:pPr>
            <a:r>
              <a:rPr lang="et-EE" sz="2400" dirty="0"/>
              <a:t>ametniku sotsiaalsete tagatiste sätet täiendatakse raviga seotud muude kulude hüvitamisega (eelkõige sõidu- ja majutuskulud) ja tehakse täpsustus hüvitise maksmise välistustes</a:t>
            </a:r>
          </a:p>
          <a:p>
            <a:pPr>
              <a:spcAft>
                <a:spcPts val="1200"/>
              </a:spcAft>
            </a:pPr>
            <a:r>
              <a:rPr lang="et-EE" sz="2400" dirty="0"/>
              <a:t>ametniku enda algatusel teenistusest vabastamisel sätestatakse, et selline avaldus tuleb esitada kirjalikku taasesitamist võimaldavas vormis</a:t>
            </a:r>
          </a:p>
          <a:p>
            <a:pPr>
              <a:spcAft>
                <a:spcPts val="1200"/>
              </a:spcAft>
            </a:pPr>
            <a:r>
              <a:rPr lang="et-EE" sz="2400" dirty="0"/>
              <a:t>täiendatakse seadust hüvitise maksmise võimalusega teenistusest vabastamise korral</a:t>
            </a:r>
          </a:p>
          <a:p>
            <a:pPr>
              <a:spcAft>
                <a:spcPts val="1200"/>
              </a:spcAft>
            </a:pPr>
            <a:r>
              <a:rPr lang="et-EE" sz="2400" dirty="0"/>
              <a:t>lisatakse ametniku soovil katseaja lõpetamise võimalus (sotsiaalsete tagatiste kaitse eesmärk)</a:t>
            </a:r>
          </a:p>
          <a:p>
            <a:pPr>
              <a:spcAft>
                <a:spcPts val="1200"/>
              </a:spcAft>
            </a:pPr>
            <a:r>
              <a:rPr lang="et-EE" sz="2400" dirty="0"/>
              <a:t>täiendatakse tähtajatu üleviimise regulatsiooni (§ 98) struktuurimuudatuste korral ametnikust töötaja või vastupidi liikumise juures (tingimuste täitmisel on puhkusearvestust võimalik jätkata ning vältida koondamise situatsiooni)</a:t>
            </a:r>
          </a:p>
          <a:p>
            <a:endParaRPr lang="et-EE" sz="2500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5643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5F2006F-5C43-565A-173D-FA4EF78B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VVTP-st tulenevad muudatused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1316547-D3E4-B400-11B8-2F3CF950F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t-EE" sz="2500" dirty="0"/>
              <a:t>VVTP p 10.1.11. – kehtestada kantslerite ja asekantslerite maksimaalseks ametiaja pikkuseks  kahekordne ametiaeg ning muuta osakonnajuhatajate lepingud tähtajaliseks</a:t>
            </a:r>
          </a:p>
          <a:p>
            <a:pPr>
              <a:spcAft>
                <a:spcPts val="1200"/>
              </a:spcAft>
            </a:pPr>
            <a:r>
              <a:rPr lang="et-EE" sz="2500" dirty="0"/>
              <a:t>VVTP p 3.1.4 – kehtestada avalikus sektoris 2027. aastaks alampalgaks 60% mediaanpalgast</a:t>
            </a:r>
          </a:p>
        </p:txBody>
      </p:sp>
    </p:spTree>
    <p:extLst>
      <p:ext uri="{BB962C8B-B14F-4D97-AF65-F5344CB8AC3E}">
        <p14:creationId xmlns:p14="http://schemas.microsoft.com/office/powerpoint/2010/main" val="137403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00059A5-93DD-9E80-309F-A8BD730A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400" dirty="0"/>
              <a:t>Kohalikke omavalitsusi puudutavad erisused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8C6DB43-30DA-9CDC-3A55-FAB8154D1E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t-EE" sz="2500" dirty="0"/>
              <a:t>Palkade avalikustamisel võimalus märkida </a:t>
            </a:r>
            <a:r>
              <a:rPr lang="fi-FI" sz="2500" dirty="0" err="1"/>
              <a:t>ametinimetus</a:t>
            </a:r>
            <a:r>
              <a:rPr lang="fi-FI" sz="2500" dirty="0"/>
              <a:t> </a:t>
            </a:r>
            <a:r>
              <a:rPr lang="fi-FI" sz="2500" dirty="0" err="1"/>
              <a:t>vastavalt</a:t>
            </a:r>
            <a:r>
              <a:rPr lang="fi-FI" sz="2500" dirty="0"/>
              <a:t> </a:t>
            </a:r>
            <a:r>
              <a:rPr lang="fi-FI" sz="2500" dirty="0" err="1"/>
              <a:t>Rahvusvahelise</a:t>
            </a:r>
            <a:r>
              <a:rPr lang="fi-FI" sz="2500" dirty="0"/>
              <a:t> </a:t>
            </a:r>
            <a:r>
              <a:rPr lang="fi-FI" sz="2500" dirty="0" err="1"/>
              <a:t>Tööorganisatsiooni</a:t>
            </a:r>
            <a:r>
              <a:rPr lang="fi-FI" sz="2500" dirty="0"/>
              <a:t> </a:t>
            </a:r>
            <a:r>
              <a:rPr lang="fi-FI" sz="2500" dirty="0" err="1"/>
              <a:t>rahvusvahelisele</a:t>
            </a:r>
            <a:r>
              <a:rPr lang="fi-FI" sz="2500" dirty="0"/>
              <a:t> </a:t>
            </a:r>
            <a:r>
              <a:rPr lang="fi-FI" sz="2500" dirty="0" err="1"/>
              <a:t>ametite</a:t>
            </a:r>
            <a:r>
              <a:rPr lang="fi-FI" sz="2500" dirty="0"/>
              <a:t> </a:t>
            </a:r>
            <a:r>
              <a:rPr lang="fi-FI" sz="2500" dirty="0" err="1"/>
              <a:t>klassifikaatorile</a:t>
            </a:r>
            <a:r>
              <a:rPr lang="et-EE" sz="2500" dirty="0"/>
              <a:t> (tööväärtuspunktide puudumisel)</a:t>
            </a:r>
          </a:p>
          <a:p>
            <a:pPr>
              <a:spcAft>
                <a:spcPts val="1200"/>
              </a:spcAft>
            </a:pPr>
            <a:r>
              <a:rPr lang="et-EE" sz="2500" dirty="0"/>
              <a:t> Ametniku asendamine töötaja poolt – </a:t>
            </a:r>
            <a:r>
              <a:rPr lang="et-EE" sz="2500" dirty="0" err="1"/>
              <a:t>KOKSis</a:t>
            </a:r>
            <a:r>
              <a:rPr lang="et-EE" sz="2500" dirty="0"/>
              <a:t> vastav regulatsioon olemas</a:t>
            </a:r>
          </a:p>
          <a:p>
            <a:pPr>
              <a:spcAft>
                <a:spcPts val="1200"/>
              </a:spcAft>
            </a:pPr>
            <a:r>
              <a:rPr lang="et-EE" sz="2500" dirty="0"/>
              <a:t>Keskastmejuhtide tähtajalisus </a:t>
            </a:r>
            <a:r>
              <a:rPr lang="et-EE" sz="2500" dirty="0" err="1"/>
              <a:t>KOVidele</a:t>
            </a:r>
            <a:r>
              <a:rPr lang="et-EE" sz="2500" dirty="0"/>
              <a:t> ei laiene</a:t>
            </a:r>
          </a:p>
        </p:txBody>
      </p:sp>
    </p:spTree>
    <p:extLst>
      <p:ext uri="{BB962C8B-B14F-4D97-AF65-F5344CB8AC3E}">
        <p14:creationId xmlns:p14="http://schemas.microsoft.com/office/powerpoint/2010/main" val="129329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Aitäh kuulamast!</a:t>
            </a: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Küsimused?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t-EE"/>
              <a:t>riigihalduse </a:t>
            </a:r>
            <a:r>
              <a:rPr lang="et-EE" dirty="0"/>
              <a:t>osakond, Rahandusministeerium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Elis-Ketter Müürsepp ja Maris Lanno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t-EE" dirty="0">
                <a:hlinkClick r:id="rId2"/>
              </a:rPr>
              <a:t>elis-ketter.muursepp@fin.ee</a:t>
            </a:r>
            <a:r>
              <a:rPr lang="et-EE" dirty="0"/>
              <a:t>, 5304 5154; </a:t>
            </a:r>
            <a:r>
              <a:rPr lang="et-EE" dirty="0">
                <a:hlinkClick r:id="rId3"/>
              </a:rPr>
              <a:t>maris.lanno@fin.ee</a:t>
            </a:r>
            <a:r>
              <a:rPr lang="et-EE" dirty="0"/>
              <a:t>; 59098360</a:t>
            </a:r>
          </a:p>
        </p:txBody>
      </p:sp>
    </p:spTree>
    <p:extLst>
      <p:ext uri="{BB962C8B-B14F-4D97-AF65-F5344CB8AC3E}">
        <p14:creationId xmlns:p14="http://schemas.microsoft.com/office/powerpoint/2010/main" val="781066037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</Template>
  <TotalTime>1441</TotalTime>
  <Words>482</Words>
  <Application>Microsoft Office PowerPoint</Application>
  <PresentationFormat>Kohandatud</PresentationFormat>
  <Paragraphs>43</Paragraphs>
  <Slides>8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Roboto Condensed</vt:lpstr>
      <vt:lpstr>val.vis.id_esitlus_2018</vt:lpstr>
      <vt:lpstr>Avaliku teenistuse seaduse ja  teiste seaduste muutmise seaduse eelnõu</vt:lpstr>
      <vt:lpstr>Üldine taust</vt:lpstr>
      <vt:lpstr>Milliseid ATSi sätteid ametiasutuse töötajatele kohaldama hakatakse?</vt:lpstr>
      <vt:lpstr>ATSi regulatsiooni ühtlustamine TLSiga</vt:lpstr>
      <vt:lpstr>Muud muudatusettepanekud</vt:lpstr>
      <vt:lpstr>VVTP-st tulenevad muudatused</vt:lpstr>
      <vt:lpstr>Kohalikke omavalitsusi puudutavad erisused</vt:lpstr>
      <vt:lpstr>Aitäh kuulamast!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Kadri-Ann Salumäe</dc:creator>
  <cp:lastModifiedBy>Elis-Ketter Müürsepp</cp:lastModifiedBy>
  <cp:revision>13</cp:revision>
  <dcterms:created xsi:type="dcterms:W3CDTF">2023-03-23T11:33:05Z</dcterms:created>
  <dcterms:modified xsi:type="dcterms:W3CDTF">2024-03-21T08:02:04Z</dcterms:modified>
</cp:coreProperties>
</file>